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Purchase Funnel – Slide Template</a:t>
            </a:r>
          </a:p>
        </p:txBody>
      </p:sp>
      <p:sp>
        <p:nvSpPr>
          <p:cNvPr id="31" name="Freeform 57">
            <a:extLst>
              <a:ext uri="{FF2B5EF4-FFF2-40B4-BE49-F238E27FC236}">
                <a16:creationId xmlns:a16="http://schemas.microsoft.com/office/drawing/2014/main" id="{8BAB1CA2-2847-2232-F5C1-9884C663C80C}"/>
              </a:ext>
            </a:extLst>
          </p:cNvPr>
          <p:cNvSpPr/>
          <p:nvPr/>
        </p:nvSpPr>
        <p:spPr>
          <a:xfrm rot="10800000">
            <a:off x="5461648" y="1734516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F3FFA8B-67D2-3D06-CF50-7181FB49C2E4}"/>
              </a:ext>
            </a:extLst>
          </p:cNvPr>
          <p:cNvSpPr/>
          <p:nvPr/>
        </p:nvSpPr>
        <p:spPr>
          <a:xfrm>
            <a:off x="3994589" y="1214272"/>
            <a:ext cx="4215715" cy="607332"/>
          </a:xfrm>
          <a:prstGeom prst="ellipse">
            <a:avLst/>
          </a:prstGeom>
          <a:solidFill>
            <a:srgbClr val="66022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648EE67-9433-F21E-D8B2-7B46D481E0E0}"/>
              </a:ext>
            </a:extLst>
          </p:cNvPr>
          <p:cNvSpPr/>
          <p:nvPr/>
        </p:nvSpPr>
        <p:spPr>
          <a:xfrm>
            <a:off x="4688973" y="1307658"/>
            <a:ext cx="2826947" cy="364369"/>
          </a:xfrm>
          <a:prstGeom prst="ellipse">
            <a:avLst/>
          </a:prstGeom>
          <a:solidFill>
            <a:sysClr val="window" lastClr="FFFFFF">
              <a:alpha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C835422-2E76-14F7-9B97-5356F1CA4CDD}"/>
              </a:ext>
            </a:extLst>
          </p:cNvPr>
          <p:cNvGrpSpPr/>
          <p:nvPr/>
        </p:nvGrpSpPr>
        <p:grpSpPr>
          <a:xfrm>
            <a:off x="5404502" y="4970036"/>
            <a:ext cx="1395889" cy="957698"/>
            <a:chOff x="3873890" y="4657550"/>
            <a:chExt cx="1395889" cy="957698"/>
          </a:xfrm>
        </p:grpSpPr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EB712D10-AA4D-594F-1DEE-C26BE9E03CAE}"/>
                </a:ext>
              </a:extLst>
            </p:cNvPr>
            <p:cNvSpPr/>
            <p:nvPr/>
          </p:nvSpPr>
          <p:spPr>
            <a:xfrm rot="10800000">
              <a:off x="3873890" y="4657550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TextBox 73">
              <a:extLst>
                <a:ext uri="{FF2B5EF4-FFF2-40B4-BE49-F238E27FC236}">
                  <a16:creationId xmlns:a16="http://schemas.microsoft.com/office/drawing/2014/main" id="{BF1DA36C-559B-4EC7-3FDC-F56FF5C2C375}"/>
                </a:ext>
              </a:extLst>
            </p:cNvPr>
            <p:cNvSpPr txBox="1"/>
            <p:nvPr/>
          </p:nvSpPr>
          <p:spPr>
            <a:xfrm>
              <a:off x="3948208" y="5063615"/>
              <a:ext cx="124758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Loyalty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BDAC22-28FA-BEFC-852B-6FDDDED5B21F}"/>
              </a:ext>
            </a:extLst>
          </p:cNvPr>
          <p:cNvGrpSpPr/>
          <p:nvPr/>
        </p:nvGrpSpPr>
        <p:grpSpPr>
          <a:xfrm>
            <a:off x="5230112" y="4109561"/>
            <a:ext cx="1744668" cy="1265346"/>
            <a:chOff x="3699501" y="3850863"/>
            <a:chExt cx="1744668" cy="1265346"/>
          </a:xfrm>
        </p:grpSpPr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D3006755-C04B-D970-D8C3-9D6D4ADD8208}"/>
                </a:ext>
              </a:extLst>
            </p:cNvPr>
            <p:cNvSpPr/>
            <p:nvPr/>
          </p:nvSpPr>
          <p:spPr>
            <a:xfrm rot="10800000">
              <a:off x="3699501" y="3850863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Pentagon 78">
              <a:extLst>
                <a:ext uri="{FF2B5EF4-FFF2-40B4-BE49-F238E27FC236}">
                  <a16:creationId xmlns:a16="http://schemas.microsoft.com/office/drawing/2014/main" id="{E47C49C3-2652-D15B-2553-EEEFD576EAF1}"/>
                </a:ext>
              </a:extLst>
            </p:cNvPr>
            <p:cNvSpPr/>
            <p:nvPr/>
          </p:nvSpPr>
          <p:spPr>
            <a:xfrm rot="5400000">
              <a:off x="4401155" y="4667802"/>
              <a:ext cx="342012" cy="554802"/>
            </a:xfrm>
            <a:prstGeom prst="homePlate">
              <a:avLst/>
            </a:pr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3D73AD-B2A1-A928-4C80-F71FFE961E67}"/>
              </a:ext>
            </a:extLst>
          </p:cNvPr>
          <p:cNvGrpSpPr/>
          <p:nvPr/>
        </p:nvGrpSpPr>
        <p:grpSpPr>
          <a:xfrm>
            <a:off x="4956055" y="3271463"/>
            <a:ext cx="2292782" cy="1276183"/>
            <a:chOff x="3425444" y="3066553"/>
            <a:chExt cx="2292782" cy="1276183"/>
          </a:xfrm>
        </p:grpSpPr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8DE911C9-C8D3-3A84-35D3-FDE37F51F370}"/>
                </a:ext>
              </a:extLst>
            </p:cNvPr>
            <p:cNvSpPr/>
            <p:nvPr/>
          </p:nvSpPr>
          <p:spPr>
            <a:xfrm rot="10800000">
              <a:off x="3425444" y="3066553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Pentagon 77">
              <a:extLst>
                <a:ext uri="{FF2B5EF4-FFF2-40B4-BE49-F238E27FC236}">
                  <a16:creationId xmlns:a16="http://schemas.microsoft.com/office/drawing/2014/main" id="{07D093C9-1FF3-214C-ACA0-8FACB3034D91}"/>
                </a:ext>
              </a:extLst>
            </p:cNvPr>
            <p:cNvSpPr/>
            <p:nvPr/>
          </p:nvSpPr>
          <p:spPr>
            <a:xfrm rot="5400000">
              <a:off x="4401155" y="3894329"/>
              <a:ext cx="342012" cy="554802"/>
            </a:xfrm>
            <a:prstGeom prst="homePlate">
              <a:avLst/>
            </a:pr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BB1860-11E3-2AF2-66FD-F93952DDEBD7}"/>
              </a:ext>
            </a:extLst>
          </p:cNvPr>
          <p:cNvGrpSpPr/>
          <p:nvPr/>
        </p:nvGrpSpPr>
        <p:grpSpPr>
          <a:xfrm>
            <a:off x="4560640" y="2402587"/>
            <a:ext cx="3083613" cy="1331245"/>
            <a:chOff x="3030028" y="2251465"/>
            <a:chExt cx="3083613" cy="1331245"/>
          </a:xfrm>
        </p:grpSpPr>
        <p:sp>
          <p:nvSpPr>
            <p:cNvPr id="51" name="Freeform 54">
              <a:extLst>
                <a:ext uri="{FF2B5EF4-FFF2-40B4-BE49-F238E27FC236}">
                  <a16:creationId xmlns:a16="http://schemas.microsoft.com/office/drawing/2014/main" id="{17CC020C-9695-7200-9D24-CCC0A0BDF2D4}"/>
                </a:ext>
              </a:extLst>
            </p:cNvPr>
            <p:cNvSpPr/>
            <p:nvPr/>
          </p:nvSpPr>
          <p:spPr>
            <a:xfrm rot="10800000">
              <a:off x="3030028" y="2251465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Pentagon 76">
              <a:extLst>
                <a:ext uri="{FF2B5EF4-FFF2-40B4-BE49-F238E27FC236}">
                  <a16:creationId xmlns:a16="http://schemas.microsoft.com/office/drawing/2014/main" id="{38D8E2C0-3173-E9CD-FE51-BBCDD65A0BEC}"/>
                </a:ext>
              </a:extLst>
            </p:cNvPr>
            <p:cNvSpPr/>
            <p:nvPr/>
          </p:nvSpPr>
          <p:spPr>
            <a:xfrm rot="5400000">
              <a:off x="4401155" y="3134303"/>
              <a:ext cx="342012" cy="554802"/>
            </a:xfrm>
            <a:prstGeom prst="homePlate">
              <a:avLst/>
            </a:pr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114064A-CFF6-277E-C53B-FE59B14AC590}"/>
              </a:ext>
            </a:extLst>
          </p:cNvPr>
          <p:cNvGrpSpPr/>
          <p:nvPr/>
        </p:nvGrpSpPr>
        <p:grpSpPr>
          <a:xfrm>
            <a:off x="4051384" y="1622899"/>
            <a:ext cx="4102125" cy="1270225"/>
            <a:chOff x="2522937" y="1525565"/>
            <a:chExt cx="4102125" cy="1270225"/>
          </a:xfrm>
        </p:grpSpPr>
        <p:sp>
          <p:nvSpPr>
            <p:cNvPr id="49" name="Freeform 55">
              <a:extLst>
                <a:ext uri="{FF2B5EF4-FFF2-40B4-BE49-F238E27FC236}">
                  <a16:creationId xmlns:a16="http://schemas.microsoft.com/office/drawing/2014/main" id="{097DEE41-E8B8-AB34-9656-E46C9133DA8A}"/>
                </a:ext>
              </a:extLst>
            </p:cNvPr>
            <p:cNvSpPr/>
            <p:nvPr/>
          </p:nvSpPr>
          <p:spPr>
            <a:xfrm rot="10800000">
              <a:off x="2522937" y="1525565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Pentagon 75">
              <a:extLst>
                <a:ext uri="{FF2B5EF4-FFF2-40B4-BE49-F238E27FC236}">
                  <a16:creationId xmlns:a16="http://schemas.microsoft.com/office/drawing/2014/main" id="{CA72E6D5-8966-834D-3DBB-1EFF78F5E16C}"/>
                </a:ext>
              </a:extLst>
            </p:cNvPr>
            <p:cNvSpPr/>
            <p:nvPr/>
          </p:nvSpPr>
          <p:spPr>
            <a:xfrm rot="5400000">
              <a:off x="4401155" y="2347383"/>
              <a:ext cx="342012" cy="554802"/>
            </a:xfrm>
            <a:prstGeom prst="homePlate">
              <a:avLst/>
            </a:pr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TextBox 72">
            <a:extLst>
              <a:ext uri="{FF2B5EF4-FFF2-40B4-BE49-F238E27FC236}">
                <a16:creationId xmlns:a16="http://schemas.microsoft.com/office/drawing/2014/main" id="{6DC315A1-3CFF-C803-796E-B52E1EE265D8}"/>
              </a:ext>
            </a:extLst>
          </p:cNvPr>
          <p:cNvSpPr txBox="1"/>
          <p:nvPr/>
        </p:nvSpPr>
        <p:spPr>
          <a:xfrm>
            <a:off x="4817927" y="1856548"/>
            <a:ext cx="25690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Awareness</a:t>
            </a:r>
          </a:p>
        </p:txBody>
      </p:sp>
      <p:sp>
        <p:nvSpPr>
          <p:cNvPr id="40" name="TextBox 71">
            <a:extLst>
              <a:ext uri="{FF2B5EF4-FFF2-40B4-BE49-F238E27FC236}">
                <a16:creationId xmlns:a16="http://schemas.microsoft.com/office/drawing/2014/main" id="{AB58B418-3B94-1264-CDB4-7AB29C37EF24}"/>
              </a:ext>
            </a:extLst>
          </p:cNvPr>
          <p:cNvSpPr txBox="1"/>
          <p:nvPr/>
        </p:nvSpPr>
        <p:spPr>
          <a:xfrm>
            <a:off x="4925297" y="2789048"/>
            <a:ext cx="235429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Familiarity</a:t>
            </a:r>
          </a:p>
        </p:txBody>
      </p:sp>
      <p:sp>
        <p:nvSpPr>
          <p:cNvPr id="41" name="TextBox 70">
            <a:extLst>
              <a:ext uri="{FF2B5EF4-FFF2-40B4-BE49-F238E27FC236}">
                <a16:creationId xmlns:a16="http://schemas.microsoft.com/office/drawing/2014/main" id="{8BAFC2DF-4F4C-E4CE-3A03-16DA4CE5A828}"/>
              </a:ext>
            </a:extLst>
          </p:cNvPr>
          <p:cNvSpPr txBox="1"/>
          <p:nvPr/>
        </p:nvSpPr>
        <p:spPr>
          <a:xfrm>
            <a:off x="5215249" y="3719821"/>
            <a:ext cx="177439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Consideration</a:t>
            </a:r>
          </a:p>
        </p:txBody>
      </p:sp>
      <p:sp>
        <p:nvSpPr>
          <p:cNvPr id="42" name="TextBox 69">
            <a:extLst>
              <a:ext uri="{FF2B5EF4-FFF2-40B4-BE49-F238E27FC236}">
                <a16:creationId xmlns:a16="http://schemas.microsoft.com/office/drawing/2014/main" id="{CD3A881B-E79F-1F7B-CDF0-F43FC89D2816}"/>
              </a:ext>
            </a:extLst>
          </p:cNvPr>
          <p:cNvSpPr txBox="1"/>
          <p:nvPr/>
        </p:nvSpPr>
        <p:spPr>
          <a:xfrm>
            <a:off x="5322745" y="4494401"/>
            <a:ext cx="15594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Purchase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B663C41F-8126-F85B-F86A-0C7DA1145B36}"/>
              </a:ext>
            </a:extLst>
          </p:cNvPr>
          <p:cNvSpPr txBox="1"/>
          <p:nvPr/>
        </p:nvSpPr>
        <p:spPr>
          <a:xfrm>
            <a:off x="9085381" y="5725709"/>
            <a:ext cx="226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The consumer decision journey - McKinsey Quarterly (2009) 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D2814C0-9EA7-B796-961B-0ECB0FBE2C30}"/>
              </a:ext>
            </a:extLst>
          </p:cNvPr>
          <p:cNvSpPr/>
          <p:nvPr/>
        </p:nvSpPr>
        <p:spPr>
          <a:xfrm>
            <a:off x="8500407" y="1872056"/>
            <a:ext cx="606885" cy="606885"/>
          </a:xfrm>
          <a:prstGeom prst="ellipse">
            <a:avLst/>
          </a:prstGeom>
          <a:solidFill>
            <a:srgbClr val="7A03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410CF8F-693F-00F1-DCF7-08C44E277019}"/>
              </a:ext>
            </a:extLst>
          </p:cNvPr>
          <p:cNvSpPr/>
          <p:nvPr/>
        </p:nvSpPr>
        <p:spPr>
          <a:xfrm>
            <a:off x="7436102" y="5303490"/>
            <a:ext cx="606885" cy="606885"/>
          </a:xfrm>
          <a:prstGeom prst="ellipse">
            <a:avLst/>
          </a:prstGeom>
          <a:solidFill>
            <a:srgbClr val="0B43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3AB8F3A-EB4B-A935-C4FA-B700E8C4BA77}"/>
              </a:ext>
            </a:extLst>
          </p:cNvPr>
          <p:cNvSpPr/>
          <p:nvPr/>
        </p:nvSpPr>
        <p:spPr>
          <a:xfrm>
            <a:off x="7533221" y="4415806"/>
            <a:ext cx="606885" cy="606885"/>
          </a:xfrm>
          <a:prstGeom prst="ellipse">
            <a:avLst/>
          </a:prstGeom>
          <a:solidFill>
            <a:srgbClr val="0499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8C9FBD3-A5DA-151F-54D2-9893B58AF25A}"/>
              </a:ext>
            </a:extLst>
          </p:cNvPr>
          <p:cNvSpPr/>
          <p:nvPr/>
        </p:nvSpPr>
        <p:spPr>
          <a:xfrm>
            <a:off x="7722474" y="3581389"/>
            <a:ext cx="606885" cy="606885"/>
          </a:xfrm>
          <a:prstGeom prst="ellipse">
            <a:avLst/>
          </a:prstGeom>
          <a:solidFill>
            <a:srgbClr val="FA79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50B6D51-6AF0-B26A-8786-AF16880AA39A}"/>
              </a:ext>
            </a:extLst>
          </p:cNvPr>
          <p:cNvSpPr/>
          <p:nvPr/>
        </p:nvSpPr>
        <p:spPr>
          <a:xfrm>
            <a:off x="8025081" y="2777992"/>
            <a:ext cx="606885" cy="606885"/>
          </a:xfrm>
          <a:prstGeom prst="ellipse">
            <a:avLst/>
          </a:pr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72</Words>
  <Application>Microsoft Office PowerPoint</Application>
  <PresentationFormat>Widescreen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Traditional Purchase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Purchase Funnel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2026-02-20T00:49:56Z</dcterms:modified>
  <cp:category>Charts &amp; Diagrams</cp:category>
</cp:coreProperties>
</file>