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6"/>
  </p:notesMasterIdLst>
  <p:sldIdLst>
    <p:sldId id="359" r:id="rId4"/>
    <p:sldId id="30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02" d="100"/>
          <a:sy n="102" d="100"/>
        </p:scale>
        <p:origin x="76" y="2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013A6-AD66-8468-1B50-10E58B691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F1CD1-2318-09C6-E82F-0A98843C69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FEFEA-C403-347A-A04E-E4A2287E34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7771E121-FEEF-11AC-4E81-4B5326D45A6C}"/>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558173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C5B36-5C76-C8B3-EFD9-7491911091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050554-DC4C-1756-1D76-46DDA5E8A727}"/>
              </a:ext>
            </a:extLst>
          </p:cNvPr>
          <p:cNvSpPr>
            <a:spLocks noGrp="1"/>
          </p:cNvSpPr>
          <p:nvPr>
            <p:ph type="title"/>
          </p:nvPr>
        </p:nvSpPr>
        <p:spPr/>
        <p:txBody>
          <a:bodyPr/>
          <a:lstStyle/>
          <a:p>
            <a:r>
              <a:rPr lang="en-US" dirty="0"/>
              <a:t>SWOT Analysis – Slide Template</a:t>
            </a:r>
          </a:p>
        </p:txBody>
      </p:sp>
      <p:sp>
        <p:nvSpPr>
          <p:cNvPr id="3" name="Rectangle 2">
            <a:extLst>
              <a:ext uri="{FF2B5EF4-FFF2-40B4-BE49-F238E27FC236}">
                <a16:creationId xmlns:a16="http://schemas.microsoft.com/office/drawing/2014/main" id="{0B895601-CFDC-856E-70D2-993F5811CEA4}"/>
              </a:ext>
            </a:extLst>
          </p:cNvPr>
          <p:cNvSpPr/>
          <p:nvPr/>
        </p:nvSpPr>
        <p:spPr>
          <a:xfrm>
            <a:off x="2152649" y="2819399"/>
            <a:ext cx="3172884" cy="431801"/>
          </a:xfrm>
          <a:prstGeom prst="rect">
            <a:avLst/>
          </a:prstGeom>
          <a:solidFill>
            <a:srgbClr val="C6870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1">
                <a:ln>
                  <a:noFill/>
                </a:ln>
                <a:solidFill>
                  <a:sysClr val="window" lastClr="FFFFFF"/>
                </a:solidFill>
                <a:effectLst>
                  <a:outerShdw blurRad="38100" dist="38100" dir="2700000" algn="tl">
                    <a:srgbClr val="000000">
                      <a:alpha val="43137"/>
                    </a:srgbClr>
                  </a:outerShdw>
                </a:effectLst>
                <a:uLnTx/>
                <a:uFillTx/>
                <a:latin typeface="Calibri" panose="020F0502020204030204"/>
                <a:ea typeface="+mn-ea"/>
                <a:cs typeface="+mn-cs"/>
              </a:rPr>
              <a:t>STRENGTHS</a:t>
            </a:r>
          </a:p>
        </p:txBody>
      </p:sp>
      <p:sp>
        <p:nvSpPr>
          <p:cNvPr id="4" name="Rectangle 3">
            <a:extLst>
              <a:ext uri="{FF2B5EF4-FFF2-40B4-BE49-F238E27FC236}">
                <a16:creationId xmlns:a16="http://schemas.microsoft.com/office/drawing/2014/main" id="{3D88CEF8-8312-35C7-A1D8-CFE3490FABC0}"/>
              </a:ext>
            </a:extLst>
          </p:cNvPr>
          <p:cNvSpPr/>
          <p:nvPr/>
        </p:nvSpPr>
        <p:spPr>
          <a:xfrm>
            <a:off x="2152649" y="3793065"/>
            <a:ext cx="3172884" cy="431801"/>
          </a:xfrm>
          <a:prstGeom prst="rect">
            <a:avLst/>
          </a:prstGeom>
          <a:solidFill>
            <a:srgbClr val="4A8038"/>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1">
                <a:ln>
                  <a:noFill/>
                </a:ln>
                <a:solidFill>
                  <a:sysClr val="window" lastClr="FFFFFF"/>
                </a:solidFill>
                <a:effectLst>
                  <a:outerShdw blurRad="38100" dist="38100" dir="2700000" algn="tl">
                    <a:srgbClr val="000000">
                      <a:alpha val="43137"/>
                    </a:srgbClr>
                  </a:outerShdw>
                </a:effectLst>
                <a:uLnTx/>
                <a:uFillTx/>
                <a:latin typeface="Calibri" panose="020F0502020204030204"/>
                <a:ea typeface="+mn-ea"/>
                <a:cs typeface="+mn-cs"/>
              </a:rPr>
              <a:t>OPPORTUNITIES</a:t>
            </a:r>
          </a:p>
        </p:txBody>
      </p:sp>
      <p:sp>
        <p:nvSpPr>
          <p:cNvPr id="5" name="Rectangle 4">
            <a:extLst>
              <a:ext uri="{FF2B5EF4-FFF2-40B4-BE49-F238E27FC236}">
                <a16:creationId xmlns:a16="http://schemas.microsoft.com/office/drawing/2014/main" id="{331D6E26-423A-4E5F-5704-D9E593ACDB39}"/>
              </a:ext>
            </a:extLst>
          </p:cNvPr>
          <p:cNvSpPr/>
          <p:nvPr/>
        </p:nvSpPr>
        <p:spPr>
          <a:xfrm>
            <a:off x="6866466" y="2819399"/>
            <a:ext cx="3172884" cy="431801"/>
          </a:xfrm>
          <a:prstGeom prst="rect">
            <a:avLst/>
          </a:prstGeom>
          <a:solidFill>
            <a:srgbClr val="005E69"/>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1">
                <a:ln>
                  <a:noFill/>
                </a:ln>
                <a:solidFill>
                  <a:sysClr val="window" lastClr="FFFFFF"/>
                </a:solidFill>
                <a:effectLst>
                  <a:outerShdw blurRad="38100" dist="38100" dir="2700000" algn="tl">
                    <a:srgbClr val="000000">
                      <a:alpha val="43137"/>
                    </a:srgbClr>
                  </a:outerShdw>
                </a:effectLst>
                <a:uLnTx/>
                <a:uFillTx/>
                <a:latin typeface="Calibri" panose="020F0502020204030204"/>
                <a:ea typeface="+mn-ea"/>
                <a:cs typeface="+mn-cs"/>
              </a:rPr>
              <a:t>WEAKNESSES</a:t>
            </a:r>
          </a:p>
        </p:txBody>
      </p:sp>
      <p:sp>
        <p:nvSpPr>
          <p:cNvPr id="6" name="Rectangle 5">
            <a:extLst>
              <a:ext uri="{FF2B5EF4-FFF2-40B4-BE49-F238E27FC236}">
                <a16:creationId xmlns:a16="http://schemas.microsoft.com/office/drawing/2014/main" id="{EF07CBEF-09C2-998F-6ABE-163B83309315}"/>
              </a:ext>
            </a:extLst>
          </p:cNvPr>
          <p:cNvSpPr/>
          <p:nvPr/>
        </p:nvSpPr>
        <p:spPr>
          <a:xfrm>
            <a:off x="6866466" y="3793065"/>
            <a:ext cx="3172884" cy="431801"/>
          </a:xfrm>
          <a:prstGeom prst="rect">
            <a:avLst/>
          </a:prstGeom>
          <a:solidFill>
            <a:srgbClr val="5E003A"/>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1">
                <a:ln>
                  <a:noFill/>
                </a:ln>
                <a:solidFill>
                  <a:sysClr val="window" lastClr="FFFFFF"/>
                </a:solidFill>
                <a:effectLst>
                  <a:outerShdw blurRad="38100" dist="38100" dir="2700000" algn="tl">
                    <a:srgbClr val="000000">
                      <a:alpha val="43137"/>
                    </a:srgbClr>
                  </a:outerShdw>
                </a:effectLst>
                <a:uLnTx/>
                <a:uFillTx/>
                <a:latin typeface="Calibri" panose="020F0502020204030204"/>
                <a:ea typeface="+mn-ea"/>
                <a:cs typeface="+mn-cs"/>
              </a:rPr>
              <a:t>THREATS</a:t>
            </a:r>
          </a:p>
        </p:txBody>
      </p:sp>
      <p:sp>
        <p:nvSpPr>
          <p:cNvPr id="7" name="Rectangle 6">
            <a:extLst>
              <a:ext uri="{FF2B5EF4-FFF2-40B4-BE49-F238E27FC236}">
                <a16:creationId xmlns:a16="http://schemas.microsoft.com/office/drawing/2014/main" id="{F8999BAC-78C8-F200-7994-14D710E94163}"/>
              </a:ext>
            </a:extLst>
          </p:cNvPr>
          <p:cNvSpPr/>
          <p:nvPr/>
        </p:nvSpPr>
        <p:spPr>
          <a:xfrm>
            <a:off x="2152650" y="1481666"/>
            <a:ext cx="3172884" cy="1270000"/>
          </a:xfrm>
          <a:prstGeom prst="rect">
            <a:avLst/>
          </a:prstGeom>
          <a:solidFill>
            <a:srgbClr val="FFB400"/>
          </a:solidFill>
          <a:ln w="12700" cap="flat" cmpd="sng" algn="ctr">
            <a:no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sysClr val="windowText" lastClr="000000">
                    <a:lumMod val="75000"/>
                    <a:lumOff val="25000"/>
                  </a:sysClr>
                </a:solidFill>
                <a:effectLst/>
                <a:uLnTx/>
                <a:uFillTx/>
                <a:latin typeface="Calibri" panose="020F0502020204030204"/>
                <a:ea typeface="+mn-ea"/>
                <a:cs typeface="+mn-cs"/>
              </a:rPr>
              <a:t>Lorem ipsum dolor sit amet, ea autem perfecto sit. No cibo eleifend appellantur mea, legere detraxit ea quo. Justo noster petentium vel no, sit cu tale abhorreant. Id vim iudico copiosae appellantur.</a:t>
            </a:r>
          </a:p>
        </p:txBody>
      </p:sp>
      <p:sp>
        <p:nvSpPr>
          <p:cNvPr id="8" name="Rectangle 7">
            <a:extLst>
              <a:ext uri="{FF2B5EF4-FFF2-40B4-BE49-F238E27FC236}">
                <a16:creationId xmlns:a16="http://schemas.microsoft.com/office/drawing/2014/main" id="{CFC38A95-0EAF-0918-E4C4-427DE92A129E}"/>
              </a:ext>
            </a:extLst>
          </p:cNvPr>
          <p:cNvSpPr/>
          <p:nvPr/>
        </p:nvSpPr>
        <p:spPr>
          <a:xfrm>
            <a:off x="6866466" y="1481666"/>
            <a:ext cx="3172884" cy="1270000"/>
          </a:xfrm>
          <a:prstGeom prst="rect">
            <a:avLst/>
          </a:prstGeom>
          <a:solidFill>
            <a:srgbClr val="007A87"/>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sysClr val="window" lastClr="FFFFFF"/>
                </a:solidFill>
                <a:effectLst/>
                <a:uLnTx/>
                <a:uFillTx/>
                <a:latin typeface="Calibri" panose="020F0502020204030204"/>
                <a:ea typeface="+mn-ea"/>
                <a:cs typeface="+mn-cs"/>
              </a:rPr>
              <a:t>Lorem ipsum dolor sit amet, ea autem perfecto sit. No cibo eleifend appellantur mea, legere detraxit ea quo. Justo noster petentium vel no, sit cu tale abhorreant. Id vim iudico copiosae appellantur.</a:t>
            </a:r>
          </a:p>
        </p:txBody>
      </p:sp>
      <p:sp>
        <p:nvSpPr>
          <p:cNvPr id="9" name="Rectangle 8">
            <a:extLst>
              <a:ext uri="{FF2B5EF4-FFF2-40B4-BE49-F238E27FC236}">
                <a16:creationId xmlns:a16="http://schemas.microsoft.com/office/drawing/2014/main" id="{55BCA8CA-D6D6-F0B3-D86F-E429D5BD5A6C}"/>
              </a:ext>
            </a:extLst>
          </p:cNvPr>
          <p:cNvSpPr/>
          <p:nvPr/>
        </p:nvSpPr>
        <p:spPr>
          <a:xfrm>
            <a:off x="6866466" y="4292599"/>
            <a:ext cx="3172884" cy="1270000"/>
          </a:xfrm>
          <a:prstGeom prst="rect">
            <a:avLst/>
          </a:prstGeom>
          <a:solidFill>
            <a:srgbClr val="7B005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sysClr val="window" lastClr="FFFFFF"/>
                </a:solidFill>
                <a:effectLst/>
                <a:uLnTx/>
                <a:uFillTx/>
                <a:latin typeface="Calibri" panose="020F0502020204030204"/>
                <a:ea typeface="+mn-ea"/>
                <a:cs typeface="+mn-cs"/>
              </a:rPr>
              <a:t>Lorem ipsum dolor sit amet, ea autem perfecto sit. No cibo eleifend appellantur mea, legere detraxit ea quo. Justo noster petentium vel no, sit cu tale abhorreant. Id vim iudico copiosae appellantur.</a:t>
            </a:r>
          </a:p>
        </p:txBody>
      </p:sp>
      <p:sp>
        <p:nvSpPr>
          <p:cNvPr id="10" name="Rectangle 9">
            <a:extLst>
              <a:ext uri="{FF2B5EF4-FFF2-40B4-BE49-F238E27FC236}">
                <a16:creationId xmlns:a16="http://schemas.microsoft.com/office/drawing/2014/main" id="{EF66B271-279A-2F5B-7435-E7911F7B139E}"/>
              </a:ext>
            </a:extLst>
          </p:cNvPr>
          <p:cNvSpPr/>
          <p:nvPr/>
        </p:nvSpPr>
        <p:spPr>
          <a:xfrm>
            <a:off x="2152650" y="4292599"/>
            <a:ext cx="3172884" cy="1270000"/>
          </a:xfrm>
          <a:prstGeom prst="rect">
            <a:avLst/>
          </a:prstGeom>
          <a:solidFill>
            <a:srgbClr val="6CAC57"/>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prstClr val="black">
                    <a:lumMod val="75000"/>
                    <a:lumOff val="25000"/>
                  </a:prstClr>
                </a:solidFill>
                <a:effectLst/>
                <a:uLnTx/>
                <a:uFillTx/>
                <a:latin typeface="Calibri" panose="020F0502020204030204"/>
                <a:ea typeface="+mn-ea"/>
                <a:cs typeface="+mn-cs"/>
              </a:rPr>
              <a:t>Lorem ipsum dolor sit amet, ea autem perfecto sit. No cibo eleifend appellantur mea, legere detraxit ea quo. Justo noster petentium vel no, sit cu tale abhorreant. Id vim iudico copiosae appellantur.</a:t>
            </a:r>
          </a:p>
        </p:txBody>
      </p:sp>
      <p:sp>
        <p:nvSpPr>
          <p:cNvPr id="11" name="Diamond 10">
            <a:extLst>
              <a:ext uri="{FF2B5EF4-FFF2-40B4-BE49-F238E27FC236}">
                <a16:creationId xmlns:a16="http://schemas.microsoft.com/office/drawing/2014/main" id="{9CB094DE-95DA-B3D0-1C95-FB12BEABBC8A}"/>
              </a:ext>
            </a:extLst>
          </p:cNvPr>
          <p:cNvSpPr/>
          <p:nvPr/>
        </p:nvSpPr>
        <p:spPr>
          <a:xfrm>
            <a:off x="4555067" y="3522133"/>
            <a:ext cx="1540933" cy="1540933"/>
          </a:xfrm>
          <a:prstGeom prst="diamond">
            <a:avLst/>
          </a:prstGeom>
          <a:gradFill flip="none" rotWithShape="1">
            <a:gsLst>
              <a:gs pos="0">
                <a:srgbClr val="6CAC57">
                  <a:shade val="30000"/>
                  <a:satMod val="115000"/>
                </a:srgbClr>
              </a:gs>
              <a:gs pos="50000">
                <a:srgbClr val="6CAC57">
                  <a:shade val="67500"/>
                  <a:satMod val="115000"/>
                </a:srgbClr>
              </a:gs>
              <a:gs pos="100000">
                <a:srgbClr val="6CAC57">
                  <a:shade val="100000"/>
                  <a:satMod val="115000"/>
                </a:srgbClr>
              </a:gs>
            </a:gsLst>
            <a:path path="circle">
              <a:fillToRect t="100000" r="100000"/>
            </a:path>
            <a:tileRect l="-100000" b="-100000"/>
          </a:gra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1">
                <a:ln>
                  <a:noFill/>
                </a:ln>
                <a:solidFill>
                  <a:sysClr val="window" lastClr="FFFFFF"/>
                </a:solidFill>
                <a:effectLst/>
                <a:uLnTx/>
                <a:uFillTx/>
                <a:latin typeface="Calibri" panose="020F0502020204030204"/>
                <a:ea typeface="+mn-ea"/>
                <a:cs typeface="+mn-cs"/>
              </a:rPr>
              <a:t>O</a:t>
            </a:r>
          </a:p>
        </p:txBody>
      </p:sp>
      <p:sp>
        <p:nvSpPr>
          <p:cNvPr id="12" name="Diamond 11">
            <a:extLst>
              <a:ext uri="{FF2B5EF4-FFF2-40B4-BE49-F238E27FC236}">
                <a16:creationId xmlns:a16="http://schemas.microsoft.com/office/drawing/2014/main" id="{F360BD2E-9A1C-212F-C9A0-F7B16671F1C4}"/>
              </a:ext>
            </a:extLst>
          </p:cNvPr>
          <p:cNvSpPr/>
          <p:nvPr/>
        </p:nvSpPr>
        <p:spPr>
          <a:xfrm>
            <a:off x="4555067" y="1981200"/>
            <a:ext cx="1540933" cy="1540933"/>
          </a:xfrm>
          <a:prstGeom prst="diamond">
            <a:avLst/>
          </a:prstGeom>
          <a:gradFill flip="none" rotWithShape="1">
            <a:gsLst>
              <a:gs pos="0">
                <a:srgbClr val="FFB400">
                  <a:shade val="30000"/>
                  <a:satMod val="115000"/>
                </a:srgbClr>
              </a:gs>
              <a:gs pos="50000">
                <a:srgbClr val="FFB400">
                  <a:shade val="67500"/>
                  <a:satMod val="115000"/>
                </a:srgbClr>
              </a:gs>
              <a:gs pos="100000">
                <a:srgbClr val="FFB400">
                  <a:shade val="100000"/>
                  <a:satMod val="115000"/>
                </a:srgbClr>
              </a:gs>
            </a:gsLst>
            <a:lin ang="2700000" scaled="1"/>
            <a:tileRect/>
          </a:gra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1">
                <a:ln>
                  <a:noFill/>
                </a:ln>
                <a:solidFill>
                  <a:sysClr val="window" lastClr="FFFFFF"/>
                </a:solidFill>
                <a:effectLst/>
                <a:uLnTx/>
                <a:uFillTx/>
                <a:latin typeface="Calibri" panose="020F0502020204030204"/>
                <a:ea typeface="+mn-ea"/>
                <a:cs typeface="+mn-cs"/>
              </a:rPr>
              <a:t>S</a:t>
            </a:r>
          </a:p>
        </p:txBody>
      </p:sp>
      <p:sp>
        <p:nvSpPr>
          <p:cNvPr id="13" name="Diamond 12">
            <a:extLst>
              <a:ext uri="{FF2B5EF4-FFF2-40B4-BE49-F238E27FC236}">
                <a16:creationId xmlns:a16="http://schemas.microsoft.com/office/drawing/2014/main" id="{E45A874B-F56A-9A22-57C5-F20C1E4BE16E}"/>
              </a:ext>
            </a:extLst>
          </p:cNvPr>
          <p:cNvSpPr/>
          <p:nvPr/>
        </p:nvSpPr>
        <p:spPr>
          <a:xfrm>
            <a:off x="6096000" y="1981200"/>
            <a:ext cx="1540933" cy="1540933"/>
          </a:xfrm>
          <a:prstGeom prst="diamond">
            <a:avLst/>
          </a:prstGeom>
          <a:gradFill flip="none" rotWithShape="1">
            <a:gsLst>
              <a:gs pos="0">
                <a:srgbClr val="007A87">
                  <a:shade val="30000"/>
                  <a:satMod val="115000"/>
                </a:srgbClr>
              </a:gs>
              <a:gs pos="50000">
                <a:srgbClr val="007A87">
                  <a:shade val="67500"/>
                  <a:satMod val="115000"/>
                </a:srgbClr>
              </a:gs>
              <a:gs pos="100000">
                <a:srgbClr val="007A87">
                  <a:shade val="100000"/>
                  <a:satMod val="115000"/>
                </a:srgbClr>
              </a:gs>
            </a:gsLst>
            <a:path path="circle">
              <a:fillToRect l="100000" b="100000"/>
            </a:path>
            <a:tileRect t="-100000" r="-100000"/>
          </a:gra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1">
                <a:ln>
                  <a:noFill/>
                </a:ln>
                <a:solidFill>
                  <a:sysClr val="window" lastClr="FFFFFF"/>
                </a:solidFill>
                <a:effectLst/>
                <a:uLnTx/>
                <a:uFillTx/>
                <a:latin typeface="Calibri" panose="020F0502020204030204"/>
                <a:ea typeface="+mn-ea"/>
                <a:cs typeface="+mn-cs"/>
              </a:rPr>
              <a:t>W</a:t>
            </a:r>
          </a:p>
        </p:txBody>
      </p:sp>
      <p:sp>
        <p:nvSpPr>
          <p:cNvPr id="14" name="Diamond 13">
            <a:extLst>
              <a:ext uri="{FF2B5EF4-FFF2-40B4-BE49-F238E27FC236}">
                <a16:creationId xmlns:a16="http://schemas.microsoft.com/office/drawing/2014/main" id="{70F9BA39-3D31-E2EA-E9BC-B04D8E167758}"/>
              </a:ext>
            </a:extLst>
          </p:cNvPr>
          <p:cNvSpPr/>
          <p:nvPr/>
        </p:nvSpPr>
        <p:spPr>
          <a:xfrm>
            <a:off x="6096000" y="3522133"/>
            <a:ext cx="1540933" cy="1540933"/>
          </a:xfrm>
          <a:prstGeom prst="diamond">
            <a:avLst/>
          </a:prstGeom>
          <a:gradFill flip="none" rotWithShape="1">
            <a:gsLst>
              <a:gs pos="0">
                <a:srgbClr val="7B0051">
                  <a:shade val="30000"/>
                  <a:satMod val="115000"/>
                </a:srgbClr>
              </a:gs>
              <a:gs pos="50000">
                <a:srgbClr val="7B0051">
                  <a:shade val="67500"/>
                  <a:satMod val="115000"/>
                </a:srgbClr>
              </a:gs>
              <a:gs pos="100000">
                <a:srgbClr val="7B0051">
                  <a:shade val="100000"/>
                  <a:satMod val="115000"/>
                </a:srgbClr>
              </a:gs>
            </a:gsLst>
            <a:path path="circle">
              <a:fillToRect l="100000" t="100000"/>
            </a:path>
            <a:tileRect r="-100000" b="-100000"/>
          </a:gra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1">
                <a:ln>
                  <a:noFill/>
                </a:ln>
                <a:solidFill>
                  <a:sysClr val="window" lastClr="FFFFFF"/>
                </a:solidFill>
                <a:effectLst/>
                <a:uLnTx/>
                <a:uFillTx/>
                <a:latin typeface="Calibri" panose="020F0502020204030204"/>
                <a:ea typeface="+mn-ea"/>
                <a:cs typeface="+mn-cs"/>
              </a:rPr>
              <a:t>T</a:t>
            </a:r>
          </a:p>
        </p:txBody>
      </p:sp>
    </p:spTree>
    <p:extLst>
      <p:ext uri="{BB962C8B-B14F-4D97-AF65-F5344CB8AC3E}">
        <p14:creationId xmlns:p14="http://schemas.microsoft.com/office/powerpoint/2010/main" val="413681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9494</TotalTime>
  <Words>213</Words>
  <Application>Microsoft Office PowerPoint</Application>
  <PresentationFormat>Widescreen</PresentationFormat>
  <Paragraphs>18</Paragraphs>
  <Slides>2</Slides>
  <Notes>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vt:i4>
      </vt:variant>
    </vt:vector>
  </HeadingPairs>
  <TitlesOfParts>
    <vt:vector size="9" baseType="lpstr">
      <vt:lpstr>Arial</vt:lpstr>
      <vt:lpstr>Calibri</vt:lpstr>
      <vt:lpstr>Calibri Light</vt:lpstr>
      <vt:lpstr>Helvetica</vt:lpstr>
      <vt:lpstr>Template PresentationGO</vt:lpstr>
      <vt:lpstr>Template PresentationGO Dark</vt:lpstr>
      <vt:lpstr>Designed by PresentationGO</vt:lpstr>
      <vt:lpstr>SWOT Analysis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Analysis Template</dc:title>
  <dc:creator>PresentationGO.com</dc:creator>
  <dc:description>© Copyright PresentationGO.com - Do not distribute or sale without written permission.</dc:description>
  <cp:lastModifiedBy>Christophe Barroche</cp:lastModifiedBy>
  <cp:revision>55</cp:revision>
  <dcterms:created xsi:type="dcterms:W3CDTF">2014-11-26T05:14:11Z</dcterms:created>
  <dcterms:modified xsi:type="dcterms:W3CDTF">2026-02-20T16:32:06Z</dcterms:modified>
  <cp:category>Charts &amp; Diagrams</cp:category>
</cp:coreProperties>
</file>