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5 Options/Steps – Slide Template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0856CDC-8ECB-505E-BF20-278876CBBE40}"/>
              </a:ext>
            </a:extLst>
          </p:cNvPr>
          <p:cNvCxnSpPr/>
          <p:nvPr/>
        </p:nvCxnSpPr>
        <p:spPr>
          <a:xfrm flipH="1">
            <a:off x="8188400" y="2901810"/>
            <a:ext cx="0" cy="2448645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7B848629-727C-C22F-BB29-B0CE556AEB21}"/>
              </a:ext>
            </a:extLst>
          </p:cNvPr>
          <p:cNvSpPr/>
          <p:nvPr/>
        </p:nvSpPr>
        <p:spPr>
          <a:xfrm flipH="1">
            <a:off x="7985023" y="3371741"/>
            <a:ext cx="406753" cy="406752"/>
          </a:xfrm>
          <a:prstGeom prst="ellipse">
            <a:avLst/>
          </a:prstGeom>
          <a:solidFill>
            <a:srgbClr val="CB233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D4287CD-7FA9-91C0-C4B9-F70115A2B595}"/>
              </a:ext>
            </a:extLst>
          </p:cNvPr>
          <p:cNvSpPr/>
          <p:nvPr/>
        </p:nvSpPr>
        <p:spPr>
          <a:xfrm flipH="1">
            <a:off x="7985023" y="3813700"/>
            <a:ext cx="406753" cy="406752"/>
          </a:xfrm>
          <a:prstGeom prst="ellipse">
            <a:avLst/>
          </a:prstGeom>
          <a:solidFill>
            <a:srgbClr val="FA790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810E180-906A-309C-834E-F282887885F0}"/>
              </a:ext>
            </a:extLst>
          </p:cNvPr>
          <p:cNvSpPr/>
          <p:nvPr/>
        </p:nvSpPr>
        <p:spPr>
          <a:xfrm flipH="1">
            <a:off x="7985023" y="4697617"/>
            <a:ext cx="406753" cy="406752"/>
          </a:xfrm>
          <a:prstGeom prst="ellipse">
            <a:avLst/>
          </a:prstGeom>
          <a:solidFill>
            <a:srgbClr val="0B4366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5CC5CC-B1BB-E34C-A6B2-71F0C6B3C0E7}"/>
              </a:ext>
            </a:extLst>
          </p:cNvPr>
          <p:cNvSpPr/>
          <p:nvPr/>
        </p:nvSpPr>
        <p:spPr>
          <a:xfrm flipH="1">
            <a:off x="7985023" y="4255659"/>
            <a:ext cx="406753" cy="406752"/>
          </a:xfrm>
          <a:prstGeom prst="ellipse">
            <a:avLst/>
          </a:prstGeom>
          <a:solidFill>
            <a:srgbClr val="0499D3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8" name="TextBox 54">
            <a:extLst>
              <a:ext uri="{FF2B5EF4-FFF2-40B4-BE49-F238E27FC236}">
                <a16:creationId xmlns:a16="http://schemas.microsoft.com/office/drawing/2014/main" id="{D52F2709-6DE2-6AED-7022-740312DAF3E5}"/>
              </a:ext>
            </a:extLst>
          </p:cNvPr>
          <p:cNvSpPr txBox="1"/>
          <p:nvPr/>
        </p:nvSpPr>
        <p:spPr>
          <a:xfrm>
            <a:off x="8390116" y="2948492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1</a:t>
            </a:r>
          </a:p>
        </p:txBody>
      </p:sp>
      <p:sp>
        <p:nvSpPr>
          <p:cNvPr id="9" name="TextBox 55">
            <a:extLst>
              <a:ext uri="{FF2B5EF4-FFF2-40B4-BE49-F238E27FC236}">
                <a16:creationId xmlns:a16="http://schemas.microsoft.com/office/drawing/2014/main" id="{B5B65612-5C1A-8D69-BA73-3C4A4ED9708E}"/>
              </a:ext>
            </a:extLst>
          </p:cNvPr>
          <p:cNvSpPr txBox="1"/>
          <p:nvPr/>
        </p:nvSpPr>
        <p:spPr>
          <a:xfrm>
            <a:off x="8390116" y="3832410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3</a:t>
            </a:r>
          </a:p>
        </p:txBody>
      </p:sp>
      <p:sp>
        <p:nvSpPr>
          <p:cNvPr id="10" name="TextBox 56">
            <a:extLst>
              <a:ext uri="{FF2B5EF4-FFF2-40B4-BE49-F238E27FC236}">
                <a16:creationId xmlns:a16="http://schemas.microsoft.com/office/drawing/2014/main" id="{BFE3B70F-0004-F0DE-27BB-33D5E8263410}"/>
              </a:ext>
            </a:extLst>
          </p:cNvPr>
          <p:cNvSpPr txBox="1"/>
          <p:nvPr/>
        </p:nvSpPr>
        <p:spPr>
          <a:xfrm>
            <a:off x="8390116" y="4274369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4</a:t>
            </a:r>
          </a:p>
        </p:txBody>
      </p:sp>
      <p:sp>
        <p:nvSpPr>
          <p:cNvPr id="11" name="TextBox 57">
            <a:extLst>
              <a:ext uri="{FF2B5EF4-FFF2-40B4-BE49-F238E27FC236}">
                <a16:creationId xmlns:a16="http://schemas.microsoft.com/office/drawing/2014/main" id="{7C30EDF8-A79D-7F4D-8231-D5FE1F816538}"/>
              </a:ext>
            </a:extLst>
          </p:cNvPr>
          <p:cNvSpPr txBox="1"/>
          <p:nvPr/>
        </p:nvSpPr>
        <p:spPr>
          <a:xfrm>
            <a:off x="8390116" y="4716327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B0F41B-18E9-3EBA-F075-EADCC7478B15}"/>
              </a:ext>
            </a:extLst>
          </p:cNvPr>
          <p:cNvSpPr/>
          <p:nvPr/>
        </p:nvSpPr>
        <p:spPr>
          <a:xfrm>
            <a:off x="1896294" y="3126531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F3CC71-9029-A684-1BE0-F6714D6E2238}"/>
              </a:ext>
            </a:extLst>
          </p:cNvPr>
          <p:cNvSpPr/>
          <p:nvPr/>
        </p:nvSpPr>
        <p:spPr>
          <a:xfrm>
            <a:off x="1896294" y="4607003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CA6A645-FBE8-D40D-498A-6920C4CA9653}"/>
              </a:ext>
            </a:extLst>
          </p:cNvPr>
          <p:cNvGrpSpPr/>
          <p:nvPr/>
        </p:nvGrpSpPr>
        <p:grpSpPr>
          <a:xfrm>
            <a:off x="4972056" y="2533213"/>
            <a:ext cx="2596896" cy="2651758"/>
            <a:chOff x="2464473" y="1388916"/>
            <a:chExt cx="4215384" cy="4471416"/>
          </a:xfrm>
        </p:grpSpPr>
        <p:sp>
          <p:nvSpPr>
            <p:cNvPr id="29" name="Freeform 87">
              <a:extLst>
                <a:ext uri="{FF2B5EF4-FFF2-40B4-BE49-F238E27FC236}">
                  <a16:creationId xmlns:a16="http://schemas.microsoft.com/office/drawing/2014/main" id="{7177C130-D870-09CB-A443-5E853F68EBD8}"/>
                </a:ext>
              </a:extLst>
            </p:cNvPr>
            <p:cNvSpPr/>
            <p:nvPr/>
          </p:nvSpPr>
          <p:spPr>
            <a:xfrm rot="10800000">
              <a:off x="3699832" y="4095948"/>
              <a:ext cx="1744668" cy="1611301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77126" h="2151276">
                  <a:moveTo>
                    <a:pt x="249718" y="27848"/>
                  </a:moveTo>
                  <a:lnTo>
                    <a:pt x="248598" y="1"/>
                  </a:lnTo>
                  <a:lnTo>
                    <a:pt x="248598" y="0"/>
                  </a:lnTo>
                  <a:close/>
                  <a:moveTo>
                    <a:pt x="238214" y="507182"/>
                  </a:moveTo>
                  <a:lnTo>
                    <a:pt x="242944" y="409270"/>
                  </a:lnTo>
                  <a:lnTo>
                    <a:pt x="242072" y="456825"/>
                  </a:lnTo>
                  <a:close/>
                  <a:moveTo>
                    <a:pt x="1638913" y="507183"/>
                  </a:moveTo>
                  <a:lnTo>
                    <a:pt x="1635054" y="456825"/>
                  </a:lnTo>
                  <a:lnTo>
                    <a:pt x="1634182" y="409270"/>
                  </a:lnTo>
                  <a:close/>
                  <a:moveTo>
                    <a:pt x="1877126" y="2151276"/>
                  </a:moveTo>
                  <a:lnTo>
                    <a:pt x="1875772" y="2151276"/>
                  </a:lnTo>
                  <a:lnTo>
                    <a:pt x="1875824" y="2151120"/>
                  </a:lnTo>
                  <a:cubicBezTo>
                    <a:pt x="1875824" y="1993809"/>
                    <a:pt x="1456198" y="1866284"/>
                    <a:pt x="938564" y="1866284"/>
                  </a:cubicBezTo>
                  <a:cubicBezTo>
                    <a:pt x="420930" y="1866284"/>
                    <a:pt x="1304" y="1993809"/>
                    <a:pt x="1304" y="2151120"/>
                  </a:cubicBezTo>
                  <a:lnTo>
                    <a:pt x="1356" y="2151276"/>
                  </a:lnTo>
                  <a:lnTo>
                    <a:pt x="0" y="2151276"/>
                  </a:lnTo>
                  <a:lnTo>
                    <a:pt x="87655" y="1728827"/>
                  </a:lnTo>
                  <a:cubicBezTo>
                    <a:pt x="140370" y="1447260"/>
                    <a:pt x="180108" y="1174056"/>
                    <a:pt x="207125" y="912947"/>
                  </a:cubicBezTo>
                  <a:lnTo>
                    <a:pt x="207127" y="912926"/>
                  </a:lnTo>
                  <a:lnTo>
                    <a:pt x="207125" y="912948"/>
                  </a:lnTo>
                  <a:lnTo>
                    <a:pt x="187629" y="1074256"/>
                  </a:lnTo>
                  <a:lnTo>
                    <a:pt x="188803" y="1074256"/>
                  </a:lnTo>
                  <a:lnTo>
                    <a:pt x="188756" y="1074105"/>
                  </a:lnTo>
                  <a:cubicBezTo>
                    <a:pt x="188756" y="939267"/>
                    <a:pt x="524456" y="829960"/>
                    <a:pt x="938564" y="829960"/>
                  </a:cubicBezTo>
                  <a:cubicBezTo>
                    <a:pt x="1352672" y="829960"/>
                    <a:pt x="1688372" y="939267"/>
                    <a:pt x="1688372" y="1074105"/>
                  </a:cubicBezTo>
                  <a:lnTo>
                    <a:pt x="1688325" y="1074256"/>
                  </a:lnTo>
                  <a:lnTo>
                    <a:pt x="1689497" y="1074256"/>
                  </a:lnTo>
                  <a:lnTo>
                    <a:pt x="1670001" y="912948"/>
                  </a:lnTo>
                  <a:lnTo>
                    <a:pt x="1669999" y="912919"/>
                  </a:lnTo>
                  <a:lnTo>
                    <a:pt x="1670001" y="912947"/>
                  </a:lnTo>
                  <a:cubicBezTo>
                    <a:pt x="1697018" y="1174056"/>
                    <a:pt x="1736756" y="1447260"/>
                    <a:pt x="1789472" y="1728827"/>
                  </a:cubicBezTo>
                  <a:close/>
                </a:path>
              </a:pathLst>
            </a:custGeom>
            <a:solidFill>
              <a:srgbClr val="0499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88">
              <a:extLst>
                <a:ext uri="{FF2B5EF4-FFF2-40B4-BE49-F238E27FC236}">
                  <a16:creationId xmlns:a16="http://schemas.microsoft.com/office/drawing/2014/main" id="{56FA6506-22CA-4BC2-C651-81EC7F258C53}"/>
                </a:ext>
              </a:extLst>
            </p:cNvPr>
            <p:cNvSpPr/>
            <p:nvPr/>
          </p:nvSpPr>
          <p:spPr>
            <a:xfrm rot="10800000">
              <a:off x="3874221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89">
              <a:extLst>
                <a:ext uri="{FF2B5EF4-FFF2-40B4-BE49-F238E27FC236}">
                  <a16:creationId xmlns:a16="http://schemas.microsoft.com/office/drawing/2014/main" id="{FD0EDABB-22E6-DA88-60CB-FC2A28B8A1BF}"/>
                </a:ext>
              </a:extLst>
            </p:cNvPr>
            <p:cNvSpPr/>
            <p:nvPr/>
          </p:nvSpPr>
          <p:spPr>
            <a:xfrm rot="10800000">
              <a:off x="3425775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90">
              <a:extLst>
                <a:ext uri="{FF2B5EF4-FFF2-40B4-BE49-F238E27FC236}">
                  <a16:creationId xmlns:a16="http://schemas.microsoft.com/office/drawing/2014/main" id="{F78A61F6-4FC4-887C-9DF7-5BFE3F734410}"/>
                </a:ext>
              </a:extLst>
            </p:cNvPr>
            <p:cNvSpPr/>
            <p:nvPr/>
          </p:nvSpPr>
          <p:spPr>
            <a:xfrm rot="10800000">
              <a:off x="3030359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BC22A054-1B8E-F955-6820-14776EC82736}"/>
                </a:ext>
              </a:extLst>
            </p:cNvPr>
            <p:cNvSpPr/>
            <p:nvPr/>
          </p:nvSpPr>
          <p:spPr>
            <a:xfrm>
              <a:off x="2464473" y="1388916"/>
              <a:ext cx="4215384" cy="608785"/>
            </a:xfrm>
            <a:prstGeom prst="ellipse">
              <a:avLst/>
            </a:prstGeom>
            <a:solidFill>
              <a:srgbClr val="FFD9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F10F2B3-6BE3-76DB-A0F4-134ABEEAD1CB}"/>
                </a:ext>
              </a:extLst>
            </p:cNvPr>
            <p:cNvSpPr/>
            <p:nvPr/>
          </p:nvSpPr>
          <p:spPr>
            <a:xfrm>
              <a:off x="3080983" y="1756868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93">
              <a:extLst>
                <a:ext uri="{FF2B5EF4-FFF2-40B4-BE49-F238E27FC236}">
                  <a16:creationId xmlns:a16="http://schemas.microsoft.com/office/drawing/2014/main" id="{1D1386F2-D845-B885-E321-A53D89156643}"/>
                </a:ext>
              </a:extLst>
            </p:cNvPr>
            <p:cNvSpPr/>
            <p:nvPr/>
          </p:nvSpPr>
          <p:spPr>
            <a:xfrm rot="10800000">
              <a:off x="2523268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94">
              <a:extLst>
                <a:ext uri="{FF2B5EF4-FFF2-40B4-BE49-F238E27FC236}">
                  <a16:creationId xmlns:a16="http://schemas.microsoft.com/office/drawing/2014/main" id="{7CC0CD7D-56A2-2B66-1E37-6ADF71709359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6FC2FE6A-A26F-4963-6664-FA464C536DC2}"/>
              </a:ext>
            </a:extLst>
          </p:cNvPr>
          <p:cNvSpPr/>
          <p:nvPr/>
        </p:nvSpPr>
        <p:spPr>
          <a:xfrm flipH="1">
            <a:off x="7985023" y="2929782"/>
            <a:ext cx="406753" cy="406752"/>
          </a:xfrm>
          <a:prstGeom prst="ellipse">
            <a:avLst/>
          </a:prstGeom>
          <a:solidFill>
            <a:srgbClr val="7A032D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6" name="TextBox 96">
            <a:extLst>
              <a:ext uri="{FF2B5EF4-FFF2-40B4-BE49-F238E27FC236}">
                <a16:creationId xmlns:a16="http://schemas.microsoft.com/office/drawing/2014/main" id="{D24C0FDC-0049-344D-2998-8B451B66FD63}"/>
              </a:ext>
            </a:extLst>
          </p:cNvPr>
          <p:cNvSpPr txBox="1"/>
          <p:nvPr/>
        </p:nvSpPr>
        <p:spPr>
          <a:xfrm>
            <a:off x="8390116" y="3390451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2</a:t>
            </a:r>
          </a:p>
        </p:txBody>
      </p:sp>
      <p:sp>
        <p:nvSpPr>
          <p:cNvPr id="17" name="TextBox 32">
            <a:extLst>
              <a:ext uri="{FF2B5EF4-FFF2-40B4-BE49-F238E27FC236}">
                <a16:creationId xmlns:a16="http://schemas.microsoft.com/office/drawing/2014/main" id="{E12C56D9-8731-7207-CC91-1F4CFEF90EBA}"/>
              </a:ext>
            </a:extLst>
          </p:cNvPr>
          <p:cNvSpPr txBox="1"/>
          <p:nvPr/>
        </p:nvSpPr>
        <p:spPr>
          <a:xfrm>
            <a:off x="3858215" y="1340278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18" name="TextBox 33">
            <a:extLst>
              <a:ext uri="{FF2B5EF4-FFF2-40B4-BE49-F238E27FC236}">
                <a16:creationId xmlns:a16="http://schemas.microsoft.com/office/drawing/2014/main" id="{D1E3CD90-BCB3-B557-9887-C42E5149A3E6}"/>
              </a:ext>
            </a:extLst>
          </p:cNvPr>
          <p:cNvSpPr txBox="1"/>
          <p:nvPr/>
        </p:nvSpPr>
        <p:spPr>
          <a:xfrm>
            <a:off x="6835361" y="1340278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19" name="TextBox 34">
            <a:extLst>
              <a:ext uri="{FF2B5EF4-FFF2-40B4-BE49-F238E27FC236}">
                <a16:creationId xmlns:a16="http://schemas.microsoft.com/office/drawing/2014/main" id="{E67102D1-FAC6-46DA-BFBB-D936DC4077F2}"/>
              </a:ext>
            </a:extLst>
          </p:cNvPr>
          <p:cNvSpPr txBox="1"/>
          <p:nvPr/>
        </p:nvSpPr>
        <p:spPr>
          <a:xfrm>
            <a:off x="5371698" y="846855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81CC4C6-CFFD-B504-055E-D07D7F93A62E}"/>
              </a:ext>
            </a:extLst>
          </p:cNvPr>
          <p:cNvGrpSpPr/>
          <p:nvPr/>
        </p:nvGrpSpPr>
        <p:grpSpPr>
          <a:xfrm>
            <a:off x="5320420" y="1563992"/>
            <a:ext cx="1903112" cy="1075255"/>
            <a:chOff x="3407133" y="1205606"/>
            <a:chExt cx="2352522" cy="1329173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AC98DF81-B27F-FFA1-61D1-8ACFCA536C7C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3407133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691063AC-F93A-9FAA-D1F5-933B05A9DEA2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3869136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3BCED065-0606-655B-2EFA-A5864BFFF0F6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331139" y="2030801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5D4C79EA-0A6A-C526-3F36-9AB06A533B27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793142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D3983B3F-2DC7-7794-9978-429133F1DEE6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255146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54D6EFFC-91C8-3697-2C6C-A19459B35C49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331139" y="1205606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Freeform 6">
            <a:extLst>
              <a:ext uri="{FF2B5EF4-FFF2-40B4-BE49-F238E27FC236}">
                <a16:creationId xmlns:a16="http://schemas.microsoft.com/office/drawing/2014/main" id="{8E333692-DD7C-E46B-EF70-E0F3ACFC3810}"/>
              </a:ext>
            </a:extLst>
          </p:cNvPr>
          <p:cNvSpPr>
            <a:spLocks/>
          </p:cNvSpPr>
          <p:nvPr/>
        </p:nvSpPr>
        <p:spPr bwMode="auto">
          <a:xfrm rot="18900000">
            <a:off x="6019718" y="5369015"/>
            <a:ext cx="504509" cy="503978"/>
          </a:xfrm>
          <a:custGeom>
            <a:avLst/>
            <a:gdLst>
              <a:gd name="T0" fmla="*/ 0 w 951"/>
              <a:gd name="T1" fmla="*/ 563 h 950"/>
              <a:gd name="T2" fmla="*/ 388 w 951"/>
              <a:gd name="T3" fmla="*/ 176 h 950"/>
              <a:gd name="T4" fmla="*/ 951 w 951"/>
              <a:gd name="T5" fmla="*/ 0 h 950"/>
              <a:gd name="T6" fmla="*/ 775 w 951"/>
              <a:gd name="T7" fmla="*/ 563 h 950"/>
              <a:gd name="T8" fmla="*/ 388 w 951"/>
              <a:gd name="T9" fmla="*/ 950 h 950"/>
              <a:gd name="T10" fmla="*/ 0 w 951"/>
              <a:gd name="T11" fmla="*/ 563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1" h="950">
                <a:moveTo>
                  <a:pt x="0" y="563"/>
                </a:moveTo>
                <a:cubicBezTo>
                  <a:pt x="0" y="349"/>
                  <a:pt x="174" y="176"/>
                  <a:pt x="388" y="176"/>
                </a:cubicBezTo>
                <a:cubicBezTo>
                  <a:pt x="576" y="176"/>
                  <a:pt x="764" y="117"/>
                  <a:pt x="951" y="0"/>
                </a:cubicBezTo>
                <a:cubicBezTo>
                  <a:pt x="834" y="187"/>
                  <a:pt x="775" y="375"/>
                  <a:pt x="775" y="563"/>
                </a:cubicBezTo>
                <a:cubicBezTo>
                  <a:pt x="775" y="776"/>
                  <a:pt x="602" y="950"/>
                  <a:pt x="388" y="950"/>
                </a:cubicBezTo>
                <a:cubicBezTo>
                  <a:pt x="174" y="950"/>
                  <a:pt x="0" y="776"/>
                  <a:pt x="0" y="563"/>
                </a:cubicBezTo>
              </a:path>
            </a:pathLst>
          </a:custGeom>
          <a:solidFill>
            <a:srgbClr val="2CC6D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48">
            <a:extLst>
              <a:ext uri="{FF2B5EF4-FFF2-40B4-BE49-F238E27FC236}">
                <a16:creationId xmlns:a16="http://schemas.microsoft.com/office/drawing/2014/main" id="{56EFC02B-9B8D-677A-31C2-76F6E15306EA}"/>
              </a:ext>
            </a:extLst>
          </p:cNvPr>
          <p:cNvSpPr txBox="1"/>
          <p:nvPr/>
        </p:nvSpPr>
        <p:spPr>
          <a:xfrm>
            <a:off x="5369481" y="5830992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result here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140</Words>
  <Application>Microsoft Office PowerPoint</Application>
  <PresentationFormat>Widescreen</PresentationFormat>
  <Paragraphs>22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5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Funnel Diagram With 5 Stages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2026-02-20T00:14:15Z</dcterms:modified>
  <cp:category>Charts &amp; Diagrams</cp:category>
</cp:coreProperties>
</file>