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D0BA94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9" d="100"/>
          <a:sy n="79" d="100"/>
        </p:scale>
        <p:origin x="98" y="7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740D1-64E2-B118-1CE9-7D7D5BCF6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B65EFA-BC70-F770-52E6-73A94D2C94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AFF77B-519D-2516-E0AD-D470130F02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41D03-F677-53BA-48A6-645DCB7BCE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178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svg"/><Relationship Id="rId5" Type="http://schemas.openxmlformats.org/officeDocument/2006/relationships/image" Target="../media/image3.sv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0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14.svg"/><Relationship Id="rId5" Type="http://schemas.openxmlformats.org/officeDocument/2006/relationships/image" Target="../media/image11.svg"/><Relationship Id="rId10" Type="http://schemas.openxmlformats.org/officeDocument/2006/relationships/image" Target="../media/image13.svg"/><Relationship Id="rId4" Type="http://schemas.openxmlformats.org/officeDocument/2006/relationships/image" Target="../media/image2.svg"/><Relationship Id="rId9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Model Canvas – Slide Template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970C770-85D2-587F-8926-55C5F00D4237}"/>
              </a:ext>
            </a:extLst>
          </p:cNvPr>
          <p:cNvSpPr/>
          <p:nvPr/>
        </p:nvSpPr>
        <p:spPr>
          <a:xfrm>
            <a:off x="372738" y="963013"/>
            <a:ext cx="2185773" cy="3756751"/>
          </a:xfrm>
          <a:prstGeom prst="roundRect">
            <a:avLst>
              <a:gd name="adj" fmla="val 4844"/>
            </a:avLst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31520" rtlCol="0" anchor="t"/>
          <a:lstStyle/>
          <a:p>
            <a:pPr marL="173038" lvl="0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Lorem ipsum dolor sit amet</a:t>
            </a:r>
          </a:p>
          <a:p>
            <a:pPr marL="173038" lvl="0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Consectetur adipiscing elit</a:t>
            </a:r>
          </a:p>
          <a:p>
            <a:pPr marL="173038" lvl="0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Sed do eiusmod tempor</a:t>
            </a:r>
          </a:p>
          <a:p>
            <a:pPr marL="173038" lvl="0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Ut labore et dolore</a:t>
            </a:r>
          </a:p>
          <a:p>
            <a:pPr marL="173038" lvl="0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Magna aliqua ut enim</a:t>
            </a:r>
          </a:p>
          <a:p>
            <a:pPr marL="173038" lvl="0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Ad minim veniam quis</a:t>
            </a:r>
          </a:p>
          <a:p>
            <a:pPr marL="173038" lvl="0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Duis aute irure dolor</a:t>
            </a:r>
          </a:p>
          <a:p>
            <a:pPr marL="173038" lvl="0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In voluptate velit esse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8FCE8BC-EFB6-DB83-8F0A-660CF42E86C6}"/>
              </a:ext>
            </a:extLst>
          </p:cNvPr>
          <p:cNvSpPr/>
          <p:nvPr/>
        </p:nvSpPr>
        <p:spPr>
          <a:xfrm>
            <a:off x="2688547" y="963013"/>
            <a:ext cx="2185773" cy="1839819"/>
          </a:xfrm>
          <a:prstGeom prst="roundRect">
            <a:avLst>
              <a:gd name="adj" fmla="val 4844"/>
            </a:avLst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31520" rtlCol="0" anchor="t"/>
          <a:lstStyle/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Lorem ipsum dolor sit amet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Consectetur adipiscing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Sed do eiusmod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D5ED706-50F4-41E4-1E5F-6A61817E926A}"/>
              </a:ext>
            </a:extLst>
          </p:cNvPr>
          <p:cNvSpPr/>
          <p:nvPr/>
        </p:nvSpPr>
        <p:spPr>
          <a:xfrm>
            <a:off x="5003528" y="963013"/>
            <a:ext cx="2185773" cy="3756751"/>
          </a:xfrm>
          <a:prstGeom prst="roundRect">
            <a:avLst>
              <a:gd name="adj" fmla="val 4844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31520" rtlCol="0" anchor="t"/>
          <a:lstStyle/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Lorem ipsum dolor sit amet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Consectetur adipiscing elit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Sed do eiusmod tempor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Ut labore et dolore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Magna aliqua ut enim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Ad minim veniam quis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Duis aute irure dolor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In voluptate velit esse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90E344F-2805-4B93-0E6E-5255CFE12C4E}"/>
              </a:ext>
            </a:extLst>
          </p:cNvPr>
          <p:cNvSpPr/>
          <p:nvPr/>
        </p:nvSpPr>
        <p:spPr>
          <a:xfrm>
            <a:off x="7318510" y="963013"/>
            <a:ext cx="2185773" cy="1839819"/>
          </a:xfrm>
          <a:prstGeom prst="roundRect">
            <a:avLst>
              <a:gd name="adj" fmla="val 4844"/>
            </a:avLst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31520" rtlCol="0" anchor="t"/>
          <a:lstStyle/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Lorem ipsum dolor sit amet.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Consectetur adipiscing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Sed do eiusmod tempor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Ut labore et dolore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541E37D-B3D6-D88F-2204-8110194AEAA9}"/>
              </a:ext>
            </a:extLst>
          </p:cNvPr>
          <p:cNvSpPr/>
          <p:nvPr/>
        </p:nvSpPr>
        <p:spPr>
          <a:xfrm>
            <a:off x="9633491" y="963013"/>
            <a:ext cx="2185773" cy="3756751"/>
          </a:xfrm>
          <a:prstGeom prst="roundRect">
            <a:avLst>
              <a:gd name="adj" fmla="val 4844"/>
            </a:avLst>
          </a:prstGeom>
          <a:solidFill>
            <a:schemeClr val="bg1"/>
          </a:solidFill>
          <a:ln>
            <a:solidFill>
              <a:srgbClr val="145AA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31520" rtlCol="0" anchor="t"/>
          <a:lstStyle/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Lorem ipsum dolor sit amet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Consectetur adipiscing elit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Sed do eiusmod tempor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Ut labore et dolore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Magna aliqua ut enim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Ad minim veniam quis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Duis aute irure dolor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In voluptate velit esse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7D729A56-2B78-7BB6-29E4-EA4450EBCB9C}"/>
              </a:ext>
            </a:extLst>
          </p:cNvPr>
          <p:cNvSpPr/>
          <p:nvPr/>
        </p:nvSpPr>
        <p:spPr>
          <a:xfrm>
            <a:off x="372736" y="4852813"/>
            <a:ext cx="5656294" cy="1574570"/>
          </a:xfrm>
          <a:prstGeom prst="roundRect">
            <a:avLst>
              <a:gd name="adj" fmla="val 4844"/>
            </a:avLst>
          </a:prstGeom>
          <a:solidFill>
            <a:schemeClr val="bg1"/>
          </a:solidFill>
          <a:ln>
            <a:solidFill>
              <a:srgbClr val="9416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0" numCol="2" rtlCol="0" anchor="t"/>
          <a:lstStyle/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Lorem ipsum dolor sit amet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Consectetur adipiscing elit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Sed do eiusmod tempor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Ut labore et dolore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Magna aliqua ut enim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Ad minim veniam quis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Duis aute irure dolor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In voluptate velit esse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7426222F-58D4-6CFB-7523-2C0A2BFD3999}"/>
              </a:ext>
            </a:extLst>
          </p:cNvPr>
          <p:cNvSpPr/>
          <p:nvPr/>
        </p:nvSpPr>
        <p:spPr>
          <a:xfrm>
            <a:off x="6162970" y="4852812"/>
            <a:ext cx="5656294" cy="1574570"/>
          </a:xfrm>
          <a:prstGeom prst="roundRect">
            <a:avLst>
              <a:gd name="adj" fmla="val 4844"/>
            </a:avLst>
          </a:prstGeom>
          <a:solidFill>
            <a:schemeClr val="bg1"/>
          </a:solidFill>
          <a:ln>
            <a:solidFill>
              <a:srgbClr val="0F827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0" numCol="2" rtlCol="0" anchor="t"/>
          <a:lstStyle/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Lorem ipsum dolor sit amet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Consectetur adipiscing elit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Sed do eiusmod tempor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Ut labore et dolore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Magna aliqua ut enim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Ad minim veniam quis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Duis aute irure dolor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In voluptate velit esse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7F32D060-2A0B-800E-9846-F8C647B95CAF}"/>
              </a:ext>
            </a:extLst>
          </p:cNvPr>
          <p:cNvSpPr/>
          <p:nvPr/>
        </p:nvSpPr>
        <p:spPr>
          <a:xfrm>
            <a:off x="2688546" y="2935879"/>
            <a:ext cx="2185773" cy="1783886"/>
          </a:xfrm>
          <a:prstGeom prst="roundRect">
            <a:avLst>
              <a:gd name="adj" fmla="val 4844"/>
            </a:avLst>
          </a:prstGeom>
          <a:solidFill>
            <a:schemeClr val="bg1"/>
          </a:solidFill>
          <a:ln>
            <a:solidFill>
              <a:srgbClr val="5A3A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0080" rtlCol="0" anchor="t"/>
          <a:lstStyle/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Lorem ipsum dolor sit amet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Consectetur adipiscing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Sed do eiusmod tempor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Ut labore et dolore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C01E146D-8509-1E44-6CE2-BEDC1C5B9A12}"/>
              </a:ext>
            </a:extLst>
          </p:cNvPr>
          <p:cNvSpPr/>
          <p:nvPr/>
        </p:nvSpPr>
        <p:spPr>
          <a:xfrm>
            <a:off x="7318509" y="2935878"/>
            <a:ext cx="2185773" cy="1783886"/>
          </a:xfrm>
          <a:prstGeom prst="roundRect">
            <a:avLst>
              <a:gd name="adj" fmla="val 4844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0080" rtlCol="0" anchor="t"/>
          <a:lstStyle/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Lorem ipsum dolor sit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Consectetur adipiscing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Sed do eiusmod tempor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Ut labore et dolore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75000"/>
                  </a:schemeClr>
                </a:solidFill>
              </a:rPr>
              <a:t>Magna aliqua ut enim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D6210557-03EA-CF79-199D-0D2C11AC5130}"/>
              </a:ext>
            </a:extLst>
          </p:cNvPr>
          <p:cNvSpPr/>
          <p:nvPr/>
        </p:nvSpPr>
        <p:spPr>
          <a:xfrm>
            <a:off x="372738" y="963013"/>
            <a:ext cx="2185773" cy="612062"/>
          </a:xfrm>
          <a:custGeom>
            <a:avLst/>
            <a:gdLst>
              <a:gd name="csX0" fmla="*/ 105879 w 2185773"/>
              <a:gd name="csY0" fmla="*/ 0 h 612062"/>
              <a:gd name="csX1" fmla="*/ 2079894 w 2185773"/>
              <a:gd name="csY1" fmla="*/ 0 h 612062"/>
              <a:gd name="csX2" fmla="*/ 2185773 w 2185773"/>
              <a:gd name="csY2" fmla="*/ 105879 h 612062"/>
              <a:gd name="csX3" fmla="*/ 2185773 w 2185773"/>
              <a:gd name="csY3" fmla="*/ 612062 h 612062"/>
              <a:gd name="csX4" fmla="*/ 0 w 2185773"/>
              <a:gd name="csY4" fmla="*/ 612062 h 612062"/>
              <a:gd name="csX5" fmla="*/ 0 w 2185773"/>
              <a:gd name="csY5" fmla="*/ 105879 h 612062"/>
              <a:gd name="csX6" fmla="*/ 105879 w 2185773"/>
              <a:gd name="csY6" fmla="*/ 0 h 6120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185773" h="612062">
                <a:moveTo>
                  <a:pt x="105879" y="0"/>
                </a:moveTo>
                <a:lnTo>
                  <a:pt x="2079894" y="0"/>
                </a:lnTo>
                <a:cubicBezTo>
                  <a:pt x="2138369" y="0"/>
                  <a:pt x="2185773" y="47404"/>
                  <a:pt x="2185773" y="105879"/>
                </a:cubicBezTo>
                <a:lnTo>
                  <a:pt x="2185773" y="612062"/>
                </a:lnTo>
                <a:lnTo>
                  <a:pt x="0" y="612062"/>
                </a:lnTo>
                <a:lnTo>
                  <a:pt x="0" y="105879"/>
                </a:lnTo>
                <a:cubicBezTo>
                  <a:pt x="0" y="47404"/>
                  <a:pt x="47404" y="0"/>
                  <a:pt x="105879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080" rtlCol="0" anchor="ctr"/>
          <a:lstStyle/>
          <a:p>
            <a:r>
              <a:rPr lang="en-US" b="1" noProof="1"/>
              <a:t>Key Partners</a:t>
            </a: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056B6A64-33BB-687C-EBB6-B3FC650E242A}"/>
              </a:ext>
            </a:extLst>
          </p:cNvPr>
          <p:cNvSpPr/>
          <p:nvPr/>
        </p:nvSpPr>
        <p:spPr>
          <a:xfrm>
            <a:off x="2688547" y="963013"/>
            <a:ext cx="2185773" cy="612062"/>
          </a:xfrm>
          <a:custGeom>
            <a:avLst/>
            <a:gdLst>
              <a:gd name="csX0" fmla="*/ 89121 w 2185773"/>
              <a:gd name="csY0" fmla="*/ 0 h 612062"/>
              <a:gd name="csX1" fmla="*/ 2096652 w 2185773"/>
              <a:gd name="csY1" fmla="*/ 0 h 612062"/>
              <a:gd name="csX2" fmla="*/ 2185773 w 2185773"/>
              <a:gd name="csY2" fmla="*/ 89121 h 612062"/>
              <a:gd name="csX3" fmla="*/ 2185773 w 2185773"/>
              <a:gd name="csY3" fmla="*/ 612062 h 612062"/>
              <a:gd name="csX4" fmla="*/ 0 w 2185773"/>
              <a:gd name="csY4" fmla="*/ 612062 h 612062"/>
              <a:gd name="csX5" fmla="*/ 0 w 2185773"/>
              <a:gd name="csY5" fmla="*/ 89121 h 612062"/>
              <a:gd name="csX6" fmla="*/ 89121 w 2185773"/>
              <a:gd name="csY6" fmla="*/ 0 h 6120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185773" h="612062">
                <a:moveTo>
                  <a:pt x="89121" y="0"/>
                </a:moveTo>
                <a:lnTo>
                  <a:pt x="2096652" y="0"/>
                </a:lnTo>
                <a:cubicBezTo>
                  <a:pt x="2145872" y="0"/>
                  <a:pt x="2185773" y="39901"/>
                  <a:pt x="2185773" y="89121"/>
                </a:cubicBezTo>
                <a:lnTo>
                  <a:pt x="2185773" y="612062"/>
                </a:lnTo>
                <a:lnTo>
                  <a:pt x="0" y="612062"/>
                </a:lnTo>
                <a:lnTo>
                  <a:pt x="0" y="89121"/>
                </a:lnTo>
                <a:cubicBezTo>
                  <a:pt x="0" y="39901"/>
                  <a:pt x="39901" y="0"/>
                  <a:pt x="89121" y="0"/>
                </a:cubicBezTo>
                <a:close/>
              </a:path>
            </a:pathLst>
          </a:cu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080" rtlCol="0" anchor="ctr"/>
          <a:lstStyle/>
          <a:p>
            <a:r>
              <a:rPr lang="en-US" b="1" noProof="1"/>
              <a:t>Key Activities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1CEE6103-BD1A-D26A-65E0-171BE3A21B06}"/>
              </a:ext>
            </a:extLst>
          </p:cNvPr>
          <p:cNvSpPr/>
          <p:nvPr/>
        </p:nvSpPr>
        <p:spPr>
          <a:xfrm>
            <a:off x="5003528" y="963013"/>
            <a:ext cx="2185773" cy="612062"/>
          </a:xfrm>
          <a:custGeom>
            <a:avLst/>
            <a:gdLst>
              <a:gd name="csX0" fmla="*/ 105879 w 2185773"/>
              <a:gd name="csY0" fmla="*/ 0 h 612062"/>
              <a:gd name="csX1" fmla="*/ 2079894 w 2185773"/>
              <a:gd name="csY1" fmla="*/ 0 h 612062"/>
              <a:gd name="csX2" fmla="*/ 2185773 w 2185773"/>
              <a:gd name="csY2" fmla="*/ 105879 h 612062"/>
              <a:gd name="csX3" fmla="*/ 2185773 w 2185773"/>
              <a:gd name="csY3" fmla="*/ 612062 h 612062"/>
              <a:gd name="csX4" fmla="*/ 0 w 2185773"/>
              <a:gd name="csY4" fmla="*/ 612062 h 612062"/>
              <a:gd name="csX5" fmla="*/ 0 w 2185773"/>
              <a:gd name="csY5" fmla="*/ 105879 h 612062"/>
              <a:gd name="csX6" fmla="*/ 105879 w 2185773"/>
              <a:gd name="csY6" fmla="*/ 0 h 6120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185773" h="612062">
                <a:moveTo>
                  <a:pt x="105879" y="0"/>
                </a:moveTo>
                <a:lnTo>
                  <a:pt x="2079894" y="0"/>
                </a:lnTo>
                <a:cubicBezTo>
                  <a:pt x="2138369" y="0"/>
                  <a:pt x="2185773" y="47404"/>
                  <a:pt x="2185773" y="105879"/>
                </a:cubicBezTo>
                <a:lnTo>
                  <a:pt x="2185773" y="612062"/>
                </a:lnTo>
                <a:lnTo>
                  <a:pt x="0" y="612062"/>
                </a:lnTo>
                <a:lnTo>
                  <a:pt x="0" y="105879"/>
                </a:lnTo>
                <a:cubicBezTo>
                  <a:pt x="0" y="47404"/>
                  <a:pt x="47404" y="0"/>
                  <a:pt x="105879" y="0"/>
                </a:cubicBezTo>
                <a:close/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080" rtlCol="0" anchor="ctr"/>
          <a:lstStyle/>
          <a:p>
            <a:r>
              <a:rPr lang="en-US" b="1" noProof="1"/>
              <a:t>Value Propositions</a:t>
            </a: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D9998CFB-9E46-5C1A-78C1-360EB3DB0B89}"/>
              </a:ext>
            </a:extLst>
          </p:cNvPr>
          <p:cNvSpPr/>
          <p:nvPr/>
        </p:nvSpPr>
        <p:spPr>
          <a:xfrm>
            <a:off x="7318510" y="963013"/>
            <a:ext cx="2185773" cy="612062"/>
          </a:xfrm>
          <a:custGeom>
            <a:avLst/>
            <a:gdLst>
              <a:gd name="csX0" fmla="*/ 89121 w 2185773"/>
              <a:gd name="csY0" fmla="*/ 0 h 612062"/>
              <a:gd name="csX1" fmla="*/ 2096652 w 2185773"/>
              <a:gd name="csY1" fmla="*/ 0 h 612062"/>
              <a:gd name="csX2" fmla="*/ 2185773 w 2185773"/>
              <a:gd name="csY2" fmla="*/ 89121 h 612062"/>
              <a:gd name="csX3" fmla="*/ 2185773 w 2185773"/>
              <a:gd name="csY3" fmla="*/ 612062 h 612062"/>
              <a:gd name="csX4" fmla="*/ 0 w 2185773"/>
              <a:gd name="csY4" fmla="*/ 612062 h 612062"/>
              <a:gd name="csX5" fmla="*/ 0 w 2185773"/>
              <a:gd name="csY5" fmla="*/ 89121 h 612062"/>
              <a:gd name="csX6" fmla="*/ 89121 w 2185773"/>
              <a:gd name="csY6" fmla="*/ 0 h 6120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185773" h="612062">
                <a:moveTo>
                  <a:pt x="89121" y="0"/>
                </a:moveTo>
                <a:lnTo>
                  <a:pt x="2096652" y="0"/>
                </a:lnTo>
                <a:cubicBezTo>
                  <a:pt x="2145872" y="0"/>
                  <a:pt x="2185773" y="39901"/>
                  <a:pt x="2185773" y="89121"/>
                </a:cubicBezTo>
                <a:lnTo>
                  <a:pt x="2185773" y="612062"/>
                </a:lnTo>
                <a:lnTo>
                  <a:pt x="0" y="612062"/>
                </a:lnTo>
                <a:lnTo>
                  <a:pt x="0" y="89121"/>
                </a:lnTo>
                <a:cubicBezTo>
                  <a:pt x="0" y="39901"/>
                  <a:pt x="39901" y="0"/>
                  <a:pt x="89121" y="0"/>
                </a:cubicBezTo>
                <a:close/>
              </a:path>
            </a:pathLst>
          </a:custGeom>
          <a:solidFill>
            <a:srgbClr val="E5A414"/>
          </a:solidFill>
          <a:ln>
            <a:solidFill>
              <a:srgbClr val="E5A4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080" rtlCol="0" anchor="ctr"/>
          <a:lstStyle/>
          <a:p>
            <a:r>
              <a:rPr lang="en-US" b="1" noProof="1"/>
              <a:t>Customer Relationships</a:t>
            </a: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58C7CA66-C49A-2B7D-F956-D9DA0B7913A9}"/>
              </a:ext>
            </a:extLst>
          </p:cNvPr>
          <p:cNvSpPr/>
          <p:nvPr/>
        </p:nvSpPr>
        <p:spPr>
          <a:xfrm>
            <a:off x="9633491" y="963013"/>
            <a:ext cx="2185773" cy="612062"/>
          </a:xfrm>
          <a:custGeom>
            <a:avLst/>
            <a:gdLst>
              <a:gd name="csX0" fmla="*/ 105879 w 2185773"/>
              <a:gd name="csY0" fmla="*/ 0 h 612062"/>
              <a:gd name="csX1" fmla="*/ 2079894 w 2185773"/>
              <a:gd name="csY1" fmla="*/ 0 h 612062"/>
              <a:gd name="csX2" fmla="*/ 2185773 w 2185773"/>
              <a:gd name="csY2" fmla="*/ 105879 h 612062"/>
              <a:gd name="csX3" fmla="*/ 2185773 w 2185773"/>
              <a:gd name="csY3" fmla="*/ 612062 h 612062"/>
              <a:gd name="csX4" fmla="*/ 0 w 2185773"/>
              <a:gd name="csY4" fmla="*/ 612062 h 612062"/>
              <a:gd name="csX5" fmla="*/ 0 w 2185773"/>
              <a:gd name="csY5" fmla="*/ 105879 h 612062"/>
              <a:gd name="csX6" fmla="*/ 105879 w 2185773"/>
              <a:gd name="csY6" fmla="*/ 0 h 6120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185773" h="612062">
                <a:moveTo>
                  <a:pt x="105879" y="0"/>
                </a:moveTo>
                <a:lnTo>
                  <a:pt x="2079894" y="0"/>
                </a:lnTo>
                <a:cubicBezTo>
                  <a:pt x="2138369" y="0"/>
                  <a:pt x="2185773" y="47404"/>
                  <a:pt x="2185773" y="105879"/>
                </a:cubicBezTo>
                <a:lnTo>
                  <a:pt x="2185773" y="612062"/>
                </a:lnTo>
                <a:lnTo>
                  <a:pt x="0" y="612062"/>
                </a:lnTo>
                <a:lnTo>
                  <a:pt x="0" y="105879"/>
                </a:lnTo>
                <a:cubicBezTo>
                  <a:pt x="0" y="47404"/>
                  <a:pt x="47404" y="0"/>
                  <a:pt x="105879" y="0"/>
                </a:cubicBezTo>
                <a:close/>
              </a:path>
            </a:pathLst>
          </a:custGeom>
          <a:solidFill>
            <a:srgbClr val="145AAD"/>
          </a:solidFill>
          <a:ln>
            <a:solidFill>
              <a:srgbClr val="145AA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080" rtlCol="0" anchor="ctr"/>
          <a:lstStyle/>
          <a:p>
            <a:r>
              <a:rPr lang="en-US" b="1" noProof="1"/>
              <a:t>Customer Segments</a:t>
            </a: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6B6EF133-3C9E-672A-D44A-DF387001E520}"/>
              </a:ext>
            </a:extLst>
          </p:cNvPr>
          <p:cNvSpPr/>
          <p:nvPr/>
        </p:nvSpPr>
        <p:spPr>
          <a:xfrm>
            <a:off x="6162970" y="4852813"/>
            <a:ext cx="5656294" cy="448875"/>
          </a:xfrm>
          <a:custGeom>
            <a:avLst/>
            <a:gdLst>
              <a:gd name="csX0" fmla="*/ 76272 w 5656294"/>
              <a:gd name="csY0" fmla="*/ 0 h 448875"/>
              <a:gd name="csX1" fmla="*/ 5580022 w 5656294"/>
              <a:gd name="csY1" fmla="*/ 0 h 448875"/>
              <a:gd name="csX2" fmla="*/ 5656294 w 5656294"/>
              <a:gd name="csY2" fmla="*/ 76272 h 448875"/>
              <a:gd name="csX3" fmla="*/ 5656294 w 5656294"/>
              <a:gd name="csY3" fmla="*/ 448875 h 448875"/>
              <a:gd name="csX4" fmla="*/ 0 w 5656294"/>
              <a:gd name="csY4" fmla="*/ 448875 h 448875"/>
              <a:gd name="csX5" fmla="*/ 0 w 5656294"/>
              <a:gd name="csY5" fmla="*/ 76272 h 448875"/>
              <a:gd name="csX6" fmla="*/ 76272 w 5656294"/>
              <a:gd name="csY6" fmla="*/ 0 h 4488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5656294" h="448875">
                <a:moveTo>
                  <a:pt x="76272" y="0"/>
                </a:moveTo>
                <a:lnTo>
                  <a:pt x="5580022" y="0"/>
                </a:lnTo>
                <a:cubicBezTo>
                  <a:pt x="5622146" y="0"/>
                  <a:pt x="5656294" y="34148"/>
                  <a:pt x="5656294" y="76272"/>
                </a:cubicBezTo>
                <a:lnTo>
                  <a:pt x="5656294" y="448875"/>
                </a:lnTo>
                <a:lnTo>
                  <a:pt x="0" y="448875"/>
                </a:lnTo>
                <a:lnTo>
                  <a:pt x="0" y="76272"/>
                </a:lnTo>
                <a:cubicBezTo>
                  <a:pt x="0" y="34148"/>
                  <a:pt x="34148" y="0"/>
                  <a:pt x="76272" y="0"/>
                </a:cubicBezTo>
                <a:close/>
              </a:path>
            </a:pathLst>
          </a:custGeom>
          <a:solidFill>
            <a:srgbClr val="0F827D"/>
          </a:solidFill>
          <a:ln>
            <a:solidFill>
              <a:srgbClr val="0F827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r>
              <a:rPr lang="en-US" b="1" noProof="1"/>
              <a:t>Revenue Streams</a:t>
            </a: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85C72EAC-770F-08E6-80C7-E99579EB6170}"/>
              </a:ext>
            </a:extLst>
          </p:cNvPr>
          <p:cNvSpPr/>
          <p:nvPr/>
        </p:nvSpPr>
        <p:spPr>
          <a:xfrm>
            <a:off x="372736" y="4852813"/>
            <a:ext cx="5656294" cy="448874"/>
          </a:xfrm>
          <a:custGeom>
            <a:avLst/>
            <a:gdLst>
              <a:gd name="csX0" fmla="*/ 76272 w 5656294"/>
              <a:gd name="csY0" fmla="*/ 0 h 448874"/>
              <a:gd name="csX1" fmla="*/ 5580022 w 5656294"/>
              <a:gd name="csY1" fmla="*/ 0 h 448874"/>
              <a:gd name="csX2" fmla="*/ 5656294 w 5656294"/>
              <a:gd name="csY2" fmla="*/ 76272 h 448874"/>
              <a:gd name="csX3" fmla="*/ 5656294 w 5656294"/>
              <a:gd name="csY3" fmla="*/ 448874 h 448874"/>
              <a:gd name="csX4" fmla="*/ 0 w 5656294"/>
              <a:gd name="csY4" fmla="*/ 448874 h 448874"/>
              <a:gd name="csX5" fmla="*/ 0 w 5656294"/>
              <a:gd name="csY5" fmla="*/ 76272 h 448874"/>
              <a:gd name="csX6" fmla="*/ 76272 w 5656294"/>
              <a:gd name="csY6" fmla="*/ 0 h 4488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5656294" h="448874">
                <a:moveTo>
                  <a:pt x="76272" y="0"/>
                </a:moveTo>
                <a:lnTo>
                  <a:pt x="5580022" y="0"/>
                </a:lnTo>
                <a:cubicBezTo>
                  <a:pt x="5622146" y="0"/>
                  <a:pt x="5656294" y="34148"/>
                  <a:pt x="5656294" y="76272"/>
                </a:cubicBezTo>
                <a:lnTo>
                  <a:pt x="5656294" y="448874"/>
                </a:lnTo>
                <a:lnTo>
                  <a:pt x="0" y="448874"/>
                </a:lnTo>
                <a:lnTo>
                  <a:pt x="0" y="76272"/>
                </a:lnTo>
                <a:cubicBezTo>
                  <a:pt x="0" y="34148"/>
                  <a:pt x="34148" y="0"/>
                  <a:pt x="76272" y="0"/>
                </a:cubicBezTo>
                <a:close/>
              </a:path>
            </a:pathLst>
          </a:custGeom>
          <a:solidFill>
            <a:srgbClr val="941651"/>
          </a:solidFill>
          <a:ln>
            <a:solidFill>
              <a:srgbClr val="9416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r>
              <a:rPr lang="en-US" b="1" noProof="1"/>
              <a:t>Cost Structure</a:t>
            </a: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B10AD6EF-36CA-15BC-3357-789E7A76D9F5}"/>
              </a:ext>
            </a:extLst>
          </p:cNvPr>
          <p:cNvSpPr/>
          <p:nvPr/>
        </p:nvSpPr>
        <p:spPr>
          <a:xfrm>
            <a:off x="7318509" y="2935878"/>
            <a:ext cx="2185773" cy="517572"/>
          </a:xfrm>
          <a:custGeom>
            <a:avLst/>
            <a:gdLst>
              <a:gd name="csX0" fmla="*/ 86411 w 2185773"/>
              <a:gd name="csY0" fmla="*/ 0 h 517572"/>
              <a:gd name="csX1" fmla="*/ 2099362 w 2185773"/>
              <a:gd name="csY1" fmla="*/ 0 h 517572"/>
              <a:gd name="csX2" fmla="*/ 2185773 w 2185773"/>
              <a:gd name="csY2" fmla="*/ 86411 h 517572"/>
              <a:gd name="csX3" fmla="*/ 2185773 w 2185773"/>
              <a:gd name="csY3" fmla="*/ 517572 h 517572"/>
              <a:gd name="csX4" fmla="*/ 0 w 2185773"/>
              <a:gd name="csY4" fmla="*/ 517572 h 517572"/>
              <a:gd name="csX5" fmla="*/ 0 w 2185773"/>
              <a:gd name="csY5" fmla="*/ 86411 h 517572"/>
              <a:gd name="csX6" fmla="*/ 86411 w 2185773"/>
              <a:gd name="csY6" fmla="*/ 0 h 5175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185773" h="517572">
                <a:moveTo>
                  <a:pt x="86411" y="0"/>
                </a:moveTo>
                <a:lnTo>
                  <a:pt x="2099362" y="0"/>
                </a:lnTo>
                <a:cubicBezTo>
                  <a:pt x="2147085" y="0"/>
                  <a:pt x="2185773" y="38688"/>
                  <a:pt x="2185773" y="86411"/>
                </a:cubicBezTo>
                <a:lnTo>
                  <a:pt x="2185773" y="517572"/>
                </a:lnTo>
                <a:lnTo>
                  <a:pt x="0" y="517572"/>
                </a:lnTo>
                <a:lnTo>
                  <a:pt x="0" y="86411"/>
                </a:lnTo>
                <a:cubicBezTo>
                  <a:pt x="0" y="38688"/>
                  <a:pt x="38688" y="0"/>
                  <a:pt x="86411" y="0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080" rtlCol="0" anchor="ctr"/>
          <a:lstStyle/>
          <a:p>
            <a:r>
              <a:rPr lang="en-US" b="1" noProof="1"/>
              <a:t>Channels</a:t>
            </a: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0DDB06A7-38AD-8D64-4F76-F3A48988A96E}"/>
              </a:ext>
            </a:extLst>
          </p:cNvPr>
          <p:cNvSpPr/>
          <p:nvPr/>
        </p:nvSpPr>
        <p:spPr>
          <a:xfrm>
            <a:off x="2688546" y="2935879"/>
            <a:ext cx="2185773" cy="517571"/>
          </a:xfrm>
          <a:custGeom>
            <a:avLst/>
            <a:gdLst>
              <a:gd name="csX0" fmla="*/ 86411 w 2185773"/>
              <a:gd name="csY0" fmla="*/ 0 h 517571"/>
              <a:gd name="csX1" fmla="*/ 2099362 w 2185773"/>
              <a:gd name="csY1" fmla="*/ 0 h 517571"/>
              <a:gd name="csX2" fmla="*/ 2185773 w 2185773"/>
              <a:gd name="csY2" fmla="*/ 86411 h 517571"/>
              <a:gd name="csX3" fmla="*/ 2185773 w 2185773"/>
              <a:gd name="csY3" fmla="*/ 517571 h 517571"/>
              <a:gd name="csX4" fmla="*/ 0 w 2185773"/>
              <a:gd name="csY4" fmla="*/ 517571 h 517571"/>
              <a:gd name="csX5" fmla="*/ 0 w 2185773"/>
              <a:gd name="csY5" fmla="*/ 86411 h 517571"/>
              <a:gd name="csX6" fmla="*/ 86411 w 2185773"/>
              <a:gd name="csY6" fmla="*/ 0 h 5175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185773" h="517571">
                <a:moveTo>
                  <a:pt x="86411" y="0"/>
                </a:moveTo>
                <a:lnTo>
                  <a:pt x="2099362" y="0"/>
                </a:lnTo>
                <a:cubicBezTo>
                  <a:pt x="2147085" y="0"/>
                  <a:pt x="2185773" y="38688"/>
                  <a:pt x="2185773" y="86411"/>
                </a:cubicBezTo>
                <a:lnTo>
                  <a:pt x="2185773" y="517571"/>
                </a:lnTo>
                <a:lnTo>
                  <a:pt x="0" y="517571"/>
                </a:lnTo>
                <a:lnTo>
                  <a:pt x="0" y="86411"/>
                </a:lnTo>
                <a:cubicBezTo>
                  <a:pt x="0" y="38688"/>
                  <a:pt x="38688" y="0"/>
                  <a:pt x="86411" y="0"/>
                </a:cubicBezTo>
                <a:close/>
              </a:path>
            </a:pathLst>
          </a:custGeom>
          <a:solidFill>
            <a:srgbClr val="5A3A87"/>
          </a:solidFill>
          <a:ln>
            <a:solidFill>
              <a:srgbClr val="5A3A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080" rtlCol="0" anchor="ctr"/>
          <a:lstStyle/>
          <a:p>
            <a:r>
              <a:rPr lang="en-US" b="1" noProof="1"/>
              <a:t>Key Resources</a:t>
            </a:r>
          </a:p>
        </p:txBody>
      </p:sp>
      <p:pic>
        <p:nvPicPr>
          <p:cNvPr id="67" name="Graphic 66" descr="Handshake with solid fill">
            <a:extLst>
              <a:ext uri="{FF2B5EF4-FFF2-40B4-BE49-F238E27FC236}">
                <a16:creationId xmlns:a16="http://schemas.microsoft.com/office/drawing/2014/main" id="{A4BC6977-7DFE-151A-D73D-90E7C793BE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8746" y="1040444"/>
            <a:ext cx="457200" cy="457200"/>
          </a:xfrm>
          <a:prstGeom prst="rect">
            <a:avLst/>
          </a:prstGeom>
        </p:spPr>
      </p:pic>
      <p:pic>
        <p:nvPicPr>
          <p:cNvPr id="69" name="Graphic 68" descr="Single gear with solid fill">
            <a:extLst>
              <a:ext uri="{FF2B5EF4-FFF2-40B4-BE49-F238E27FC236}">
                <a16:creationId xmlns:a16="http://schemas.microsoft.com/office/drawing/2014/main" id="{877D9B7B-8DCD-393A-032A-AA14B65409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790817" y="1040444"/>
            <a:ext cx="457200" cy="457200"/>
          </a:xfrm>
          <a:prstGeom prst="rect">
            <a:avLst/>
          </a:prstGeom>
        </p:spPr>
      </p:pic>
      <p:pic>
        <p:nvPicPr>
          <p:cNvPr id="71" name="Graphic 70" descr="Users with solid fill">
            <a:extLst>
              <a:ext uri="{FF2B5EF4-FFF2-40B4-BE49-F238E27FC236}">
                <a16:creationId xmlns:a16="http://schemas.microsoft.com/office/drawing/2014/main" id="{AE035629-DFB9-DFB0-FBAD-F790BED710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790817" y="2966064"/>
            <a:ext cx="457200" cy="457200"/>
          </a:xfrm>
          <a:prstGeom prst="rect">
            <a:avLst/>
          </a:prstGeom>
        </p:spPr>
      </p:pic>
      <p:pic>
        <p:nvPicPr>
          <p:cNvPr id="73" name="Graphic 72" descr="Diamond with solid fill">
            <a:extLst>
              <a:ext uri="{FF2B5EF4-FFF2-40B4-BE49-F238E27FC236}">
                <a16:creationId xmlns:a16="http://schemas.microsoft.com/office/drawing/2014/main" id="{5F6526F4-CCF6-1165-ACA2-BFC0E6B186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111323" y="1040444"/>
            <a:ext cx="457200" cy="457200"/>
          </a:xfrm>
          <a:prstGeom prst="rect">
            <a:avLst/>
          </a:prstGeom>
        </p:spPr>
      </p:pic>
      <p:pic>
        <p:nvPicPr>
          <p:cNvPr id="75" name="Graphic 74" descr="Chat with solid fill">
            <a:extLst>
              <a:ext uri="{FF2B5EF4-FFF2-40B4-BE49-F238E27FC236}">
                <a16:creationId xmlns:a16="http://schemas.microsoft.com/office/drawing/2014/main" id="{900BCD03-EE8D-5E7F-3466-746C24DB71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423203" y="1040444"/>
            <a:ext cx="457200" cy="457200"/>
          </a:xfrm>
          <a:prstGeom prst="rect">
            <a:avLst/>
          </a:prstGeom>
        </p:spPr>
      </p:pic>
      <p:pic>
        <p:nvPicPr>
          <p:cNvPr id="77" name="Graphic 76" descr="Truck with solid fill">
            <a:extLst>
              <a:ext uri="{FF2B5EF4-FFF2-40B4-BE49-F238E27FC236}">
                <a16:creationId xmlns:a16="http://schemas.microsoft.com/office/drawing/2014/main" id="{498A91E1-0422-6ED0-E245-809FE9EE96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423203" y="2966064"/>
            <a:ext cx="457200" cy="457200"/>
          </a:xfrm>
          <a:prstGeom prst="rect">
            <a:avLst/>
          </a:prstGeom>
        </p:spPr>
      </p:pic>
      <p:pic>
        <p:nvPicPr>
          <p:cNvPr id="79" name="Graphic 78" descr="Target Audience with solid fill">
            <a:extLst>
              <a:ext uri="{FF2B5EF4-FFF2-40B4-BE49-F238E27FC236}">
                <a16:creationId xmlns:a16="http://schemas.microsoft.com/office/drawing/2014/main" id="{6E81BAB0-D1D6-115D-1690-8310750847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9746584" y="1040444"/>
            <a:ext cx="457200" cy="457200"/>
          </a:xfrm>
          <a:prstGeom prst="rect">
            <a:avLst/>
          </a:prstGeom>
        </p:spPr>
      </p:pic>
      <p:pic>
        <p:nvPicPr>
          <p:cNvPr id="81" name="Graphic 80" descr="Bar graph with upward trend with solid fill">
            <a:extLst>
              <a:ext uri="{FF2B5EF4-FFF2-40B4-BE49-F238E27FC236}">
                <a16:creationId xmlns:a16="http://schemas.microsoft.com/office/drawing/2014/main" id="{30B49794-BF2F-C69D-4B19-28F91B7902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309360" y="4871510"/>
            <a:ext cx="411480" cy="411480"/>
          </a:xfrm>
          <a:prstGeom prst="rect">
            <a:avLst/>
          </a:prstGeom>
        </p:spPr>
      </p:pic>
      <p:pic>
        <p:nvPicPr>
          <p:cNvPr id="83" name="Graphic 82" descr="Tag with solid fill">
            <a:extLst>
              <a:ext uri="{FF2B5EF4-FFF2-40B4-BE49-F238E27FC236}">
                <a16:creationId xmlns:a16="http://schemas.microsoft.com/office/drawing/2014/main" id="{B9AE8D8D-DB31-3FE5-37B4-582161C443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522473" y="4871510"/>
            <a:ext cx="411480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42969-2FD5-E566-9C43-549A3D66A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58B5E-5EA9-302D-FD70-7B147D139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Model Canvas – Slide Template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6C054A4-A5A7-91C3-3D0B-80C48742381F}"/>
              </a:ext>
            </a:extLst>
          </p:cNvPr>
          <p:cNvSpPr/>
          <p:nvPr/>
        </p:nvSpPr>
        <p:spPr>
          <a:xfrm>
            <a:off x="372738" y="963013"/>
            <a:ext cx="2185773" cy="3756751"/>
          </a:xfrm>
          <a:prstGeom prst="roundRect">
            <a:avLst>
              <a:gd name="adj" fmla="val 4844"/>
            </a:avLst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31520" rtlCol="0" anchor="t"/>
          <a:lstStyle/>
          <a:p>
            <a:pPr marL="173038" lvl="0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Lorem ipsum dolor sit amet</a:t>
            </a:r>
          </a:p>
          <a:p>
            <a:pPr marL="173038" lvl="0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Consectetur adipiscing elit</a:t>
            </a:r>
          </a:p>
          <a:p>
            <a:pPr marL="173038" lvl="0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Sed do eiusmod tempor</a:t>
            </a:r>
          </a:p>
          <a:p>
            <a:pPr marL="173038" lvl="0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Ut labore et dolore</a:t>
            </a:r>
          </a:p>
          <a:p>
            <a:pPr marL="173038" lvl="0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Magna aliqua ut enim</a:t>
            </a:r>
          </a:p>
          <a:p>
            <a:pPr marL="173038" lvl="0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Ad minim veniam quis</a:t>
            </a:r>
          </a:p>
          <a:p>
            <a:pPr marL="173038" lvl="0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Duis aute irure dolor</a:t>
            </a:r>
          </a:p>
          <a:p>
            <a:pPr marL="173038" lvl="0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In voluptate velit esse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B46C26A-D28A-51EA-BB0B-D9D1D18A3CF9}"/>
              </a:ext>
            </a:extLst>
          </p:cNvPr>
          <p:cNvSpPr/>
          <p:nvPr/>
        </p:nvSpPr>
        <p:spPr>
          <a:xfrm>
            <a:off x="2688547" y="963013"/>
            <a:ext cx="2185773" cy="1839819"/>
          </a:xfrm>
          <a:prstGeom prst="roundRect">
            <a:avLst>
              <a:gd name="adj" fmla="val 4844"/>
            </a:avLst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31520" rtlCol="0" anchor="t"/>
          <a:lstStyle/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Lorem ipsum dolor sit amet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Consectetur adipiscing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Sed do eiusmod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465EFED-C278-6818-1286-C14F7E0B7039}"/>
              </a:ext>
            </a:extLst>
          </p:cNvPr>
          <p:cNvSpPr/>
          <p:nvPr/>
        </p:nvSpPr>
        <p:spPr>
          <a:xfrm>
            <a:off x="5003528" y="963013"/>
            <a:ext cx="2185773" cy="3756751"/>
          </a:xfrm>
          <a:prstGeom prst="roundRect">
            <a:avLst>
              <a:gd name="adj" fmla="val 4844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31520" rtlCol="0" anchor="t"/>
          <a:lstStyle/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Lorem ipsum dolor sit amet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Consectetur adipiscing elit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Sed do eiusmod tempor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Ut labore et dolore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Magna aliqua ut enim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Ad minim veniam quis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Duis aute irure dolor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In voluptate velit esse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C73D10C-F85E-FFAC-BAEB-F6ACA4D35934}"/>
              </a:ext>
            </a:extLst>
          </p:cNvPr>
          <p:cNvSpPr/>
          <p:nvPr/>
        </p:nvSpPr>
        <p:spPr>
          <a:xfrm>
            <a:off x="7318510" y="963013"/>
            <a:ext cx="2185773" cy="1839819"/>
          </a:xfrm>
          <a:prstGeom prst="roundRect">
            <a:avLst>
              <a:gd name="adj" fmla="val 4844"/>
            </a:avLst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31520" rtlCol="0" anchor="t"/>
          <a:lstStyle/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Lorem ipsum dolor sit amet.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Consectetur adipiscing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Sed do eiusmod tempor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Ut labore et dolore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6316451-09E8-EF1B-8A22-A9D1612AF948}"/>
              </a:ext>
            </a:extLst>
          </p:cNvPr>
          <p:cNvSpPr/>
          <p:nvPr/>
        </p:nvSpPr>
        <p:spPr>
          <a:xfrm>
            <a:off x="9633491" y="963013"/>
            <a:ext cx="2185773" cy="3756751"/>
          </a:xfrm>
          <a:prstGeom prst="roundRect">
            <a:avLst>
              <a:gd name="adj" fmla="val 4844"/>
            </a:avLst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31520" rtlCol="0" anchor="t"/>
          <a:lstStyle/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Lorem ipsum dolor sit amet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Consectetur adipiscing elit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Sed do eiusmod tempor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Ut labore et dolore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Magna aliqua ut enim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Ad minim veniam quis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Duis aute irure dolor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In voluptate velit esse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1576192-6E43-57C5-6DC1-7F3961D7513D}"/>
              </a:ext>
            </a:extLst>
          </p:cNvPr>
          <p:cNvSpPr/>
          <p:nvPr/>
        </p:nvSpPr>
        <p:spPr>
          <a:xfrm>
            <a:off x="372736" y="4852813"/>
            <a:ext cx="5656294" cy="1574570"/>
          </a:xfrm>
          <a:prstGeom prst="roundRect">
            <a:avLst>
              <a:gd name="adj" fmla="val 4844"/>
            </a:avLst>
          </a:prstGeom>
          <a:solidFill>
            <a:schemeClr val="bg1"/>
          </a:solidFill>
          <a:ln>
            <a:solidFill>
              <a:srgbClr val="F595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0" numCol="2" rtlCol="0" anchor="t"/>
          <a:lstStyle/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Lorem ipsum dolor sit amet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Consectetur adipiscing elit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Sed do eiusmod tempor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Ut labore et dolore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Magna aliqua ut enim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Ad minim veniam quis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Duis aute irure dolor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In voluptate velit esse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C05B52E7-CFDA-C52B-D2C4-47B83CEB41E5}"/>
              </a:ext>
            </a:extLst>
          </p:cNvPr>
          <p:cNvSpPr/>
          <p:nvPr/>
        </p:nvSpPr>
        <p:spPr>
          <a:xfrm>
            <a:off x="6162970" y="4852812"/>
            <a:ext cx="5656294" cy="1574570"/>
          </a:xfrm>
          <a:prstGeom prst="roundRect">
            <a:avLst>
              <a:gd name="adj" fmla="val 4844"/>
            </a:avLst>
          </a:prstGeom>
          <a:solidFill>
            <a:schemeClr val="bg1"/>
          </a:solidFill>
          <a:ln>
            <a:solidFill>
              <a:srgbClr val="0F827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0" numCol="2" rtlCol="0" anchor="t"/>
          <a:lstStyle/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Lorem ipsum dolor sit amet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Consectetur adipiscing elit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Sed do eiusmod tempor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Ut labore et dolore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Magna aliqua ut enim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Ad minim veniam quis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Duis aute irure dolor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In voluptate velit esse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EB9B69FD-A3D8-0E3D-DC87-BA8AE3E20BA3}"/>
              </a:ext>
            </a:extLst>
          </p:cNvPr>
          <p:cNvSpPr/>
          <p:nvPr/>
        </p:nvSpPr>
        <p:spPr>
          <a:xfrm>
            <a:off x="2688546" y="2935879"/>
            <a:ext cx="2185773" cy="1783886"/>
          </a:xfrm>
          <a:prstGeom prst="roundRect">
            <a:avLst>
              <a:gd name="adj" fmla="val 4844"/>
            </a:avLst>
          </a:prstGeom>
          <a:solidFill>
            <a:schemeClr val="bg1"/>
          </a:solidFill>
          <a:ln>
            <a:solidFill>
              <a:srgbClr val="5A3A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0080" rtlCol="0" anchor="t"/>
          <a:lstStyle/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Lorem ipsum dolor sit amet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Consectetur adipiscing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Sed do eiusmod tempor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Ut labore et dolore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3030441B-37D4-5A5F-B1AC-A7A9568D2C93}"/>
              </a:ext>
            </a:extLst>
          </p:cNvPr>
          <p:cNvSpPr/>
          <p:nvPr/>
        </p:nvSpPr>
        <p:spPr>
          <a:xfrm>
            <a:off x="7318509" y="2935878"/>
            <a:ext cx="2185773" cy="1783886"/>
          </a:xfrm>
          <a:prstGeom prst="roundRect">
            <a:avLst>
              <a:gd name="adj" fmla="val 4844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0080" rtlCol="0" anchor="t"/>
          <a:lstStyle/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Lorem ipsum dolor sit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Consectetur adipiscing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Sed do eiusmod tempor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Ut labore et dolore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2">
                    <a:lumMod val="60000"/>
                    <a:lumOff val="40000"/>
                  </a:schemeClr>
                </a:solidFill>
              </a:rPr>
              <a:t>Magna aliqua ut enim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245C1753-9DE2-E0C3-14DB-7954532F6E8A}"/>
              </a:ext>
            </a:extLst>
          </p:cNvPr>
          <p:cNvSpPr/>
          <p:nvPr/>
        </p:nvSpPr>
        <p:spPr>
          <a:xfrm>
            <a:off x="372738" y="963013"/>
            <a:ext cx="2185773" cy="612062"/>
          </a:xfrm>
          <a:custGeom>
            <a:avLst/>
            <a:gdLst>
              <a:gd name="csX0" fmla="*/ 105879 w 2185773"/>
              <a:gd name="csY0" fmla="*/ 0 h 612062"/>
              <a:gd name="csX1" fmla="*/ 2079894 w 2185773"/>
              <a:gd name="csY1" fmla="*/ 0 h 612062"/>
              <a:gd name="csX2" fmla="*/ 2185773 w 2185773"/>
              <a:gd name="csY2" fmla="*/ 105879 h 612062"/>
              <a:gd name="csX3" fmla="*/ 2185773 w 2185773"/>
              <a:gd name="csY3" fmla="*/ 612062 h 612062"/>
              <a:gd name="csX4" fmla="*/ 0 w 2185773"/>
              <a:gd name="csY4" fmla="*/ 612062 h 612062"/>
              <a:gd name="csX5" fmla="*/ 0 w 2185773"/>
              <a:gd name="csY5" fmla="*/ 105879 h 612062"/>
              <a:gd name="csX6" fmla="*/ 105879 w 2185773"/>
              <a:gd name="csY6" fmla="*/ 0 h 6120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185773" h="612062">
                <a:moveTo>
                  <a:pt x="105879" y="0"/>
                </a:moveTo>
                <a:lnTo>
                  <a:pt x="2079894" y="0"/>
                </a:lnTo>
                <a:cubicBezTo>
                  <a:pt x="2138369" y="0"/>
                  <a:pt x="2185773" y="47404"/>
                  <a:pt x="2185773" y="105879"/>
                </a:cubicBezTo>
                <a:lnTo>
                  <a:pt x="2185773" y="612062"/>
                </a:lnTo>
                <a:lnTo>
                  <a:pt x="0" y="612062"/>
                </a:lnTo>
                <a:lnTo>
                  <a:pt x="0" y="105879"/>
                </a:lnTo>
                <a:cubicBezTo>
                  <a:pt x="0" y="47404"/>
                  <a:pt x="47404" y="0"/>
                  <a:pt x="105879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080" rtlCol="0" anchor="ctr"/>
          <a:lstStyle/>
          <a:p>
            <a:r>
              <a:rPr lang="en-US" b="1" noProof="1">
                <a:solidFill>
                  <a:schemeClr val="tx1"/>
                </a:solidFill>
              </a:rPr>
              <a:t>Key Partners</a:t>
            </a: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23D7818A-31DD-B94C-8BFD-8C6E14A2C6B8}"/>
              </a:ext>
            </a:extLst>
          </p:cNvPr>
          <p:cNvSpPr/>
          <p:nvPr/>
        </p:nvSpPr>
        <p:spPr>
          <a:xfrm>
            <a:off x="2688547" y="963013"/>
            <a:ext cx="2185773" cy="612062"/>
          </a:xfrm>
          <a:custGeom>
            <a:avLst/>
            <a:gdLst>
              <a:gd name="csX0" fmla="*/ 89121 w 2185773"/>
              <a:gd name="csY0" fmla="*/ 0 h 612062"/>
              <a:gd name="csX1" fmla="*/ 2096652 w 2185773"/>
              <a:gd name="csY1" fmla="*/ 0 h 612062"/>
              <a:gd name="csX2" fmla="*/ 2185773 w 2185773"/>
              <a:gd name="csY2" fmla="*/ 89121 h 612062"/>
              <a:gd name="csX3" fmla="*/ 2185773 w 2185773"/>
              <a:gd name="csY3" fmla="*/ 612062 h 612062"/>
              <a:gd name="csX4" fmla="*/ 0 w 2185773"/>
              <a:gd name="csY4" fmla="*/ 612062 h 612062"/>
              <a:gd name="csX5" fmla="*/ 0 w 2185773"/>
              <a:gd name="csY5" fmla="*/ 89121 h 612062"/>
              <a:gd name="csX6" fmla="*/ 89121 w 2185773"/>
              <a:gd name="csY6" fmla="*/ 0 h 6120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185773" h="612062">
                <a:moveTo>
                  <a:pt x="89121" y="0"/>
                </a:moveTo>
                <a:lnTo>
                  <a:pt x="2096652" y="0"/>
                </a:lnTo>
                <a:cubicBezTo>
                  <a:pt x="2145872" y="0"/>
                  <a:pt x="2185773" y="39901"/>
                  <a:pt x="2185773" y="89121"/>
                </a:cubicBezTo>
                <a:lnTo>
                  <a:pt x="2185773" y="612062"/>
                </a:lnTo>
                <a:lnTo>
                  <a:pt x="0" y="612062"/>
                </a:lnTo>
                <a:lnTo>
                  <a:pt x="0" y="89121"/>
                </a:lnTo>
                <a:cubicBezTo>
                  <a:pt x="0" y="39901"/>
                  <a:pt x="39901" y="0"/>
                  <a:pt x="89121" y="0"/>
                </a:cubicBezTo>
                <a:close/>
              </a:path>
            </a:pathLst>
          </a:cu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080" rtlCol="0" anchor="ctr"/>
          <a:lstStyle/>
          <a:p>
            <a:r>
              <a:rPr lang="en-US" b="1" noProof="1"/>
              <a:t>Key Activities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E41FFA75-62F3-20F3-D0BD-0C940A16D700}"/>
              </a:ext>
            </a:extLst>
          </p:cNvPr>
          <p:cNvSpPr/>
          <p:nvPr/>
        </p:nvSpPr>
        <p:spPr>
          <a:xfrm>
            <a:off x="5003528" y="963013"/>
            <a:ext cx="2185773" cy="612062"/>
          </a:xfrm>
          <a:custGeom>
            <a:avLst/>
            <a:gdLst>
              <a:gd name="csX0" fmla="*/ 105879 w 2185773"/>
              <a:gd name="csY0" fmla="*/ 0 h 612062"/>
              <a:gd name="csX1" fmla="*/ 2079894 w 2185773"/>
              <a:gd name="csY1" fmla="*/ 0 h 612062"/>
              <a:gd name="csX2" fmla="*/ 2185773 w 2185773"/>
              <a:gd name="csY2" fmla="*/ 105879 h 612062"/>
              <a:gd name="csX3" fmla="*/ 2185773 w 2185773"/>
              <a:gd name="csY3" fmla="*/ 612062 h 612062"/>
              <a:gd name="csX4" fmla="*/ 0 w 2185773"/>
              <a:gd name="csY4" fmla="*/ 612062 h 612062"/>
              <a:gd name="csX5" fmla="*/ 0 w 2185773"/>
              <a:gd name="csY5" fmla="*/ 105879 h 612062"/>
              <a:gd name="csX6" fmla="*/ 105879 w 2185773"/>
              <a:gd name="csY6" fmla="*/ 0 h 6120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185773" h="612062">
                <a:moveTo>
                  <a:pt x="105879" y="0"/>
                </a:moveTo>
                <a:lnTo>
                  <a:pt x="2079894" y="0"/>
                </a:lnTo>
                <a:cubicBezTo>
                  <a:pt x="2138369" y="0"/>
                  <a:pt x="2185773" y="47404"/>
                  <a:pt x="2185773" y="105879"/>
                </a:cubicBezTo>
                <a:lnTo>
                  <a:pt x="2185773" y="612062"/>
                </a:lnTo>
                <a:lnTo>
                  <a:pt x="0" y="612062"/>
                </a:lnTo>
                <a:lnTo>
                  <a:pt x="0" y="105879"/>
                </a:lnTo>
                <a:cubicBezTo>
                  <a:pt x="0" y="47404"/>
                  <a:pt x="47404" y="0"/>
                  <a:pt x="105879" y="0"/>
                </a:cubicBezTo>
                <a:close/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080" rtlCol="0" anchor="ctr"/>
          <a:lstStyle/>
          <a:p>
            <a:r>
              <a:rPr lang="en-US" b="1" noProof="1"/>
              <a:t>Value Propositions</a:t>
            </a: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B55B3F18-E64A-1A70-1F77-C87713F72A63}"/>
              </a:ext>
            </a:extLst>
          </p:cNvPr>
          <p:cNvSpPr/>
          <p:nvPr/>
        </p:nvSpPr>
        <p:spPr>
          <a:xfrm>
            <a:off x="7318510" y="963013"/>
            <a:ext cx="2185773" cy="612062"/>
          </a:xfrm>
          <a:custGeom>
            <a:avLst/>
            <a:gdLst>
              <a:gd name="csX0" fmla="*/ 89121 w 2185773"/>
              <a:gd name="csY0" fmla="*/ 0 h 612062"/>
              <a:gd name="csX1" fmla="*/ 2096652 w 2185773"/>
              <a:gd name="csY1" fmla="*/ 0 h 612062"/>
              <a:gd name="csX2" fmla="*/ 2185773 w 2185773"/>
              <a:gd name="csY2" fmla="*/ 89121 h 612062"/>
              <a:gd name="csX3" fmla="*/ 2185773 w 2185773"/>
              <a:gd name="csY3" fmla="*/ 612062 h 612062"/>
              <a:gd name="csX4" fmla="*/ 0 w 2185773"/>
              <a:gd name="csY4" fmla="*/ 612062 h 612062"/>
              <a:gd name="csX5" fmla="*/ 0 w 2185773"/>
              <a:gd name="csY5" fmla="*/ 89121 h 612062"/>
              <a:gd name="csX6" fmla="*/ 89121 w 2185773"/>
              <a:gd name="csY6" fmla="*/ 0 h 6120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185773" h="612062">
                <a:moveTo>
                  <a:pt x="89121" y="0"/>
                </a:moveTo>
                <a:lnTo>
                  <a:pt x="2096652" y="0"/>
                </a:lnTo>
                <a:cubicBezTo>
                  <a:pt x="2145872" y="0"/>
                  <a:pt x="2185773" y="39901"/>
                  <a:pt x="2185773" y="89121"/>
                </a:cubicBezTo>
                <a:lnTo>
                  <a:pt x="2185773" y="612062"/>
                </a:lnTo>
                <a:lnTo>
                  <a:pt x="0" y="612062"/>
                </a:lnTo>
                <a:lnTo>
                  <a:pt x="0" y="89121"/>
                </a:lnTo>
                <a:cubicBezTo>
                  <a:pt x="0" y="39901"/>
                  <a:pt x="39901" y="0"/>
                  <a:pt x="89121" y="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080" rtlCol="0" anchor="ctr"/>
          <a:lstStyle/>
          <a:p>
            <a:r>
              <a:rPr lang="en-US" b="1" noProof="1"/>
              <a:t>Customer Relationships</a:t>
            </a: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76F636F4-2FB1-568F-6949-989AD57891E4}"/>
              </a:ext>
            </a:extLst>
          </p:cNvPr>
          <p:cNvSpPr/>
          <p:nvPr/>
        </p:nvSpPr>
        <p:spPr>
          <a:xfrm>
            <a:off x="9633491" y="963013"/>
            <a:ext cx="2185773" cy="612062"/>
          </a:xfrm>
          <a:custGeom>
            <a:avLst/>
            <a:gdLst>
              <a:gd name="csX0" fmla="*/ 105879 w 2185773"/>
              <a:gd name="csY0" fmla="*/ 0 h 612062"/>
              <a:gd name="csX1" fmla="*/ 2079894 w 2185773"/>
              <a:gd name="csY1" fmla="*/ 0 h 612062"/>
              <a:gd name="csX2" fmla="*/ 2185773 w 2185773"/>
              <a:gd name="csY2" fmla="*/ 105879 h 612062"/>
              <a:gd name="csX3" fmla="*/ 2185773 w 2185773"/>
              <a:gd name="csY3" fmla="*/ 612062 h 612062"/>
              <a:gd name="csX4" fmla="*/ 0 w 2185773"/>
              <a:gd name="csY4" fmla="*/ 612062 h 612062"/>
              <a:gd name="csX5" fmla="*/ 0 w 2185773"/>
              <a:gd name="csY5" fmla="*/ 105879 h 612062"/>
              <a:gd name="csX6" fmla="*/ 105879 w 2185773"/>
              <a:gd name="csY6" fmla="*/ 0 h 6120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185773" h="612062">
                <a:moveTo>
                  <a:pt x="105879" y="0"/>
                </a:moveTo>
                <a:lnTo>
                  <a:pt x="2079894" y="0"/>
                </a:lnTo>
                <a:cubicBezTo>
                  <a:pt x="2138369" y="0"/>
                  <a:pt x="2185773" y="47404"/>
                  <a:pt x="2185773" y="105879"/>
                </a:cubicBezTo>
                <a:lnTo>
                  <a:pt x="2185773" y="612062"/>
                </a:lnTo>
                <a:lnTo>
                  <a:pt x="0" y="612062"/>
                </a:lnTo>
                <a:lnTo>
                  <a:pt x="0" y="105879"/>
                </a:lnTo>
                <a:cubicBezTo>
                  <a:pt x="0" y="47404"/>
                  <a:pt x="47404" y="0"/>
                  <a:pt x="105879" y="0"/>
                </a:cubicBezTo>
                <a:close/>
              </a:path>
            </a:pathLst>
          </a:cu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080" rtlCol="0" anchor="ctr"/>
          <a:lstStyle/>
          <a:p>
            <a:r>
              <a:rPr lang="en-US" b="1" noProof="1">
                <a:solidFill>
                  <a:schemeClr val="bg1"/>
                </a:solidFill>
              </a:rPr>
              <a:t>Customer Segments</a:t>
            </a: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D20A5E1B-7F88-37FC-6D65-4A1ED29DCE40}"/>
              </a:ext>
            </a:extLst>
          </p:cNvPr>
          <p:cNvSpPr/>
          <p:nvPr/>
        </p:nvSpPr>
        <p:spPr>
          <a:xfrm>
            <a:off x="6162970" y="4852813"/>
            <a:ext cx="5656294" cy="448875"/>
          </a:xfrm>
          <a:custGeom>
            <a:avLst/>
            <a:gdLst>
              <a:gd name="csX0" fmla="*/ 76272 w 5656294"/>
              <a:gd name="csY0" fmla="*/ 0 h 448875"/>
              <a:gd name="csX1" fmla="*/ 5580022 w 5656294"/>
              <a:gd name="csY1" fmla="*/ 0 h 448875"/>
              <a:gd name="csX2" fmla="*/ 5656294 w 5656294"/>
              <a:gd name="csY2" fmla="*/ 76272 h 448875"/>
              <a:gd name="csX3" fmla="*/ 5656294 w 5656294"/>
              <a:gd name="csY3" fmla="*/ 448875 h 448875"/>
              <a:gd name="csX4" fmla="*/ 0 w 5656294"/>
              <a:gd name="csY4" fmla="*/ 448875 h 448875"/>
              <a:gd name="csX5" fmla="*/ 0 w 5656294"/>
              <a:gd name="csY5" fmla="*/ 76272 h 448875"/>
              <a:gd name="csX6" fmla="*/ 76272 w 5656294"/>
              <a:gd name="csY6" fmla="*/ 0 h 4488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5656294" h="448875">
                <a:moveTo>
                  <a:pt x="76272" y="0"/>
                </a:moveTo>
                <a:lnTo>
                  <a:pt x="5580022" y="0"/>
                </a:lnTo>
                <a:cubicBezTo>
                  <a:pt x="5622146" y="0"/>
                  <a:pt x="5656294" y="34148"/>
                  <a:pt x="5656294" y="76272"/>
                </a:cubicBezTo>
                <a:lnTo>
                  <a:pt x="5656294" y="448875"/>
                </a:lnTo>
                <a:lnTo>
                  <a:pt x="0" y="448875"/>
                </a:lnTo>
                <a:lnTo>
                  <a:pt x="0" y="76272"/>
                </a:lnTo>
                <a:cubicBezTo>
                  <a:pt x="0" y="34148"/>
                  <a:pt x="34148" y="0"/>
                  <a:pt x="76272" y="0"/>
                </a:cubicBezTo>
                <a:close/>
              </a:path>
            </a:pathLst>
          </a:custGeom>
          <a:solidFill>
            <a:srgbClr val="0F827D"/>
          </a:solidFill>
          <a:ln>
            <a:solidFill>
              <a:srgbClr val="0F827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r>
              <a:rPr lang="en-US" b="1" noProof="1">
                <a:solidFill>
                  <a:schemeClr val="tx1"/>
                </a:solidFill>
              </a:rPr>
              <a:t>Revenue Streams</a:t>
            </a: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4785A724-CEBA-B8A3-BE97-870CAD88B4E9}"/>
              </a:ext>
            </a:extLst>
          </p:cNvPr>
          <p:cNvSpPr/>
          <p:nvPr/>
        </p:nvSpPr>
        <p:spPr>
          <a:xfrm>
            <a:off x="372736" y="4852813"/>
            <a:ext cx="5656294" cy="448874"/>
          </a:xfrm>
          <a:custGeom>
            <a:avLst/>
            <a:gdLst>
              <a:gd name="csX0" fmla="*/ 76272 w 5656294"/>
              <a:gd name="csY0" fmla="*/ 0 h 448874"/>
              <a:gd name="csX1" fmla="*/ 5580022 w 5656294"/>
              <a:gd name="csY1" fmla="*/ 0 h 448874"/>
              <a:gd name="csX2" fmla="*/ 5656294 w 5656294"/>
              <a:gd name="csY2" fmla="*/ 76272 h 448874"/>
              <a:gd name="csX3" fmla="*/ 5656294 w 5656294"/>
              <a:gd name="csY3" fmla="*/ 448874 h 448874"/>
              <a:gd name="csX4" fmla="*/ 0 w 5656294"/>
              <a:gd name="csY4" fmla="*/ 448874 h 448874"/>
              <a:gd name="csX5" fmla="*/ 0 w 5656294"/>
              <a:gd name="csY5" fmla="*/ 76272 h 448874"/>
              <a:gd name="csX6" fmla="*/ 76272 w 5656294"/>
              <a:gd name="csY6" fmla="*/ 0 h 4488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5656294" h="448874">
                <a:moveTo>
                  <a:pt x="76272" y="0"/>
                </a:moveTo>
                <a:lnTo>
                  <a:pt x="5580022" y="0"/>
                </a:lnTo>
                <a:cubicBezTo>
                  <a:pt x="5622146" y="0"/>
                  <a:pt x="5656294" y="34148"/>
                  <a:pt x="5656294" y="76272"/>
                </a:cubicBezTo>
                <a:lnTo>
                  <a:pt x="5656294" y="448874"/>
                </a:lnTo>
                <a:lnTo>
                  <a:pt x="0" y="448874"/>
                </a:lnTo>
                <a:lnTo>
                  <a:pt x="0" y="76272"/>
                </a:lnTo>
                <a:cubicBezTo>
                  <a:pt x="0" y="34148"/>
                  <a:pt x="34148" y="0"/>
                  <a:pt x="76272" y="0"/>
                </a:cubicBezTo>
                <a:close/>
              </a:path>
            </a:pathLst>
          </a:custGeom>
          <a:solidFill>
            <a:srgbClr val="F595A6"/>
          </a:solidFill>
          <a:ln>
            <a:solidFill>
              <a:srgbClr val="F595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r>
              <a:rPr lang="en-US" b="1" noProof="1">
                <a:solidFill>
                  <a:schemeClr val="bg1"/>
                </a:solidFill>
              </a:rPr>
              <a:t>Cost Structure</a:t>
            </a: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6D474E67-85C6-7C40-D243-5B1F486AB3C4}"/>
              </a:ext>
            </a:extLst>
          </p:cNvPr>
          <p:cNvSpPr/>
          <p:nvPr/>
        </p:nvSpPr>
        <p:spPr>
          <a:xfrm>
            <a:off x="7318509" y="2935878"/>
            <a:ext cx="2185773" cy="517572"/>
          </a:xfrm>
          <a:custGeom>
            <a:avLst/>
            <a:gdLst>
              <a:gd name="csX0" fmla="*/ 86411 w 2185773"/>
              <a:gd name="csY0" fmla="*/ 0 h 517572"/>
              <a:gd name="csX1" fmla="*/ 2099362 w 2185773"/>
              <a:gd name="csY1" fmla="*/ 0 h 517572"/>
              <a:gd name="csX2" fmla="*/ 2185773 w 2185773"/>
              <a:gd name="csY2" fmla="*/ 86411 h 517572"/>
              <a:gd name="csX3" fmla="*/ 2185773 w 2185773"/>
              <a:gd name="csY3" fmla="*/ 517572 h 517572"/>
              <a:gd name="csX4" fmla="*/ 0 w 2185773"/>
              <a:gd name="csY4" fmla="*/ 517572 h 517572"/>
              <a:gd name="csX5" fmla="*/ 0 w 2185773"/>
              <a:gd name="csY5" fmla="*/ 86411 h 517572"/>
              <a:gd name="csX6" fmla="*/ 86411 w 2185773"/>
              <a:gd name="csY6" fmla="*/ 0 h 5175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185773" h="517572">
                <a:moveTo>
                  <a:pt x="86411" y="0"/>
                </a:moveTo>
                <a:lnTo>
                  <a:pt x="2099362" y="0"/>
                </a:lnTo>
                <a:cubicBezTo>
                  <a:pt x="2147085" y="0"/>
                  <a:pt x="2185773" y="38688"/>
                  <a:pt x="2185773" y="86411"/>
                </a:cubicBezTo>
                <a:lnTo>
                  <a:pt x="2185773" y="517572"/>
                </a:lnTo>
                <a:lnTo>
                  <a:pt x="0" y="517572"/>
                </a:lnTo>
                <a:lnTo>
                  <a:pt x="0" y="86411"/>
                </a:lnTo>
                <a:cubicBezTo>
                  <a:pt x="0" y="38688"/>
                  <a:pt x="38688" y="0"/>
                  <a:pt x="86411" y="0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080" rtlCol="0" anchor="ctr"/>
          <a:lstStyle/>
          <a:p>
            <a:r>
              <a:rPr lang="en-US" b="1" noProof="1"/>
              <a:t>Channels</a:t>
            </a: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3837A27F-05D9-96D7-C596-3C426F034628}"/>
              </a:ext>
            </a:extLst>
          </p:cNvPr>
          <p:cNvSpPr/>
          <p:nvPr/>
        </p:nvSpPr>
        <p:spPr>
          <a:xfrm>
            <a:off x="2688546" y="2935879"/>
            <a:ext cx="2185773" cy="517571"/>
          </a:xfrm>
          <a:custGeom>
            <a:avLst/>
            <a:gdLst>
              <a:gd name="csX0" fmla="*/ 86411 w 2185773"/>
              <a:gd name="csY0" fmla="*/ 0 h 517571"/>
              <a:gd name="csX1" fmla="*/ 2099362 w 2185773"/>
              <a:gd name="csY1" fmla="*/ 0 h 517571"/>
              <a:gd name="csX2" fmla="*/ 2185773 w 2185773"/>
              <a:gd name="csY2" fmla="*/ 86411 h 517571"/>
              <a:gd name="csX3" fmla="*/ 2185773 w 2185773"/>
              <a:gd name="csY3" fmla="*/ 517571 h 517571"/>
              <a:gd name="csX4" fmla="*/ 0 w 2185773"/>
              <a:gd name="csY4" fmla="*/ 517571 h 517571"/>
              <a:gd name="csX5" fmla="*/ 0 w 2185773"/>
              <a:gd name="csY5" fmla="*/ 86411 h 517571"/>
              <a:gd name="csX6" fmla="*/ 86411 w 2185773"/>
              <a:gd name="csY6" fmla="*/ 0 h 5175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185773" h="517571">
                <a:moveTo>
                  <a:pt x="86411" y="0"/>
                </a:moveTo>
                <a:lnTo>
                  <a:pt x="2099362" y="0"/>
                </a:lnTo>
                <a:cubicBezTo>
                  <a:pt x="2147085" y="0"/>
                  <a:pt x="2185773" y="38688"/>
                  <a:pt x="2185773" y="86411"/>
                </a:cubicBezTo>
                <a:lnTo>
                  <a:pt x="2185773" y="517571"/>
                </a:lnTo>
                <a:lnTo>
                  <a:pt x="0" y="517571"/>
                </a:lnTo>
                <a:lnTo>
                  <a:pt x="0" y="86411"/>
                </a:lnTo>
                <a:cubicBezTo>
                  <a:pt x="0" y="38688"/>
                  <a:pt x="38688" y="0"/>
                  <a:pt x="86411" y="0"/>
                </a:cubicBezTo>
                <a:close/>
              </a:path>
            </a:pathLst>
          </a:custGeom>
          <a:solidFill>
            <a:srgbClr val="5A3A87"/>
          </a:solidFill>
          <a:ln>
            <a:solidFill>
              <a:srgbClr val="5A3A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080" rtlCol="0" anchor="ctr"/>
          <a:lstStyle/>
          <a:p>
            <a:r>
              <a:rPr lang="en-US" b="1" noProof="1">
                <a:solidFill>
                  <a:schemeClr val="tx1"/>
                </a:solidFill>
              </a:rPr>
              <a:t>Key Resources</a:t>
            </a:r>
          </a:p>
        </p:txBody>
      </p:sp>
      <p:pic>
        <p:nvPicPr>
          <p:cNvPr id="67" name="Graphic 66" descr="Handshake with solid fill">
            <a:extLst>
              <a:ext uri="{FF2B5EF4-FFF2-40B4-BE49-F238E27FC236}">
                <a16:creationId xmlns:a16="http://schemas.microsoft.com/office/drawing/2014/main" id="{6F5E860D-DD88-977A-C828-3D8D6FB044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8746" y="1040444"/>
            <a:ext cx="457200" cy="457200"/>
          </a:xfrm>
          <a:prstGeom prst="rect">
            <a:avLst/>
          </a:prstGeom>
        </p:spPr>
      </p:pic>
      <p:pic>
        <p:nvPicPr>
          <p:cNvPr id="69" name="Graphic 68" descr="Single gear with solid fill">
            <a:extLst>
              <a:ext uri="{FF2B5EF4-FFF2-40B4-BE49-F238E27FC236}">
                <a16:creationId xmlns:a16="http://schemas.microsoft.com/office/drawing/2014/main" id="{CAF1729D-41CE-3E54-69F5-E00231EBDC7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790817" y="1040444"/>
            <a:ext cx="457200" cy="457200"/>
          </a:xfrm>
          <a:prstGeom prst="rect">
            <a:avLst/>
          </a:prstGeom>
        </p:spPr>
      </p:pic>
      <p:pic>
        <p:nvPicPr>
          <p:cNvPr id="71" name="Graphic 70" descr="Users with solid fill">
            <a:extLst>
              <a:ext uri="{FF2B5EF4-FFF2-40B4-BE49-F238E27FC236}">
                <a16:creationId xmlns:a16="http://schemas.microsoft.com/office/drawing/2014/main" id="{CC9ADE74-95BD-AAC5-4A89-626B7E6688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790817" y="2966064"/>
            <a:ext cx="457200" cy="457200"/>
          </a:xfrm>
          <a:prstGeom prst="rect">
            <a:avLst/>
          </a:prstGeom>
        </p:spPr>
      </p:pic>
      <p:pic>
        <p:nvPicPr>
          <p:cNvPr id="73" name="Graphic 72" descr="Diamond with solid fill">
            <a:extLst>
              <a:ext uri="{FF2B5EF4-FFF2-40B4-BE49-F238E27FC236}">
                <a16:creationId xmlns:a16="http://schemas.microsoft.com/office/drawing/2014/main" id="{4131DFB0-87AE-400C-50B7-5C7F664620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111323" y="1040444"/>
            <a:ext cx="457200" cy="457200"/>
          </a:xfrm>
          <a:prstGeom prst="rect">
            <a:avLst/>
          </a:prstGeom>
        </p:spPr>
      </p:pic>
      <p:pic>
        <p:nvPicPr>
          <p:cNvPr id="75" name="Graphic 74" descr="Chat with solid fill">
            <a:extLst>
              <a:ext uri="{FF2B5EF4-FFF2-40B4-BE49-F238E27FC236}">
                <a16:creationId xmlns:a16="http://schemas.microsoft.com/office/drawing/2014/main" id="{98463C43-A919-4D9A-C813-86A395085B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423203" y="1040444"/>
            <a:ext cx="457200" cy="457200"/>
          </a:xfrm>
          <a:prstGeom prst="rect">
            <a:avLst/>
          </a:prstGeom>
        </p:spPr>
      </p:pic>
      <p:pic>
        <p:nvPicPr>
          <p:cNvPr id="77" name="Graphic 76" descr="Truck with solid fill">
            <a:extLst>
              <a:ext uri="{FF2B5EF4-FFF2-40B4-BE49-F238E27FC236}">
                <a16:creationId xmlns:a16="http://schemas.microsoft.com/office/drawing/2014/main" id="{53A43D30-FF6C-6802-4864-C9BDFF0D5C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423203" y="2966064"/>
            <a:ext cx="457200" cy="457200"/>
          </a:xfrm>
          <a:prstGeom prst="rect">
            <a:avLst/>
          </a:prstGeom>
        </p:spPr>
      </p:pic>
      <p:pic>
        <p:nvPicPr>
          <p:cNvPr id="79" name="Graphic 78" descr="Target Audience with solid fill">
            <a:extLst>
              <a:ext uri="{FF2B5EF4-FFF2-40B4-BE49-F238E27FC236}">
                <a16:creationId xmlns:a16="http://schemas.microsoft.com/office/drawing/2014/main" id="{9F4D93A6-C4D5-3867-1566-228CC2677A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9746584" y="1040444"/>
            <a:ext cx="457200" cy="457200"/>
          </a:xfrm>
          <a:prstGeom prst="rect">
            <a:avLst/>
          </a:prstGeom>
        </p:spPr>
      </p:pic>
      <p:pic>
        <p:nvPicPr>
          <p:cNvPr id="81" name="Graphic 80" descr="Bar graph with upward trend with solid fill">
            <a:extLst>
              <a:ext uri="{FF2B5EF4-FFF2-40B4-BE49-F238E27FC236}">
                <a16:creationId xmlns:a16="http://schemas.microsoft.com/office/drawing/2014/main" id="{3C1DC97E-F44A-D3FF-15CB-00AC0FC4EF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309360" y="4871510"/>
            <a:ext cx="411480" cy="411480"/>
          </a:xfrm>
          <a:prstGeom prst="rect">
            <a:avLst/>
          </a:prstGeom>
        </p:spPr>
      </p:pic>
      <p:pic>
        <p:nvPicPr>
          <p:cNvPr id="83" name="Graphic 82" descr="Tag with solid fill">
            <a:extLst>
              <a:ext uri="{FF2B5EF4-FFF2-40B4-BE49-F238E27FC236}">
                <a16:creationId xmlns:a16="http://schemas.microsoft.com/office/drawing/2014/main" id="{6F696CF6-1FD3-3AC0-F219-31EBD78BA6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522473" y="4871510"/>
            <a:ext cx="411480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086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 Official (Dark) Palette">
      <a:dk1>
        <a:srgbClr val="FFFFFF"/>
      </a:dk1>
      <a:lt1>
        <a:srgbClr val="121212"/>
      </a:lt1>
      <a:dk2>
        <a:srgbClr val="94A3B8"/>
      </a:dk2>
      <a:lt2>
        <a:srgbClr val="001422"/>
      </a:lt2>
      <a:accent1>
        <a:srgbClr val="FF5C55"/>
      </a:accent1>
      <a:accent2>
        <a:srgbClr val="FFA133"/>
      </a:accent2>
      <a:accent3>
        <a:srgbClr val="FFD53D"/>
      </a:accent3>
      <a:accent4>
        <a:srgbClr val="7CC772"/>
      </a:accent4>
      <a:accent5>
        <a:srgbClr val="45D6F5"/>
      </a:accent5>
      <a:accent6>
        <a:srgbClr val="4C7EB8"/>
      </a:accent6>
      <a:hlink>
        <a:srgbClr val="45D6F5"/>
      </a:hlink>
      <a:folHlink>
        <a:srgbClr val="4C7EB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9501</TotalTime>
  <Words>544</Words>
  <Application>Microsoft Office PowerPoint</Application>
  <PresentationFormat>Widescreen</PresentationFormat>
  <Paragraphs>139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Business Model Canvas – Slide Template</vt:lpstr>
      <vt:lpstr>Business Model Canvas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Model Canvas Infographic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2026-11-04T17:33:57Z</dcterms:modified>
  <cp:category>Charts &amp; Diagrams</cp:category>
</cp:coreProperties>
</file>