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6"/>
  </p:notesMasterIdLst>
  <p:sldIdLst>
    <p:sldId id="359" r:id="rId4"/>
    <p:sldId id="30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F4FE"/>
    <a:srgbClr val="6BB2EA"/>
    <a:srgbClr val="5CBBFA"/>
    <a:srgbClr val="D0BA94"/>
    <a:srgbClr val="F595A6"/>
    <a:srgbClr val="CEBA8B"/>
    <a:srgbClr val="941651"/>
    <a:srgbClr val="A26700"/>
    <a:srgbClr val="FF9BA4"/>
    <a:srgbClr val="805A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133" d="100"/>
          <a:sy n="133" d="100"/>
        </p:scale>
        <p:origin x="21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2.xml"/><Relationship Id="rId10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2C35AFE4-80DF-7420-EBD7-DE6AA98AC782}"/>
              </a:ext>
            </a:extLst>
          </p:cNvPr>
          <p:cNvGrpSpPr/>
          <p:nvPr userDrawn="1"/>
        </p:nvGrpSpPr>
        <p:grpSpPr>
          <a:xfrm>
            <a:off x="0" y="1"/>
            <a:ext cx="12192000" cy="6857999"/>
            <a:chOff x="0" y="1"/>
            <a:chExt cx="12192000" cy="6857999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AA78AE45-3B76-E73F-03E6-BF69F84EF0F0}"/>
                </a:ext>
              </a:extLst>
            </p:cNvPr>
            <p:cNvSpPr/>
            <p:nvPr userDrawn="1"/>
          </p:nvSpPr>
          <p:spPr>
            <a:xfrm>
              <a:off x="0" y="1"/>
              <a:ext cx="12192000" cy="584200"/>
            </a:xfrm>
            <a:prstGeom prst="rect">
              <a:avLst/>
            </a:prstGeom>
            <a:solidFill>
              <a:srgbClr val="5CBBFA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5E7D999-FB8C-2E28-6EB3-60235EB54E6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520"/>
            <a:stretch>
              <a:fillRect/>
            </a:stretch>
          </p:blipFill>
          <p:spPr>
            <a:xfrm>
              <a:off x="0" y="533010"/>
              <a:ext cx="12192000" cy="6324990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50A969B-EFFC-5E10-6B1C-061C872BB3AE}"/>
              </a:ext>
            </a:extLst>
          </p:cNvPr>
          <p:cNvGrpSpPr/>
          <p:nvPr userDrawn="1"/>
        </p:nvGrpSpPr>
        <p:grpSpPr>
          <a:xfrm>
            <a:off x="7664340" y="6512197"/>
            <a:ext cx="3250266" cy="247184"/>
            <a:chOff x="4470867" y="6512197"/>
            <a:chExt cx="3250266" cy="247184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C70CEBDA-7801-480C-7FF9-7A40C3F93ED8}"/>
                </a:ext>
              </a:extLst>
            </p:cNvPr>
            <p:cNvSpPr/>
            <p:nvPr userDrawn="1"/>
          </p:nvSpPr>
          <p:spPr>
            <a:xfrm>
              <a:off x="5168563" y="6512197"/>
              <a:ext cx="1957535" cy="24718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E9F4FE">
                <a:alpha val="55000"/>
              </a:srgb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4D05A8FD-36EE-18F3-DC3B-9A4D1141A4A9}"/>
                </a:ext>
              </a:extLst>
            </p:cNvPr>
            <p:cNvSpPr/>
            <p:nvPr userDrawn="1"/>
          </p:nvSpPr>
          <p:spPr>
            <a:xfrm>
              <a:off x="4470867" y="6572000"/>
              <a:ext cx="3250266" cy="1325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E9F4FE">
                <a:alpha val="20000"/>
              </a:srgb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40905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n-lt"/>
              </a:rPr>
              <a:t>The Strategic Lighthouse Analogy – Slide Template</a:t>
            </a:r>
          </a:p>
        </p:txBody>
      </p:sp>
      <p:sp>
        <p:nvSpPr>
          <p:cNvPr id="13" name="Shape 3">
            <a:extLst>
              <a:ext uri="{FF2B5EF4-FFF2-40B4-BE49-F238E27FC236}">
                <a16:creationId xmlns:a16="http://schemas.microsoft.com/office/drawing/2014/main" id="{D93ADA75-B375-2EBE-DD25-8EBA883ED718}"/>
              </a:ext>
            </a:extLst>
          </p:cNvPr>
          <p:cNvSpPr/>
          <p:nvPr/>
        </p:nvSpPr>
        <p:spPr>
          <a:xfrm>
            <a:off x="5169547" y="975689"/>
            <a:ext cx="2770632" cy="2163288"/>
          </a:xfrm>
          <a:prstGeom prst="roundRect">
            <a:avLst>
              <a:gd name="adj" fmla="val 6173"/>
            </a:avLst>
          </a:prstGeom>
          <a:solidFill>
            <a:srgbClr val="FFFFFF">
              <a:alpha val="94000"/>
            </a:srgbClr>
          </a:solidFill>
          <a:ln/>
          <a:effectLst>
            <a:outerShdw blurRad="152400" dist="50800" dir="5400000" algn="bl" rotWithShape="0">
              <a:srgbClr val="0C1526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4">
            <a:extLst>
              <a:ext uri="{FF2B5EF4-FFF2-40B4-BE49-F238E27FC236}">
                <a16:creationId xmlns:a16="http://schemas.microsoft.com/office/drawing/2014/main" id="{04380C1A-FCF8-4861-A0A3-E4A8C1E402F4}"/>
              </a:ext>
            </a:extLst>
          </p:cNvPr>
          <p:cNvSpPr/>
          <p:nvPr/>
        </p:nvSpPr>
        <p:spPr>
          <a:xfrm>
            <a:off x="5389003" y="1176857"/>
            <a:ext cx="493776" cy="493776"/>
          </a:xfrm>
          <a:prstGeom prst="ellipse">
            <a:avLst/>
          </a:prstGeom>
          <a:solidFill>
            <a:srgbClr val="D6342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0" descr="Compass with solid fill">
            <a:extLst>
              <a:ext uri="{FF2B5EF4-FFF2-40B4-BE49-F238E27FC236}">
                <a16:creationId xmlns:a16="http://schemas.microsoft.com/office/drawing/2014/main" id="{602FD4C0-9D6B-29E2-EB46-FE235055FDD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5453011" y="1240865"/>
            <a:ext cx="365760" cy="365760"/>
          </a:xfrm>
          <a:prstGeom prst="rect">
            <a:avLst/>
          </a:prstGeom>
        </p:spPr>
      </p:pic>
      <p:sp>
        <p:nvSpPr>
          <p:cNvPr id="16" name="Text 5">
            <a:extLst>
              <a:ext uri="{FF2B5EF4-FFF2-40B4-BE49-F238E27FC236}">
                <a16:creationId xmlns:a16="http://schemas.microsoft.com/office/drawing/2014/main" id="{41FB0F93-C8E6-6767-F547-7D7421533D4A}"/>
              </a:ext>
            </a:extLst>
          </p:cNvPr>
          <p:cNvSpPr/>
          <p:nvPr/>
        </p:nvSpPr>
        <p:spPr>
          <a:xfrm>
            <a:off x="5389003" y="1743785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b="1" dirty="0">
                <a:solidFill>
                  <a:srgbClr val="16243F"/>
                </a:solidFill>
                <a:ea typeface="Cambria" pitchFamily="34" charset="-122"/>
                <a:cs typeface="Cambria" pitchFamily="34" charset="-120"/>
              </a:rPr>
              <a:t>Lorem ipsum</a:t>
            </a:r>
            <a:endParaRPr lang="en-US" dirty="0"/>
          </a:p>
        </p:txBody>
      </p:sp>
      <p:sp>
        <p:nvSpPr>
          <p:cNvPr id="17" name="Text 6">
            <a:extLst>
              <a:ext uri="{FF2B5EF4-FFF2-40B4-BE49-F238E27FC236}">
                <a16:creationId xmlns:a16="http://schemas.microsoft.com/office/drawing/2014/main" id="{AD3E66D3-86FC-2BF5-C535-2362D3B57A93}"/>
              </a:ext>
            </a:extLst>
          </p:cNvPr>
          <p:cNvSpPr/>
          <p:nvPr/>
        </p:nvSpPr>
        <p:spPr>
          <a:xfrm>
            <a:off x="5389003" y="2036393"/>
            <a:ext cx="2331720" cy="93871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36" name="Shape 3">
            <a:extLst>
              <a:ext uri="{FF2B5EF4-FFF2-40B4-BE49-F238E27FC236}">
                <a16:creationId xmlns:a16="http://schemas.microsoft.com/office/drawing/2014/main" id="{BF115DA8-CBBA-5CEA-B11C-2F2BD8ECD27B}"/>
              </a:ext>
            </a:extLst>
          </p:cNvPr>
          <p:cNvSpPr/>
          <p:nvPr/>
        </p:nvSpPr>
        <p:spPr>
          <a:xfrm>
            <a:off x="277368" y="1372116"/>
            <a:ext cx="2063635" cy="2454644"/>
          </a:xfrm>
          <a:prstGeom prst="roundRect">
            <a:avLst>
              <a:gd name="adj" fmla="val 6173"/>
            </a:avLst>
          </a:prstGeom>
          <a:solidFill>
            <a:srgbClr val="FFFFFF">
              <a:alpha val="94000"/>
            </a:srgbClr>
          </a:solidFill>
          <a:ln/>
          <a:effectLst>
            <a:outerShdw blurRad="152400" dist="50800" dir="5400000" algn="bl" rotWithShape="0">
              <a:srgbClr val="0C1526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4">
            <a:extLst>
              <a:ext uri="{FF2B5EF4-FFF2-40B4-BE49-F238E27FC236}">
                <a16:creationId xmlns:a16="http://schemas.microsoft.com/office/drawing/2014/main" id="{4EA1B768-3A3A-E5B7-0FFB-DE5C8610D4D2}"/>
              </a:ext>
            </a:extLst>
          </p:cNvPr>
          <p:cNvSpPr/>
          <p:nvPr/>
        </p:nvSpPr>
        <p:spPr>
          <a:xfrm>
            <a:off x="496824" y="1573285"/>
            <a:ext cx="493776" cy="493776"/>
          </a:xfrm>
          <a:prstGeom prst="ellipse">
            <a:avLst/>
          </a:prstGeom>
          <a:solidFill>
            <a:srgbClr val="D6342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8" name="Image 0" descr="Lightbulb with solid fill">
            <a:extLst>
              <a:ext uri="{FF2B5EF4-FFF2-40B4-BE49-F238E27FC236}">
                <a16:creationId xmlns:a16="http://schemas.microsoft.com/office/drawing/2014/main" id="{762325B6-D178-D71B-2319-765140F074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560832" y="1637293"/>
            <a:ext cx="365760" cy="365760"/>
          </a:xfrm>
          <a:prstGeom prst="rect">
            <a:avLst/>
          </a:prstGeom>
        </p:spPr>
      </p:pic>
      <p:sp>
        <p:nvSpPr>
          <p:cNvPr id="39" name="Text 5">
            <a:extLst>
              <a:ext uri="{FF2B5EF4-FFF2-40B4-BE49-F238E27FC236}">
                <a16:creationId xmlns:a16="http://schemas.microsoft.com/office/drawing/2014/main" id="{F08EA95F-0D4B-DA36-12BA-CE94FE7E1C04}"/>
              </a:ext>
            </a:extLst>
          </p:cNvPr>
          <p:cNvSpPr/>
          <p:nvPr/>
        </p:nvSpPr>
        <p:spPr>
          <a:xfrm>
            <a:off x="496824" y="2140213"/>
            <a:ext cx="1736723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16243F"/>
                </a:solidFill>
                <a:ea typeface="Cambria" pitchFamily="34" charset="-122"/>
              </a:rPr>
              <a:t>Lorem ipsum</a:t>
            </a:r>
          </a:p>
        </p:txBody>
      </p:sp>
      <p:sp>
        <p:nvSpPr>
          <p:cNvPr id="40" name="Text 6">
            <a:extLst>
              <a:ext uri="{FF2B5EF4-FFF2-40B4-BE49-F238E27FC236}">
                <a16:creationId xmlns:a16="http://schemas.microsoft.com/office/drawing/2014/main" id="{8A3FD88A-0EE4-345D-F7BA-0AD8AE42EC10}"/>
              </a:ext>
            </a:extLst>
          </p:cNvPr>
          <p:cNvSpPr/>
          <p:nvPr/>
        </p:nvSpPr>
        <p:spPr>
          <a:xfrm>
            <a:off x="496824" y="2432821"/>
            <a:ext cx="1736723" cy="38404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47" name="Shape 3">
            <a:extLst>
              <a:ext uri="{FF2B5EF4-FFF2-40B4-BE49-F238E27FC236}">
                <a16:creationId xmlns:a16="http://schemas.microsoft.com/office/drawing/2014/main" id="{E8A30ED6-61E8-72AE-0159-7BE354F9B304}"/>
              </a:ext>
            </a:extLst>
          </p:cNvPr>
          <p:cNvSpPr/>
          <p:nvPr/>
        </p:nvSpPr>
        <p:spPr>
          <a:xfrm>
            <a:off x="5749460" y="3429000"/>
            <a:ext cx="2770632" cy="2163288"/>
          </a:xfrm>
          <a:prstGeom prst="roundRect">
            <a:avLst>
              <a:gd name="adj" fmla="val 6173"/>
            </a:avLst>
          </a:prstGeom>
          <a:solidFill>
            <a:srgbClr val="FFFFFF">
              <a:alpha val="94000"/>
            </a:srgbClr>
          </a:solidFill>
          <a:ln/>
          <a:effectLst>
            <a:outerShdw blurRad="152400" dist="50800" dir="5400000" algn="bl" rotWithShape="0">
              <a:srgbClr val="0C1526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8" name="Shape 4">
            <a:extLst>
              <a:ext uri="{FF2B5EF4-FFF2-40B4-BE49-F238E27FC236}">
                <a16:creationId xmlns:a16="http://schemas.microsoft.com/office/drawing/2014/main" id="{2CA196F5-FDD0-5DC1-AFB5-20323DDFCB28}"/>
              </a:ext>
            </a:extLst>
          </p:cNvPr>
          <p:cNvSpPr/>
          <p:nvPr/>
        </p:nvSpPr>
        <p:spPr>
          <a:xfrm>
            <a:off x="5968916" y="3630168"/>
            <a:ext cx="493776" cy="493776"/>
          </a:xfrm>
          <a:prstGeom prst="ellipse">
            <a:avLst/>
          </a:prstGeom>
          <a:solidFill>
            <a:srgbClr val="D6342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2" name="Image 0" descr="Bullseye with solid fill">
            <a:extLst>
              <a:ext uri="{FF2B5EF4-FFF2-40B4-BE49-F238E27FC236}">
                <a16:creationId xmlns:a16="http://schemas.microsoft.com/office/drawing/2014/main" id="{303981C3-D9C5-3D9D-81F9-B3DC48B9213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6032924" y="3694176"/>
            <a:ext cx="365760" cy="365760"/>
          </a:xfrm>
          <a:prstGeom prst="rect">
            <a:avLst/>
          </a:prstGeom>
        </p:spPr>
      </p:pic>
      <p:sp>
        <p:nvSpPr>
          <p:cNvPr id="54" name="Text 5">
            <a:extLst>
              <a:ext uri="{FF2B5EF4-FFF2-40B4-BE49-F238E27FC236}">
                <a16:creationId xmlns:a16="http://schemas.microsoft.com/office/drawing/2014/main" id="{60E99C67-F8EF-F4B7-AFF0-E52345613862}"/>
              </a:ext>
            </a:extLst>
          </p:cNvPr>
          <p:cNvSpPr/>
          <p:nvPr/>
        </p:nvSpPr>
        <p:spPr>
          <a:xfrm>
            <a:off x="5968916" y="4197096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b="1" dirty="0">
                <a:solidFill>
                  <a:srgbClr val="16243F"/>
                </a:solidFill>
                <a:ea typeface="Cambria" pitchFamily="34" charset="-122"/>
                <a:cs typeface="Cambria" pitchFamily="34" charset="-120"/>
              </a:rPr>
              <a:t>Lorem ipsum</a:t>
            </a:r>
            <a:endParaRPr lang="en-US" dirty="0"/>
          </a:p>
        </p:txBody>
      </p:sp>
      <p:sp>
        <p:nvSpPr>
          <p:cNvPr id="55" name="Text 6">
            <a:extLst>
              <a:ext uri="{FF2B5EF4-FFF2-40B4-BE49-F238E27FC236}">
                <a16:creationId xmlns:a16="http://schemas.microsoft.com/office/drawing/2014/main" id="{DDEA6E57-AB3D-7978-84DF-F3A90F9B2FD4}"/>
              </a:ext>
            </a:extLst>
          </p:cNvPr>
          <p:cNvSpPr/>
          <p:nvPr/>
        </p:nvSpPr>
        <p:spPr>
          <a:xfrm>
            <a:off x="5968916" y="4489704"/>
            <a:ext cx="2331720" cy="93871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sp>
        <p:nvSpPr>
          <p:cNvPr id="56" name="Shape 3">
            <a:extLst>
              <a:ext uri="{FF2B5EF4-FFF2-40B4-BE49-F238E27FC236}">
                <a16:creationId xmlns:a16="http://schemas.microsoft.com/office/drawing/2014/main" id="{E4927511-AC4B-A676-2309-5BA0091CBAF9}"/>
              </a:ext>
            </a:extLst>
          </p:cNvPr>
          <p:cNvSpPr/>
          <p:nvPr/>
        </p:nvSpPr>
        <p:spPr>
          <a:xfrm>
            <a:off x="8791224" y="1827337"/>
            <a:ext cx="2770632" cy="2163288"/>
          </a:xfrm>
          <a:prstGeom prst="roundRect">
            <a:avLst>
              <a:gd name="adj" fmla="val 6173"/>
            </a:avLst>
          </a:prstGeom>
          <a:solidFill>
            <a:srgbClr val="FFFFFF">
              <a:alpha val="94000"/>
            </a:srgbClr>
          </a:solidFill>
          <a:ln/>
          <a:effectLst>
            <a:outerShdw blurRad="152400" dist="50800" dir="5400000" algn="bl" rotWithShape="0">
              <a:srgbClr val="0C1526">
                <a:alpha val="2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7" name="Shape 4">
            <a:extLst>
              <a:ext uri="{FF2B5EF4-FFF2-40B4-BE49-F238E27FC236}">
                <a16:creationId xmlns:a16="http://schemas.microsoft.com/office/drawing/2014/main" id="{7134BA98-17FE-D830-FCA9-18B7538CD038}"/>
              </a:ext>
            </a:extLst>
          </p:cNvPr>
          <p:cNvSpPr/>
          <p:nvPr/>
        </p:nvSpPr>
        <p:spPr>
          <a:xfrm>
            <a:off x="9010680" y="2028505"/>
            <a:ext cx="493776" cy="493776"/>
          </a:xfrm>
          <a:prstGeom prst="ellipse">
            <a:avLst/>
          </a:prstGeom>
          <a:solidFill>
            <a:srgbClr val="D6342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8" name="Image 0" descr="Bar graph with upward trend with solid fill">
            <a:extLst>
              <a:ext uri="{FF2B5EF4-FFF2-40B4-BE49-F238E27FC236}">
                <a16:creationId xmlns:a16="http://schemas.microsoft.com/office/drawing/2014/main" id="{4256AC9B-6F28-6975-ACFD-247D94242A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074688" y="2092513"/>
            <a:ext cx="365760" cy="365760"/>
          </a:xfrm>
          <a:prstGeom prst="rect">
            <a:avLst/>
          </a:prstGeom>
        </p:spPr>
      </p:pic>
      <p:sp>
        <p:nvSpPr>
          <p:cNvPr id="60" name="Text 5">
            <a:extLst>
              <a:ext uri="{FF2B5EF4-FFF2-40B4-BE49-F238E27FC236}">
                <a16:creationId xmlns:a16="http://schemas.microsoft.com/office/drawing/2014/main" id="{37B91C53-5EBC-0565-988A-3092AD3AD3B9}"/>
              </a:ext>
            </a:extLst>
          </p:cNvPr>
          <p:cNvSpPr/>
          <p:nvPr/>
        </p:nvSpPr>
        <p:spPr>
          <a:xfrm>
            <a:off x="9010680" y="2595433"/>
            <a:ext cx="2331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b="1" dirty="0">
                <a:solidFill>
                  <a:srgbClr val="16243F"/>
                </a:solidFill>
                <a:ea typeface="Cambria" pitchFamily="34" charset="-122"/>
                <a:cs typeface="Cambria" pitchFamily="34" charset="-120"/>
              </a:rPr>
              <a:t>Lorem ipsum</a:t>
            </a:r>
            <a:endParaRPr lang="en-US" dirty="0"/>
          </a:p>
        </p:txBody>
      </p:sp>
      <p:sp>
        <p:nvSpPr>
          <p:cNvPr id="61" name="Text 6">
            <a:extLst>
              <a:ext uri="{FF2B5EF4-FFF2-40B4-BE49-F238E27FC236}">
                <a16:creationId xmlns:a16="http://schemas.microsoft.com/office/drawing/2014/main" id="{15A1DF8C-DB8F-30DD-5581-81939BE1E59C}"/>
              </a:ext>
            </a:extLst>
          </p:cNvPr>
          <p:cNvSpPr/>
          <p:nvPr/>
        </p:nvSpPr>
        <p:spPr>
          <a:xfrm>
            <a:off x="9010680" y="2888041"/>
            <a:ext cx="2331720" cy="938719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100" noProof="1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9652</TotalTime>
  <Words>207</Words>
  <Application>Microsoft Office PowerPoint</Application>
  <PresentationFormat>Widescreen</PresentationFormat>
  <Paragraphs>14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Arial</vt:lpstr>
      <vt:lpstr>Calibri</vt:lpstr>
      <vt:lpstr>Calibri Light</vt:lpstr>
      <vt:lpstr>Cambria</vt:lpstr>
      <vt:lpstr>Helvetica</vt:lpstr>
      <vt:lpstr>Template PresentationGO</vt:lpstr>
      <vt:lpstr>Template PresentationGO Dark</vt:lpstr>
      <vt:lpstr>Designed by PresentationGO</vt:lpstr>
      <vt:lpstr>The Strategic Lighthouse Analogy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Lighthouse Analogy</dc:title>
  <dc:creator>PresentationGO.com</dc:creator>
  <dc:description>© Copyright PresentationGO.com - Do not distribute or sale without written permission.</dc:description>
  <cp:lastModifiedBy>Christophe Barroche</cp:lastModifiedBy>
  <cp:revision>61</cp:revision>
  <dcterms:created xsi:type="dcterms:W3CDTF">2014-11-26T05:14:11Z</dcterms:created>
  <dcterms:modified xsi:type="dcterms:W3CDTF">2026-06-09T18:41:00Z</dcterms:modified>
  <cp:category>Graphics &amp; Metaphors</cp:category>
</cp:coreProperties>
</file>