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60" y="7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0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20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16899EA-FDD8-FF25-89BA-4BEE12FA5E47}"/>
              </a:ext>
            </a:extLst>
          </p:cNvPr>
          <p:cNvCxnSpPr>
            <a:cxnSpLocks/>
          </p:cNvCxnSpPr>
          <p:nvPr/>
        </p:nvCxnSpPr>
        <p:spPr>
          <a:xfrm flipH="1">
            <a:off x="838200" y="5946936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B90921B-F27F-2709-06F9-EA48B71D1B3B}"/>
              </a:ext>
            </a:extLst>
          </p:cNvPr>
          <p:cNvCxnSpPr>
            <a:cxnSpLocks/>
          </p:cNvCxnSpPr>
          <p:nvPr/>
        </p:nvCxnSpPr>
        <p:spPr>
          <a:xfrm flipH="1">
            <a:off x="838200" y="4997579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6CE71BD-14DE-6CDB-BD98-D4085A271C67}"/>
              </a:ext>
            </a:extLst>
          </p:cNvPr>
          <p:cNvCxnSpPr>
            <a:cxnSpLocks/>
          </p:cNvCxnSpPr>
          <p:nvPr/>
        </p:nvCxnSpPr>
        <p:spPr>
          <a:xfrm flipH="1">
            <a:off x="838200" y="4048221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C59330C-5C7E-C3CF-2DB1-F5D475C0D7B8}"/>
              </a:ext>
            </a:extLst>
          </p:cNvPr>
          <p:cNvCxnSpPr>
            <a:cxnSpLocks/>
          </p:cNvCxnSpPr>
          <p:nvPr/>
        </p:nvCxnSpPr>
        <p:spPr>
          <a:xfrm flipH="1">
            <a:off x="838200" y="3098863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40614AE-BBC4-0477-02E6-8D8BDFC1C30E}"/>
              </a:ext>
            </a:extLst>
          </p:cNvPr>
          <p:cNvCxnSpPr>
            <a:cxnSpLocks/>
          </p:cNvCxnSpPr>
          <p:nvPr/>
        </p:nvCxnSpPr>
        <p:spPr>
          <a:xfrm flipH="1">
            <a:off x="838200" y="2149505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4E42BA8-74C2-46C4-36DE-9E063059CD63}"/>
              </a:ext>
            </a:extLst>
          </p:cNvPr>
          <p:cNvCxnSpPr>
            <a:cxnSpLocks/>
          </p:cNvCxnSpPr>
          <p:nvPr/>
        </p:nvCxnSpPr>
        <p:spPr>
          <a:xfrm flipH="1">
            <a:off x="838200" y="1200147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3">
            <a:extLst>
              <a:ext uri="{FF2B5EF4-FFF2-40B4-BE49-F238E27FC236}">
                <a16:creationId xmlns:a16="http://schemas.microsoft.com/office/drawing/2014/main" id="{D4B84FD1-5E05-573C-026B-FBA8AE628BF2}"/>
              </a:ext>
            </a:extLst>
          </p:cNvPr>
          <p:cNvSpPr/>
          <p:nvPr/>
        </p:nvSpPr>
        <p:spPr>
          <a:xfrm>
            <a:off x="2057400" y="1200150"/>
            <a:ext cx="5765562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5978266F-2927-CEB6-5105-C24262ED2A79}"/>
              </a:ext>
            </a:extLst>
          </p:cNvPr>
          <p:cNvSpPr/>
          <p:nvPr/>
        </p:nvSpPr>
        <p:spPr>
          <a:xfrm>
            <a:off x="7567657" y="1521951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100</a:t>
            </a:r>
            <a:endParaRPr lang="en-US" sz="2000" dirty="0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CB5E7A91-6E07-7750-6913-09BFACA10CE0}"/>
              </a:ext>
            </a:extLst>
          </p:cNvPr>
          <p:cNvSpPr/>
          <p:nvPr/>
        </p:nvSpPr>
        <p:spPr>
          <a:xfrm>
            <a:off x="2567893" y="2176091"/>
            <a:ext cx="4744577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63A004C5-F2EA-B33B-4D37-C49FB04963D0}"/>
              </a:ext>
            </a:extLst>
          </p:cNvPr>
          <p:cNvSpPr/>
          <p:nvPr/>
        </p:nvSpPr>
        <p:spPr>
          <a:xfrm>
            <a:off x="6164344" y="2470803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42</a:t>
            </a:r>
            <a:endParaRPr lang="en-US" sz="2000" dirty="0"/>
          </a:p>
        </p:txBody>
      </p:sp>
      <p:sp>
        <p:nvSpPr>
          <p:cNvPr id="7" name="Text 8">
            <a:extLst>
              <a:ext uri="{FF2B5EF4-FFF2-40B4-BE49-F238E27FC236}">
                <a16:creationId xmlns:a16="http://schemas.microsoft.com/office/drawing/2014/main" id="{92F5D489-7E94-600C-FA8B-977BA230E0CC}"/>
              </a:ext>
            </a:extLst>
          </p:cNvPr>
          <p:cNvSpPr/>
          <p:nvPr/>
        </p:nvSpPr>
        <p:spPr>
          <a:xfrm>
            <a:off x="6496283" y="2042543"/>
            <a:ext cx="1236949" cy="215444"/>
          </a:xfrm>
          <a:prstGeom prst="rect">
            <a:avLst/>
          </a:prstGeom>
          <a:noFill/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42%</a:t>
            </a:r>
            <a:endParaRPr lang="en-US" sz="1400" dirty="0"/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A1BC3395-1DAE-4691-A4B2-8AC926C864E3}"/>
              </a:ext>
            </a:extLst>
          </p:cNvPr>
          <p:cNvSpPr/>
          <p:nvPr/>
        </p:nvSpPr>
        <p:spPr>
          <a:xfrm>
            <a:off x="3078385" y="3152031"/>
            <a:ext cx="3723592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9" name="Text 11">
            <a:extLst>
              <a:ext uri="{FF2B5EF4-FFF2-40B4-BE49-F238E27FC236}">
                <a16:creationId xmlns:a16="http://schemas.microsoft.com/office/drawing/2014/main" id="{6F417661-8B2E-BC77-1034-B1E8AC233621}"/>
              </a:ext>
            </a:extLst>
          </p:cNvPr>
          <p:cNvSpPr/>
          <p:nvPr/>
        </p:nvSpPr>
        <p:spPr>
          <a:xfrm>
            <a:off x="5702875" y="3419655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18.5</a:t>
            </a:r>
            <a:endParaRPr lang="en-US" sz="2000" dirty="0"/>
          </a:p>
        </p:txBody>
      </p:sp>
      <p:sp>
        <p:nvSpPr>
          <p:cNvPr id="10" name="Text 12">
            <a:extLst>
              <a:ext uri="{FF2B5EF4-FFF2-40B4-BE49-F238E27FC236}">
                <a16:creationId xmlns:a16="http://schemas.microsoft.com/office/drawing/2014/main" id="{56AECEBD-0DDC-792C-95B4-81DFAE5FC32A}"/>
              </a:ext>
            </a:extLst>
          </p:cNvPr>
          <p:cNvSpPr/>
          <p:nvPr/>
        </p:nvSpPr>
        <p:spPr>
          <a:xfrm>
            <a:off x="5651445" y="2991395"/>
            <a:ext cx="1236949" cy="215444"/>
          </a:xfrm>
          <a:prstGeom prst="rect">
            <a:avLst/>
          </a:prstGeom>
          <a:noFill/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44%</a:t>
            </a:r>
            <a:endParaRPr lang="en-US" sz="1400" dirty="0"/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235EA543-B19C-11FC-6319-82A0A411FD93}"/>
              </a:ext>
            </a:extLst>
          </p:cNvPr>
          <p:cNvSpPr/>
          <p:nvPr/>
        </p:nvSpPr>
        <p:spPr>
          <a:xfrm>
            <a:off x="3588878" y="4127972"/>
            <a:ext cx="2702607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EE84F343-DED8-2E00-4158-0B1CA108323F}"/>
              </a:ext>
            </a:extLst>
          </p:cNvPr>
          <p:cNvSpPr/>
          <p:nvPr/>
        </p:nvSpPr>
        <p:spPr>
          <a:xfrm>
            <a:off x="5450662" y="4368507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7.4</a:t>
            </a:r>
            <a:endParaRPr lang="en-US" sz="2000" dirty="0"/>
          </a:p>
        </p:txBody>
      </p:sp>
      <p:sp>
        <p:nvSpPr>
          <p:cNvPr id="13" name="Text 16">
            <a:extLst>
              <a:ext uri="{FF2B5EF4-FFF2-40B4-BE49-F238E27FC236}">
                <a16:creationId xmlns:a16="http://schemas.microsoft.com/office/drawing/2014/main" id="{DBB283AC-2F45-FF60-AC02-09EEF8C8C6A2}"/>
              </a:ext>
            </a:extLst>
          </p:cNvPr>
          <p:cNvSpPr/>
          <p:nvPr/>
        </p:nvSpPr>
        <p:spPr>
          <a:xfrm>
            <a:off x="5308888" y="3940247"/>
            <a:ext cx="1236949" cy="215444"/>
          </a:xfrm>
          <a:prstGeom prst="rect">
            <a:avLst/>
          </a:prstGeom>
          <a:noFill/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40%</a:t>
            </a:r>
            <a:endParaRPr lang="en-US" sz="1400" dirty="0"/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65D2CFA3-FCED-3EFF-5E7B-5311E20A3339}"/>
              </a:ext>
            </a:extLst>
          </p:cNvPr>
          <p:cNvSpPr/>
          <p:nvPr/>
        </p:nvSpPr>
        <p:spPr>
          <a:xfrm>
            <a:off x="4099369" y="5103913"/>
            <a:ext cx="1681622" cy="8739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5" name="Text 19">
            <a:extLst>
              <a:ext uri="{FF2B5EF4-FFF2-40B4-BE49-F238E27FC236}">
                <a16:creationId xmlns:a16="http://schemas.microsoft.com/office/drawing/2014/main" id="{ECA22320-2CCC-CB7F-BA6F-291C1A0795C5}"/>
              </a:ext>
            </a:extLst>
          </p:cNvPr>
          <p:cNvSpPr/>
          <p:nvPr/>
        </p:nvSpPr>
        <p:spPr>
          <a:xfrm>
            <a:off x="5248616" y="5317356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3.2</a:t>
            </a:r>
            <a:endParaRPr lang="en-US" sz="2000" dirty="0"/>
          </a:p>
        </p:txBody>
      </p:sp>
      <p:sp>
        <p:nvSpPr>
          <p:cNvPr id="16" name="Text 20">
            <a:extLst>
              <a:ext uri="{FF2B5EF4-FFF2-40B4-BE49-F238E27FC236}">
                <a16:creationId xmlns:a16="http://schemas.microsoft.com/office/drawing/2014/main" id="{BB237EFC-F89E-85B1-F3F1-ADA0466CFDCA}"/>
              </a:ext>
            </a:extLst>
          </p:cNvPr>
          <p:cNvSpPr/>
          <p:nvPr/>
        </p:nvSpPr>
        <p:spPr>
          <a:xfrm>
            <a:off x="5164560" y="4889099"/>
            <a:ext cx="1236949" cy="215444"/>
          </a:xfrm>
          <a:prstGeom prst="rect">
            <a:avLst/>
          </a:prstGeom>
          <a:noFill/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43.2%</a:t>
            </a:r>
            <a:endParaRPr lang="en-US" sz="1400" dirty="0"/>
          </a:p>
        </p:txBody>
      </p:sp>
      <p:sp>
        <p:nvSpPr>
          <p:cNvPr id="17" name="Shape 21">
            <a:extLst>
              <a:ext uri="{FF2B5EF4-FFF2-40B4-BE49-F238E27FC236}">
                <a16:creationId xmlns:a16="http://schemas.microsoft.com/office/drawing/2014/main" id="{7A79315D-9084-9041-7221-27588527A4FC}"/>
              </a:ext>
            </a:extLst>
          </p:cNvPr>
          <p:cNvSpPr/>
          <p:nvPr/>
        </p:nvSpPr>
        <p:spPr>
          <a:xfrm>
            <a:off x="8894753" y="1200150"/>
            <a:ext cx="2965201" cy="10479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18" name="Shape 22">
            <a:extLst>
              <a:ext uri="{FF2B5EF4-FFF2-40B4-BE49-F238E27FC236}">
                <a16:creationId xmlns:a16="http://schemas.microsoft.com/office/drawing/2014/main" id="{77612B51-5950-8C04-1AF7-04099BC98F03}"/>
              </a:ext>
            </a:extLst>
          </p:cNvPr>
          <p:cNvSpPr/>
          <p:nvPr/>
        </p:nvSpPr>
        <p:spPr>
          <a:xfrm>
            <a:off x="8894753" y="1200150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9" name="Text 23">
            <a:extLst>
              <a:ext uri="{FF2B5EF4-FFF2-40B4-BE49-F238E27FC236}">
                <a16:creationId xmlns:a16="http://schemas.microsoft.com/office/drawing/2014/main" id="{05A85E2B-BE77-F3C9-35ED-465CD55B9254}"/>
              </a:ext>
            </a:extLst>
          </p:cNvPr>
          <p:cNvSpPr/>
          <p:nvPr/>
        </p:nvSpPr>
        <p:spPr>
          <a:xfrm>
            <a:off x="9059486" y="1261797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100K</a:t>
            </a:r>
            <a:endParaRPr lang="en-US" sz="3600" dirty="0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F16C68E7-84A3-8D49-61C0-CF5139274546}"/>
              </a:ext>
            </a:extLst>
          </p:cNvPr>
          <p:cNvSpPr/>
          <p:nvPr/>
        </p:nvSpPr>
        <p:spPr>
          <a:xfrm>
            <a:off x="9059486" y="1779628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Total Visitors</a:t>
            </a:r>
            <a:endParaRPr lang="en-US" sz="1400" dirty="0"/>
          </a:p>
        </p:txBody>
      </p:sp>
      <p:sp>
        <p:nvSpPr>
          <p:cNvPr id="21" name="Text 25">
            <a:extLst>
              <a:ext uri="{FF2B5EF4-FFF2-40B4-BE49-F238E27FC236}">
                <a16:creationId xmlns:a16="http://schemas.microsoft.com/office/drawing/2014/main" id="{955C2370-AD52-41B0-43C4-F8ED2191612A}"/>
              </a:ext>
            </a:extLst>
          </p:cNvPr>
          <p:cNvSpPr/>
          <p:nvPr/>
        </p:nvSpPr>
        <p:spPr>
          <a:xfrm>
            <a:off x="9059486" y="2026214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Top of funnel</a:t>
            </a:r>
            <a:endParaRPr lang="en-US" sz="1200" dirty="0"/>
          </a:p>
        </p:txBody>
      </p:sp>
      <p:sp>
        <p:nvSpPr>
          <p:cNvPr id="22" name="Shape 26">
            <a:extLst>
              <a:ext uri="{FF2B5EF4-FFF2-40B4-BE49-F238E27FC236}">
                <a16:creationId xmlns:a16="http://schemas.microsoft.com/office/drawing/2014/main" id="{332114C8-F55A-88B5-5501-9DA484650FE4}"/>
              </a:ext>
            </a:extLst>
          </p:cNvPr>
          <p:cNvSpPr/>
          <p:nvPr/>
        </p:nvSpPr>
        <p:spPr>
          <a:xfrm>
            <a:off x="8894753" y="2470069"/>
            <a:ext cx="2965201" cy="10479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3" name="Shape 27">
            <a:extLst>
              <a:ext uri="{FF2B5EF4-FFF2-40B4-BE49-F238E27FC236}">
                <a16:creationId xmlns:a16="http://schemas.microsoft.com/office/drawing/2014/main" id="{9109F5C2-1485-8EE2-9100-8B87EECCA2A8}"/>
              </a:ext>
            </a:extLst>
          </p:cNvPr>
          <p:cNvSpPr/>
          <p:nvPr/>
        </p:nvSpPr>
        <p:spPr>
          <a:xfrm>
            <a:off x="8894753" y="2470069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4" name="Text 28">
            <a:extLst>
              <a:ext uri="{FF2B5EF4-FFF2-40B4-BE49-F238E27FC236}">
                <a16:creationId xmlns:a16="http://schemas.microsoft.com/office/drawing/2014/main" id="{2D6AB3D9-5425-00B0-EAA6-72A55865A7FF}"/>
              </a:ext>
            </a:extLst>
          </p:cNvPr>
          <p:cNvSpPr/>
          <p:nvPr/>
        </p:nvSpPr>
        <p:spPr>
          <a:xfrm>
            <a:off x="9059486" y="2531716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3.2%</a:t>
            </a:r>
            <a:endParaRPr lang="en-US" sz="3600" dirty="0"/>
          </a:p>
        </p:txBody>
      </p:sp>
      <p:sp>
        <p:nvSpPr>
          <p:cNvPr id="25" name="Text 29">
            <a:extLst>
              <a:ext uri="{FF2B5EF4-FFF2-40B4-BE49-F238E27FC236}">
                <a16:creationId xmlns:a16="http://schemas.microsoft.com/office/drawing/2014/main" id="{E469A0BF-4A31-157A-34B5-3BA9FF5B0190}"/>
              </a:ext>
            </a:extLst>
          </p:cNvPr>
          <p:cNvSpPr/>
          <p:nvPr/>
        </p:nvSpPr>
        <p:spPr>
          <a:xfrm>
            <a:off x="9059486" y="3049547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Conversion Rate</a:t>
            </a:r>
            <a:endParaRPr lang="en-US" sz="1400" dirty="0"/>
          </a:p>
        </p:txBody>
      </p:sp>
      <p:sp>
        <p:nvSpPr>
          <p:cNvPr id="26" name="Text 30">
            <a:extLst>
              <a:ext uri="{FF2B5EF4-FFF2-40B4-BE49-F238E27FC236}">
                <a16:creationId xmlns:a16="http://schemas.microsoft.com/office/drawing/2014/main" id="{344307C1-EC09-9E6B-0AA4-81F00486BB23}"/>
              </a:ext>
            </a:extLst>
          </p:cNvPr>
          <p:cNvSpPr/>
          <p:nvPr/>
        </p:nvSpPr>
        <p:spPr>
          <a:xfrm>
            <a:off x="9059486" y="3296134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Visitors to buyers</a:t>
            </a:r>
            <a:endParaRPr lang="en-US" sz="1200" dirty="0"/>
          </a:p>
        </p:txBody>
      </p:sp>
      <p:sp>
        <p:nvSpPr>
          <p:cNvPr id="27" name="Shape 31">
            <a:extLst>
              <a:ext uri="{FF2B5EF4-FFF2-40B4-BE49-F238E27FC236}">
                <a16:creationId xmlns:a16="http://schemas.microsoft.com/office/drawing/2014/main" id="{C583A51D-9BBE-FCEB-9F70-0CEC28B44F76}"/>
              </a:ext>
            </a:extLst>
          </p:cNvPr>
          <p:cNvSpPr/>
          <p:nvPr/>
        </p:nvSpPr>
        <p:spPr>
          <a:xfrm>
            <a:off x="8894753" y="3739989"/>
            <a:ext cx="2965201" cy="10479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8" name="Shape 32">
            <a:extLst>
              <a:ext uri="{FF2B5EF4-FFF2-40B4-BE49-F238E27FC236}">
                <a16:creationId xmlns:a16="http://schemas.microsoft.com/office/drawing/2014/main" id="{5EEDAE46-EB5B-87F8-6B76-C1E243225A2E}"/>
              </a:ext>
            </a:extLst>
          </p:cNvPr>
          <p:cNvSpPr/>
          <p:nvPr/>
        </p:nvSpPr>
        <p:spPr>
          <a:xfrm>
            <a:off x="8894753" y="3739989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9" name="Text 33">
            <a:extLst>
              <a:ext uri="{FF2B5EF4-FFF2-40B4-BE49-F238E27FC236}">
                <a16:creationId xmlns:a16="http://schemas.microsoft.com/office/drawing/2014/main" id="{998C42E3-594E-A4C3-85D1-589843D13A05}"/>
              </a:ext>
            </a:extLst>
          </p:cNvPr>
          <p:cNvSpPr/>
          <p:nvPr/>
        </p:nvSpPr>
        <p:spPr>
          <a:xfrm>
            <a:off x="9059486" y="3801635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96.8%</a:t>
            </a:r>
            <a:endParaRPr lang="en-US" sz="3600" dirty="0"/>
          </a:p>
        </p:txBody>
      </p:sp>
      <p:sp>
        <p:nvSpPr>
          <p:cNvPr id="30" name="Text 34">
            <a:extLst>
              <a:ext uri="{FF2B5EF4-FFF2-40B4-BE49-F238E27FC236}">
                <a16:creationId xmlns:a16="http://schemas.microsoft.com/office/drawing/2014/main" id="{B51242F6-61A9-7BFC-08EB-5F71F0771B54}"/>
              </a:ext>
            </a:extLst>
          </p:cNvPr>
          <p:cNvSpPr/>
          <p:nvPr/>
        </p:nvSpPr>
        <p:spPr>
          <a:xfrm>
            <a:off x="9059486" y="4319467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Drop-off Rate</a:t>
            </a:r>
            <a:endParaRPr lang="en-US" sz="1400" dirty="0"/>
          </a:p>
        </p:txBody>
      </p:sp>
      <p:sp>
        <p:nvSpPr>
          <p:cNvPr id="31" name="Text 35">
            <a:extLst>
              <a:ext uri="{FF2B5EF4-FFF2-40B4-BE49-F238E27FC236}">
                <a16:creationId xmlns:a16="http://schemas.microsoft.com/office/drawing/2014/main" id="{34EAE168-4BB6-4C6E-1207-D769DCAC6A37}"/>
              </a:ext>
            </a:extLst>
          </p:cNvPr>
          <p:cNvSpPr/>
          <p:nvPr/>
        </p:nvSpPr>
        <p:spPr>
          <a:xfrm>
            <a:off x="9059486" y="4566053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Did not purchase</a:t>
            </a:r>
            <a:endParaRPr lang="en-US" sz="1200" dirty="0"/>
          </a:p>
        </p:txBody>
      </p:sp>
      <p:sp>
        <p:nvSpPr>
          <p:cNvPr id="32" name="Shape 36">
            <a:extLst>
              <a:ext uri="{FF2B5EF4-FFF2-40B4-BE49-F238E27FC236}">
                <a16:creationId xmlns:a16="http://schemas.microsoft.com/office/drawing/2014/main" id="{8BD27E3B-F2A8-4ADB-A968-700F99F8E7FD}"/>
              </a:ext>
            </a:extLst>
          </p:cNvPr>
          <p:cNvSpPr/>
          <p:nvPr/>
        </p:nvSpPr>
        <p:spPr>
          <a:xfrm>
            <a:off x="8894753" y="5009908"/>
            <a:ext cx="2965201" cy="10479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33" name="Shape 37">
            <a:extLst>
              <a:ext uri="{FF2B5EF4-FFF2-40B4-BE49-F238E27FC236}">
                <a16:creationId xmlns:a16="http://schemas.microsoft.com/office/drawing/2014/main" id="{4864F69F-9095-4EB9-8DBC-9462200B2A18}"/>
              </a:ext>
            </a:extLst>
          </p:cNvPr>
          <p:cNvSpPr/>
          <p:nvPr/>
        </p:nvSpPr>
        <p:spPr>
          <a:xfrm>
            <a:off x="8894753" y="5009908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4" name="Text 38">
            <a:extLst>
              <a:ext uri="{FF2B5EF4-FFF2-40B4-BE49-F238E27FC236}">
                <a16:creationId xmlns:a16="http://schemas.microsoft.com/office/drawing/2014/main" id="{751F662C-0D02-A109-4BC2-35A8997463BC}"/>
              </a:ext>
            </a:extLst>
          </p:cNvPr>
          <p:cNvSpPr/>
          <p:nvPr/>
        </p:nvSpPr>
        <p:spPr>
          <a:xfrm>
            <a:off x="9059486" y="5071555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3,200</a:t>
            </a:r>
            <a:endParaRPr lang="en-US" sz="3600" dirty="0"/>
          </a:p>
        </p:txBody>
      </p:sp>
      <p:sp>
        <p:nvSpPr>
          <p:cNvPr id="35" name="Text 39">
            <a:extLst>
              <a:ext uri="{FF2B5EF4-FFF2-40B4-BE49-F238E27FC236}">
                <a16:creationId xmlns:a16="http://schemas.microsoft.com/office/drawing/2014/main" id="{8DEB0D3E-53DF-6E56-4A1A-5E554DA76F8B}"/>
              </a:ext>
            </a:extLst>
          </p:cNvPr>
          <p:cNvSpPr/>
          <p:nvPr/>
        </p:nvSpPr>
        <p:spPr>
          <a:xfrm>
            <a:off x="9059486" y="5589386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Total Purchases</a:t>
            </a:r>
            <a:endParaRPr lang="en-US" sz="1400" dirty="0"/>
          </a:p>
        </p:txBody>
      </p:sp>
      <p:sp>
        <p:nvSpPr>
          <p:cNvPr id="36" name="Text 40">
            <a:extLst>
              <a:ext uri="{FF2B5EF4-FFF2-40B4-BE49-F238E27FC236}">
                <a16:creationId xmlns:a16="http://schemas.microsoft.com/office/drawing/2014/main" id="{217B0703-0DC0-417A-B4E0-6264EE3A6262}"/>
              </a:ext>
            </a:extLst>
          </p:cNvPr>
          <p:cNvSpPr/>
          <p:nvPr/>
        </p:nvSpPr>
        <p:spPr>
          <a:xfrm>
            <a:off x="9059486" y="5835972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Completed orders</a:t>
            </a:r>
            <a:endParaRPr lang="en-US" sz="1200" dirty="0"/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60D98206-8749-09AB-EE4F-A88E1C221550}"/>
              </a:ext>
            </a:extLst>
          </p:cNvPr>
          <p:cNvSpPr/>
          <p:nvPr/>
        </p:nvSpPr>
        <p:spPr>
          <a:xfrm flipV="1">
            <a:off x="2057400" y="1200147"/>
            <a:ext cx="5765562" cy="951384"/>
          </a:xfrm>
          <a:prstGeom prst="trapezoid">
            <a:avLst>
              <a:gd name="adj" fmla="val 176423"/>
            </a:avLst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2F6C6477-3DCC-A761-273B-B203AB16F8BE}"/>
              </a:ext>
            </a:extLst>
          </p:cNvPr>
          <p:cNvSpPr/>
          <p:nvPr/>
        </p:nvSpPr>
        <p:spPr>
          <a:xfrm flipV="1">
            <a:off x="3729413" y="2148999"/>
            <a:ext cx="2421536" cy="951384"/>
          </a:xfrm>
          <a:prstGeom prst="trapezoid">
            <a:avLst>
              <a:gd name="adj" fmla="val 70789"/>
            </a:avLst>
          </a:prstGeom>
          <a:solidFill>
            <a:schemeClr val="accent5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9" name="Shape 2">
            <a:extLst>
              <a:ext uri="{FF2B5EF4-FFF2-40B4-BE49-F238E27FC236}">
                <a16:creationId xmlns:a16="http://schemas.microsoft.com/office/drawing/2014/main" id="{47F4BA58-0FCA-4164-DA5C-644A482AF489}"/>
              </a:ext>
            </a:extLst>
          </p:cNvPr>
          <p:cNvSpPr/>
          <p:nvPr/>
        </p:nvSpPr>
        <p:spPr>
          <a:xfrm flipV="1">
            <a:off x="4403511" y="3097851"/>
            <a:ext cx="1073340" cy="951384"/>
          </a:xfrm>
          <a:prstGeom prst="trapezoid">
            <a:avLst>
              <a:gd name="adj" fmla="val 33741"/>
            </a:avLst>
          </a:prstGeom>
          <a:solidFill>
            <a:schemeClr val="accent3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4487757C-810D-09F4-588F-9B04DA52C612}"/>
              </a:ext>
            </a:extLst>
          </p:cNvPr>
          <p:cNvSpPr/>
          <p:nvPr/>
        </p:nvSpPr>
        <p:spPr>
          <a:xfrm flipV="1">
            <a:off x="4726855" y="4046703"/>
            <a:ext cx="426652" cy="951384"/>
          </a:xfrm>
          <a:prstGeom prst="trapezoid">
            <a:avLst>
              <a:gd name="adj" fmla="val 27759"/>
            </a:avLst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1" name="Shape 2">
            <a:extLst>
              <a:ext uri="{FF2B5EF4-FFF2-40B4-BE49-F238E27FC236}">
                <a16:creationId xmlns:a16="http://schemas.microsoft.com/office/drawing/2014/main" id="{1DA4AFC3-74D2-A993-94C0-5B6F8B3899EC}"/>
              </a:ext>
            </a:extLst>
          </p:cNvPr>
          <p:cNvSpPr/>
          <p:nvPr/>
        </p:nvSpPr>
        <p:spPr>
          <a:xfrm flipV="1">
            <a:off x="4847932" y="4995552"/>
            <a:ext cx="184498" cy="951384"/>
          </a:xfrm>
          <a:prstGeom prst="trapezoid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77D206-F171-A0C4-F0A8-F2A949A8DA5D}"/>
              </a:ext>
            </a:extLst>
          </p:cNvPr>
          <p:cNvSpPr txBox="1"/>
          <p:nvPr/>
        </p:nvSpPr>
        <p:spPr>
          <a:xfrm>
            <a:off x="4185263" y="1347638"/>
            <a:ext cx="150983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Awareness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B96DDB3-A19C-BF2A-6C79-CFEA2DED14F5}"/>
              </a:ext>
            </a:extLst>
          </p:cNvPr>
          <p:cNvSpPr txBox="1"/>
          <p:nvPr/>
        </p:nvSpPr>
        <p:spPr>
          <a:xfrm>
            <a:off x="4347006" y="2248142"/>
            <a:ext cx="118635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Interest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89FEA3E-CFC3-7442-A8AB-9B793D18DBB3}"/>
              </a:ext>
            </a:extLst>
          </p:cNvPr>
          <p:cNvSpPr txBox="1"/>
          <p:nvPr/>
        </p:nvSpPr>
        <p:spPr>
          <a:xfrm>
            <a:off x="1676875" y="3166893"/>
            <a:ext cx="195489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Consideration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A9486FF-912D-52D3-18DB-292858A52806}"/>
              </a:ext>
            </a:extLst>
          </p:cNvPr>
          <p:cNvSpPr txBox="1"/>
          <p:nvPr/>
        </p:nvSpPr>
        <p:spPr>
          <a:xfrm>
            <a:off x="2170054" y="4194176"/>
            <a:ext cx="96853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Intent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17EFD98-9490-331F-FD4E-E0D2852ACD74}"/>
              </a:ext>
            </a:extLst>
          </p:cNvPr>
          <p:cNvSpPr txBox="1"/>
          <p:nvPr/>
        </p:nvSpPr>
        <p:spPr>
          <a:xfrm>
            <a:off x="1989043" y="5147903"/>
            <a:ext cx="133055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Purchase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0BDBAAD-6E21-B153-8CC6-5B39784B0B37}"/>
              </a:ext>
            </a:extLst>
          </p:cNvPr>
          <p:cNvSpPr txBox="1"/>
          <p:nvPr/>
        </p:nvSpPr>
        <p:spPr>
          <a:xfrm>
            <a:off x="4116140" y="1683267"/>
            <a:ext cx="164807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Discover your brand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635A22D-5525-1E80-3E08-1D65AE05EA9A}"/>
              </a:ext>
            </a:extLst>
          </p:cNvPr>
          <p:cNvSpPr txBox="1"/>
          <p:nvPr/>
        </p:nvSpPr>
        <p:spPr>
          <a:xfrm>
            <a:off x="4053268" y="2568618"/>
            <a:ext cx="177382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 &amp; explore your offering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B13EE4D-1C13-E329-B70F-3733FB540C5A}"/>
              </a:ext>
            </a:extLst>
          </p:cNvPr>
          <p:cNvSpPr txBox="1"/>
          <p:nvPr/>
        </p:nvSpPr>
        <p:spPr>
          <a:xfrm>
            <a:off x="1262920" y="3564596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&amp; evaluate options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8B1A99A-6338-2464-523C-E294E55B0A18}"/>
              </a:ext>
            </a:extLst>
          </p:cNvPr>
          <p:cNvSpPr txBox="1"/>
          <p:nvPr/>
        </p:nvSpPr>
        <p:spPr>
          <a:xfrm>
            <a:off x="1291260" y="4609326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 purchase signals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1899FB2-16B9-189B-76DB-867C1D9CE12B}"/>
              </a:ext>
            </a:extLst>
          </p:cNvPr>
          <p:cNvSpPr txBox="1"/>
          <p:nvPr/>
        </p:nvSpPr>
        <p:spPr>
          <a:xfrm>
            <a:off x="1316568" y="5515891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order</a:t>
            </a:r>
          </a:p>
        </p:txBody>
      </p:sp>
      <p:pic>
        <p:nvPicPr>
          <p:cNvPr id="71" name="Graphic 70" descr="Badge 4 with solid fill">
            <a:extLst>
              <a:ext uri="{FF2B5EF4-FFF2-40B4-BE49-F238E27FC236}">
                <a16:creationId xmlns:a16="http://schemas.microsoft.com/office/drawing/2014/main" id="{8CE637BF-BF4D-EB19-2B05-D96ACFB643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76" y="4137608"/>
            <a:ext cx="731520" cy="731520"/>
          </a:xfrm>
          <a:prstGeom prst="rect">
            <a:avLst/>
          </a:prstGeom>
        </p:spPr>
      </p:pic>
      <p:pic>
        <p:nvPicPr>
          <p:cNvPr id="73" name="Graphic 72" descr="Badge with solid fill">
            <a:extLst>
              <a:ext uri="{FF2B5EF4-FFF2-40B4-BE49-F238E27FC236}">
                <a16:creationId xmlns:a16="http://schemas.microsoft.com/office/drawing/2014/main" id="{CABD328F-D44D-73EC-1C86-EFF45EAF1F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076" y="2277628"/>
            <a:ext cx="731520" cy="731520"/>
          </a:xfrm>
          <a:prstGeom prst="rect">
            <a:avLst/>
          </a:prstGeom>
        </p:spPr>
      </p:pic>
      <p:pic>
        <p:nvPicPr>
          <p:cNvPr id="75" name="Graphic 74" descr="Badge 3 with solid fill">
            <a:extLst>
              <a:ext uri="{FF2B5EF4-FFF2-40B4-BE49-F238E27FC236}">
                <a16:creationId xmlns:a16="http://schemas.microsoft.com/office/drawing/2014/main" id="{35E4BC63-ED74-FAF7-C952-97FA19FBB8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076" y="3207618"/>
            <a:ext cx="731520" cy="731520"/>
          </a:xfrm>
          <a:prstGeom prst="rect">
            <a:avLst/>
          </a:prstGeom>
        </p:spPr>
      </p:pic>
      <p:pic>
        <p:nvPicPr>
          <p:cNvPr id="77" name="Graphic 76" descr="Badge 1 with solid fill">
            <a:extLst>
              <a:ext uri="{FF2B5EF4-FFF2-40B4-BE49-F238E27FC236}">
                <a16:creationId xmlns:a16="http://schemas.microsoft.com/office/drawing/2014/main" id="{40CADDEE-68AB-6925-6F11-C26B9A229B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076" y="1347638"/>
            <a:ext cx="731520" cy="731520"/>
          </a:xfrm>
          <a:prstGeom prst="rect">
            <a:avLst/>
          </a:prstGeom>
        </p:spPr>
      </p:pic>
      <p:pic>
        <p:nvPicPr>
          <p:cNvPr id="79" name="Graphic 78" descr="Badge 5 with solid fill">
            <a:extLst>
              <a:ext uri="{FF2B5EF4-FFF2-40B4-BE49-F238E27FC236}">
                <a16:creationId xmlns:a16="http://schemas.microsoft.com/office/drawing/2014/main" id="{ECA63A73-8E5F-3644-1189-5EEFC76E7B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076" y="5067598"/>
            <a:ext cx="731520" cy="73152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4D174FF-62E8-13FC-34A3-E794D2F3A48C}"/>
              </a:ext>
            </a:extLst>
          </p:cNvPr>
          <p:cNvSpPr txBox="1"/>
          <p:nvPr/>
        </p:nvSpPr>
        <p:spPr>
          <a:xfrm>
            <a:off x="1422835" y="839257"/>
            <a:ext cx="7039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Customer journey from first touchpoint to conversion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7F583582-FB14-2FCA-E1DC-31497217D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Purchase Funnel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78842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C98E4-AE2F-ABFC-4FCA-04CC55DBA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8F8E8C3-C92A-96DC-1EEB-2B7B46C18343}"/>
              </a:ext>
            </a:extLst>
          </p:cNvPr>
          <p:cNvCxnSpPr>
            <a:cxnSpLocks/>
          </p:cNvCxnSpPr>
          <p:nvPr/>
        </p:nvCxnSpPr>
        <p:spPr>
          <a:xfrm flipH="1">
            <a:off x="838200" y="5946936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23CD791-D86C-6D2E-1EAB-33648F769ECE}"/>
              </a:ext>
            </a:extLst>
          </p:cNvPr>
          <p:cNvCxnSpPr>
            <a:cxnSpLocks/>
          </p:cNvCxnSpPr>
          <p:nvPr/>
        </p:nvCxnSpPr>
        <p:spPr>
          <a:xfrm flipH="1">
            <a:off x="838200" y="4997579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4F853A4-54D4-FE98-D19D-2C90E36BB910}"/>
              </a:ext>
            </a:extLst>
          </p:cNvPr>
          <p:cNvCxnSpPr>
            <a:cxnSpLocks/>
          </p:cNvCxnSpPr>
          <p:nvPr/>
        </p:nvCxnSpPr>
        <p:spPr>
          <a:xfrm flipH="1">
            <a:off x="838200" y="4048221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6BC527F-B898-819C-7D0B-D8373E2B014A}"/>
              </a:ext>
            </a:extLst>
          </p:cNvPr>
          <p:cNvCxnSpPr>
            <a:cxnSpLocks/>
          </p:cNvCxnSpPr>
          <p:nvPr/>
        </p:nvCxnSpPr>
        <p:spPr>
          <a:xfrm flipH="1">
            <a:off x="838200" y="3098863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F3734E1-1DD5-B39A-23FB-5852B5D07B3C}"/>
              </a:ext>
            </a:extLst>
          </p:cNvPr>
          <p:cNvCxnSpPr>
            <a:cxnSpLocks/>
          </p:cNvCxnSpPr>
          <p:nvPr/>
        </p:nvCxnSpPr>
        <p:spPr>
          <a:xfrm flipH="1">
            <a:off x="838200" y="2149505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BEFAE9A-6D48-B06E-C9C3-937EFD9C86E0}"/>
              </a:ext>
            </a:extLst>
          </p:cNvPr>
          <p:cNvCxnSpPr>
            <a:cxnSpLocks/>
          </p:cNvCxnSpPr>
          <p:nvPr/>
        </p:nvCxnSpPr>
        <p:spPr>
          <a:xfrm flipH="1">
            <a:off x="838200" y="1200147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3">
            <a:extLst>
              <a:ext uri="{FF2B5EF4-FFF2-40B4-BE49-F238E27FC236}">
                <a16:creationId xmlns:a16="http://schemas.microsoft.com/office/drawing/2014/main" id="{2139D401-4225-7FBA-14D2-62BF87B1BCCA}"/>
              </a:ext>
            </a:extLst>
          </p:cNvPr>
          <p:cNvSpPr/>
          <p:nvPr/>
        </p:nvSpPr>
        <p:spPr>
          <a:xfrm>
            <a:off x="2057400" y="1200150"/>
            <a:ext cx="5765562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B9C94F7F-758D-8E22-3685-2782DE9A89E6}"/>
              </a:ext>
            </a:extLst>
          </p:cNvPr>
          <p:cNvSpPr/>
          <p:nvPr/>
        </p:nvSpPr>
        <p:spPr>
          <a:xfrm>
            <a:off x="7567657" y="1521951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100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09F9DA08-FB80-8BE1-7DD0-8E5AC50B99F0}"/>
              </a:ext>
            </a:extLst>
          </p:cNvPr>
          <p:cNvSpPr/>
          <p:nvPr/>
        </p:nvSpPr>
        <p:spPr>
          <a:xfrm>
            <a:off x="2567893" y="2176091"/>
            <a:ext cx="4744577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FF7DBE08-6197-CE06-22D9-26FDF28C9B86}"/>
              </a:ext>
            </a:extLst>
          </p:cNvPr>
          <p:cNvSpPr/>
          <p:nvPr/>
        </p:nvSpPr>
        <p:spPr>
          <a:xfrm>
            <a:off x="6164344" y="2470803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42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8">
            <a:extLst>
              <a:ext uri="{FF2B5EF4-FFF2-40B4-BE49-F238E27FC236}">
                <a16:creationId xmlns:a16="http://schemas.microsoft.com/office/drawing/2014/main" id="{5EDCA788-2968-33D7-3BF1-31F979250599}"/>
              </a:ext>
            </a:extLst>
          </p:cNvPr>
          <p:cNvSpPr/>
          <p:nvPr/>
        </p:nvSpPr>
        <p:spPr>
          <a:xfrm>
            <a:off x="6496283" y="2042543"/>
            <a:ext cx="1236949" cy="215444"/>
          </a:xfrm>
          <a:prstGeom prst="rect">
            <a:avLst/>
          </a:prstGeom>
          <a:noFill/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42%</a:t>
            </a:r>
            <a:endParaRPr lang="en-US" sz="1400" dirty="0"/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DE682517-3772-4B58-0CA3-DC20BFE4323B}"/>
              </a:ext>
            </a:extLst>
          </p:cNvPr>
          <p:cNvSpPr/>
          <p:nvPr/>
        </p:nvSpPr>
        <p:spPr>
          <a:xfrm>
            <a:off x="3078385" y="3152031"/>
            <a:ext cx="3723592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9" name="Text 11">
            <a:extLst>
              <a:ext uri="{FF2B5EF4-FFF2-40B4-BE49-F238E27FC236}">
                <a16:creationId xmlns:a16="http://schemas.microsoft.com/office/drawing/2014/main" id="{F67B42C2-F0CA-C998-4A95-59019A189DF6}"/>
              </a:ext>
            </a:extLst>
          </p:cNvPr>
          <p:cNvSpPr/>
          <p:nvPr/>
        </p:nvSpPr>
        <p:spPr>
          <a:xfrm>
            <a:off x="5702875" y="3419655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18.5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 12">
            <a:extLst>
              <a:ext uri="{FF2B5EF4-FFF2-40B4-BE49-F238E27FC236}">
                <a16:creationId xmlns:a16="http://schemas.microsoft.com/office/drawing/2014/main" id="{5AEC2B7A-1493-3406-40E3-2454446A554A}"/>
              </a:ext>
            </a:extLst>
          </p:cNvPr>
          <p:cNvSpPr/>
          <p:nvPr/>
        </p:nvSpPr>
        <p:spPr>
          <a:xfrm>
            <a:off x="5651445" y="2991395"/>
            <a:ext cx="1236949" cy="215444"/>
          </a:xfrm>
          <a:prstGeom prst="rect">
            <a:avLst/>
          </a:prstGeom>
          <a:solidFill>
            <a:srgbClr val="002033"/>
          </a:solidFill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44%</a:t>
            </a:r>
            <a:endParaRPr lang="en-US" sz="1400" dirty="0"/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F337DD1B-AD74-BA38-A7AC-6F8DF1583611}"/>
              </a:ext>
            </a:extLst>
          </p:cNvPr>
          <p:cNvSpPr/>
          <p:nvPr/>
        </p:nvSpPr>
        <p:spPr>
          <a:xfrm>
            <a:off x="3588878" y="4127972"/>
            <a:ext cx="2702607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BC0008CC-0323-2E47-A763-54F55CBABB42}"/>
              </a:ext>
            </a:extLst>
          </p:cNvPr>
          <p:cNvSpPr/>
          <p:nvPr/>
        </p:nvSpPr>
        <p:spPr>
          <a:xfrm>
            <a:off x="5450662" y="4368507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7.4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Text 16">
            <a:extLst>
              <a:ext uri="{FF2B5EF4-FFF2-40B4-BE49-F238E27FC236}">
                <a16:creationId xmlns:a16="http://schemas.microsoft.com/office/drawing/2014/main" id="{1C66FAD1-72D3-E76F-9087-7EB08839C0FA}"/>
              </a:ext>
            </a:extLst>
          </p:cNvPr>
          <p:cNvSpPr/>
          <p:nvPr/>
        </p:nvSpPr>
        <p:spPr>
          <a:xfrm>
            <a:off x="5308888" y="3940247"/>
            <a:ext cx="1236949" cy="215444"/>
          </a:xfrm>
          <a:prstGeom prst="rect">
            <a:avLst/>
          </a:prstGeom>
          <a:solidFill>
            <a:srgbClr val="002033"/>
          </a:solidFill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40%</a:t>
            </a:r>
            <a:endParaRPr lang="en-US" sz="1400" dirty="0"/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60482E74-01B4-2623-1967-F20AE6693079}"/>
              </a:ext>
            </a:extLst>
          </p:cNvPr>
          <p:cNvSpPr/>
          <p:nvPr/>
        </p:nvSpPr>
        <p:spPr>
          <a:xfrm>
            <a:off x="4099369" y="5103913"/>
            <a:ext cx="1681622" cy="8739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5" name="Text 19">
            <a:extLst>
              <a:ext uri="{FF2B5EF4-FFF2-40B4-BE49-F238E27FC236}">
                <a16:creationId xmlns:a16="http://schemas.microsoft.com/office/drawing/2014/main" id="{AD76A88A-7430-4580-5676-836D22109B89}"/>
              </a:ext>
            </a:extLst>
          </p:cNvPr>
          <p:cNvSpPr/>
          <p:nvPr/>
        </p:nvSpPr>
        <p:spPr>
          <a:xfrm>
            <a:off x="5248616" y="5317356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3.2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6" name="Text 20">
            <a:extLst>
              <a:ext uri="{FF2B5EF4-FFF2-40B4-BE49-F238E27FC236}">
                <a16:creationId xmlns:a16="http://schemas.microsoft.com/office/drawing/2014/main" id="{4029607D-B465-954C-695E-C42D1D538969}"/>
              </a:ext>
            </a:extLst>
          </p:cNvPr>
          <p:cNvSpPr/>
          <p:nvPr/>
        </p:nvSpPr>
        <p:spPr>
          <a:xfrm>
            <a:off x="5164560" y="4889099"/>
            <a:ext cx="1236949" cy="215444"/>
          </a:xfrm>
          <a:prstGeom prst="rect">
            <a:avLst/>
          </a:prstGeom>
          <a:solidFill>
            <a:srgbClr val="002033"/>
          </a:solidFill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43.2%</a:t>
            </a:r>
            <a:endParaRPr lang="en-US" sz="1400" dirty="0"/>
          </a:p>
        </p:txBody>
      </p:sp>
      <p:sp>
        <p:nvSpPr>
          <p:cNvPr id="17" name="Shape 21">
            <a:extLst>
              <a:ext uri="{FF2B5EF4-FFF2-40B4-BE49-F238E27FC236}">
                <a16:creationId xmlns:a16="http://schemas.microsoft.com/office/drawing/2014/main" id="{C8271AED-1EE1-BD8D-C98B-FB86DC6844F1}"/>
              </a:ext>
            </a:extLst>
          </p:cNvPr>
          <p:cNvSpPr/>
          <p:nvPr/>
        </p:nvSpPr>
        <p:spPr>
          <a:xfrm>
            <a:off x="8894753" y="1200150"/>
            <a:ext cx="2965201" cy="1047992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18" name="Shape 22">
            <a:extLst>
              <a:ext uri="{FF2B5EF4-FFF2-40B4-BE49-F238E27FC236}">
                <a16:creationId xmlns:a16="http://schemas.microsoft.com/office/drawing/2014/main" id="{018BC98A-79AF-C6E9-730A-C19BB18AEED3}"/>
              </a:ext>
            </a:extLst>
          </p:cNvPr>
          <p:cNvSpPr/>
          <p:nvPr/>
        </p:nvSpPr>
        <p:spPr>
          <a:xfrm>
            <a:off x="8894753" y="1200150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9" name="Text 23">
            <a:extLst>
              <a:ext uri="{FF2B5EF4-FFF2-40B4-BE49-F238E27FC236}">
                <a16:creationId xmlns:a16="http://schemas.microsoft.com/office/drawing/2014/main" id="{91188D46-BBBB-25CF-AB96-81F9E528322B}"/>
              </a:ext>
            </a:extLst>
          </p:cNvPr>
          <p:cNvSpPr/>
          <p:nvPr/>
        </p:nvSpPr>
        <p:spPr>
          <a:xfrm>
            <a:off x="9059486" y="1261797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100K</a:t>
            </a:r>
            <a:endParaRPr lang="en-US" sz="3600" dirty="0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6530556F-8348-0198-F429-3AC90D1CA7FF}"/>
              </a:ext>
            </a:extLst>
          </p:cNvPr>
          <p:cNvSpPr/>
          <p:nvPr/>
        </p:nvSpPr>
        <p:spPr>
          <a:xfrm>
            <a:off x="9059486" y="1779628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Total Visitors</a:t>
            </a:r>
            <a:endParaRPr lang="en-US" sz="1400" dirty="0"/>
          </a:p>
        </p:txBody>
      </p:sp>
      <p:sp>
        <p:nvSpPr>
          <p:cNvPr id="21" name="Text 25">
            <a:extLst>
              <a:ext uri="{FF2B5EF4-FFF2-40B4-BE49-F238E27FC236}">
                <a16:creationId xmlns:a16="http://schemas.microsoft.com/office/drawing/2014/main" id="{DD55BBC1-C9EB-AA25-155B-E521AFE0751D}"/>
              </a:ext>
            </a:extLst>
          </p:cNvPr>
          <p:cNvSpPr/>
          <p:nvPr/>
        </p:nvSpPr>
        <p:spPr>
          <a:xfrm>
            <a:off x="9059486" y="2026214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Top of funnel</a:t>
            </a:r>
            <a:endParaRPr lang="en-US" sz="1200" dirty="0"/>
          </a:p>
        </p:txBody>
      </p:sp>
      <p:sp>
        <p:nvSpPr>
          <p:cNvPr id="22" name="Shape 26">
            <a:extLst>
              <a:ext uri="{FF2B5EF4-FFF2-40B4-BE49-F238E27FC236}">
                <a16:creationId xmlns:a16="http://schemas.microsoft.com/office/drawing/2014/main" id="{84A14E11-6DBA-FBF9-1B63-C864AD90747D}"/>
              </a:ext>
            </a:extLst>
          </p:cNvPr>
          <p:cNvSpPr/>
          <p:nvPr/>
        </p:nvSpPr>
        <p:spPr>
          <a:xfrm>
            <a:off x="8894753" y="2470069"/>
            <a:ext cx="2965201" cy="1047992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3" name="Shape 27">
            <a:extLst>
              <a:ext uri="{FF2B5EF4-FFF2-40B4-BE49-F238E27FC236}">
                <a16:creationId xmlns:a16="http://schemas.microsoft.com/office/drawing/2014/main" id="{71E2D4FF-B1AB-BE4D-B8CD-6041261D7DA7}"/>
              </a:ext>
            </a:extLst>
          </p:cNvPr>
          <p:cNvSpPr/>
          <p:nvPr/>
        </p:nvSpPr>
        <p:spPr>
          <a:xfrm>
            <a:off x="8894753" y="2470069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4" name="Text 28">
            <a:extLst>
              <a:ext uri="{FF2B5EF4-FFF2-40B4-BE49-F238E27FC236}">
                <a16:creationId xmlns:a16="http://schemas.microsoft.com/office/drawing/2014/main" id="{B8018999-DC9E-B6E2-D8B9-7B2745E47662}"/>
              </a:ext>
            </a:extLst>
          </p:cNvPr>
          <p:cNvSpPr/>
          <p:nvPr/>
        </p:nvSpPr>
        <p:spPr>
          <a:xfrm>
            <a:off x="9059486" y="2531716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3.2%</a:t>
            </a:r>
            <a:endParaRPr lang="en-US" sz="3600" dirty="0"/>
          </a:p>
        </p:txBody>
      </p:sp>
      <p:sp>
        <p:nvSpPr>
          <p:cNvPr id="25" name="Text 29">
            <a:extLst>
              <a:ext uri="{FF2B5EF4-FFF2-40B4-BE49-F238E27FC236}">
                <a16:creationId xmlns:a16="http://schemas.microsoft.com/office/drawing/2014/main" id="{E07F95BB-192A-A35C-1B78-F2DF17B0EE9B}"/>
              </a:ext>
            </a:extLst>
          </p:cNvPr>
          <p:cNvSpPr/>
          <p:nvPr/>
        </p:nvSpPr>
        <p:spPr>
          <a:xfrm>
            <a:off x="9059486" y="3049547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Conversion Rate</a:t>
            </a:r>
            <a:endParaRPr lang="en-US" sz="1400" dirty="0"/>
          </a:p>
        </p:txBody>
      </p:sp>
      <p:sp>
        <p:nvSpPr>
          <p:cNvPr id="26" name="Text 30">
            <a:extLst>
              <a:ext uri="{FF2B5EF4-FFF2-40B4-BE49-F238E27FC236}">
                <a16:creationId xmlns:a16="http://schemas.microsoft.com/office/drawing/2014/main" id="{F42D1F39-6C81-CBAE-B3C2-440121848E24}"/>
              </a:ext>
            </a:extLst>
          </p:cNvPr>
          <p:cNvSpPr/>
          <p:nvPr/>
        </p:nvSpPr>
        <p:spPr>
          <a:xfrm>
            <a:off x="9059486" y="3296134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Visitors to buyers</a:t>
            </a:r>
            <a:endParaRPr lang="en-US" sz="1200" dirty="0"/>
          </a:p>
        </p:txBody>
      </p:sp>
      <p:sp>
        <p:nvSpPr>
          <p:cNvPr id="27" name="Shape 31">
            <a:extLst>
              <a:ext uri="{FF2B5EF4-FFF2-40B4-BE49-F238E27FC236}">
                <a16:creationId xmlns:a16="http://schemas.microsoft.com/office/drawing/2014/main" id="{08C35CA7-F84F-4FA3-B126-66FFCF644D6D}"/>
              </a:ext>
            </a:extLst>
          </p:cNvPr>
          <p:cNvSpPr/>
          <p:nvPr/>
        </p:nvSpPr>
        <p:spPr>
          <a:xfrm>
            <a:off x="8894753" y="3739989"/>
            <a:ext cx="2965201" cy="1047992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8" name="Shape 32">
            <a:extLst>
              <a:ext uri="{FF2B5EF4-FFF2-40B4-BE49-F238E27FC236}">
                <a16:creationId xmlns:a16="http://schemas.microsoft.com/office/drawing/2014/main" id="{6F35ADA0-1DE4-ADC1-AEB7-993EEEE42D3B}"/>
              </a:ext>
            </a:extLst>
          </p:cNvPr>
          <p:cNvSpPr/>
          <p:nvPr/>
        </p:nvSpPr>
        <p:spPr>
          <a:xfrm>
            <a:off x="8894753" y="3739989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9" name="Text 33">
            <a:extLst>
              <a:ext uri="{FF2B5EF4-FFF2-40B4-BE49-F238E27FC236}">
                <a16:creationId xmlns:a16="http://schemas.microsoft.com/office/drawing/2014/main" id="{50490DEB-01A1-8184-A968-EF867A51021D}"/>
              </a:ext>
            </a:extLst>
          </p:cNvPr>
          <p:cNvSpPr/>
          <p:nvPr/>
        </p:nvSpPr>
        <p:spPr>
          <a:xfrm>
            <a:off x="9059486" y="3801635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96.8%</a:t>
            </a:r>
            <a:endParaRPr lang="en-US" sz="3600" dirty="0"/>
          </a:p>
        </p:txBody>
      </p:sp>
      <p:sp>
        <p:nvSpPr>
          <p:cNvPr id="30" name="Text 34">
            <a:extLst>
              <a:ext uri="{FF2B5EF4-FFF2-40B4-BE49-F238E27FC236}">
                <a16:creationId xmlns:a16="http://schemas.microsoft.com/office/drawing/2014/main" id="{6D624966-083F-283A-7E71-90C94899D1AF}"/>
              </a:ext>
            </a:extLst>
          </p:cNvPr>
          <p:cNvSpPr/>
          <p:nvPr/>
        </p:nvSpPr>
        <p:spPr>
          <a:xfrm>
            <a:off x="9059486" y="4319467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Drop-off Rate</a:t>
            </a:r>
            <a:endParaRPr lang="en-US" sz="1400" dirty="0"/>
          </a:p>
        </p:txBody>
      </p:sp>
      <p:sp>
        <p:nvSpPr>
          <p:cNvPr id="31" name="Text 35">
            <a:extLst>
              <a:ext uri="{FF2B5EF4-FFF2-40B4-BE49-F238E27FC236}">
                <a16:creationId xmlns:a16="http://schemas.microsoft.com/office/drawing/2014/main" id="{11E3DB2C-0AC8-9C59-114D-8CC8D0D4D368}"/>
              </a:ext>
            </a:extLst>
          </p:cNvPr>
          <p:cNvSpPr/>
          <p:nvPr/>
        </p:nvSpPr>
        <p:spPr>
          <a:xfrm>
            <a:off x="9059486" y="4566053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Did not purchase</a:t>
            </a:r>
            <a:endParaRPr lang="en-US" sz="1200" dirty="0"/>
          </a:p>
        </p:txBody>
      </p:sp>
      <p:sp>
        <p:nvSpPr>
          <p:cNvPr id="32" name="Shape 36">
            <a:extLst>
              <a:ext uri="{FF2B5EF4-FFF2-40B4-BE49-F238E27FC236}">
                <a16:creationId xmlns:a16="http://schemas.microsoft.com/office/drawing/2014/main" id="{9EA8ADDB-08E0-DFF6-4755-201902695E87}"/>
              </a:ext>
            </a:extLst>
          </p:cNvPr>
          <p:cNvSpPr/>
          <p:nvPr/>
        </p:nvSpPr>
        <p:spPr>
          <a:xfrm>
            <a:off x="8894753" y="5009908"/>
            <a:ext cx="2965201" cy="1047992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33" name="Shape 37">
            <a:extLst>
              <a:ext uri="{FF2B5EF4-FFF2-40B4-BE49-F238E27FC236}">
                <a16:creationId xmlns:a16="http://schemas.microsoft.com/office/drawing/2014/main" id="{2FBE7756-7176-D434-7F2E-400AF4567169}"/>
              </a:ext>
            </a:extLst>
          </p:cNvPr>
          <p:cNvSpPr/>
          <p:nvPr/>
        </p:nvSpPr>
        <p:spPr>
          <a:xfrm>
            <a:off x="8894753" y="5009908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4" name="Text 38">
            <a:extLst>
              <a:ext uri="{FF2B5EF4-FFF2-40B4-BE49-F238E27FC236}">
                <a16:creationId xmlns:a16="http://schemas.microsoft.com/office/drawing/2014/main" id="{71649F5E-4422-C346-1EE5-5ED4385A06E6}"/>
              </a:ext>
            </a:extLst>
          </p:cNvPr>
          <p:cNvSpPr/>
          <p:nvPr/>
        </p:nvSpPr>
        <p:spPr>
          <a:xfrm>
            <a:off x="9059486" y="5071555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3,200</a:t>
            </a:r>
            <a:endParaRPr lang="en-US" sz="3600" dirty="0"/>
          </a:p>
        </p:txBody>
      </p:sp>
      <p:sp>
        <p:nvSpPr>
          <p:cNvPr id="35" name="Text 39">
            <a:extLst>
              <a:ext uri="{FF2B5EF4-FFF2-40B4-BE49-F238E27FC236}">
                <a16:creationId xmlns:a16="http://schemas.microsoft.com/office/drawing/2014/main" id="{93127991-934B-5E22-4C70-B6C71668D86A}"/>
              </a:ext>
            </a:extLst>
          </p:cNvPr>
          <p:cNvSpPr/>
          <p:nvPr/>
        </p:nvSpPr>
        <p:spPr>
          <a:xfrm>
            <a:off x="9059486" y="5589386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Total Purchases</a:t>
            </a:r>
            <a:endParaRPr lang="en-US" sz="1400" dirty="0"/>
          </a:p>
        </p:txBody>
      </p:sp>
      <p:sp>
        <p:nvSpPr>
          <p:cNvPr id="36" name="Text 40">
            <a:extLst>
              <a:ext uri="{FF2B5EF4-FFF2-40B4-BE49-F238E27FC236}">
                <a16:creationId xmlns:a16="http://schemas.microsoft.com/office/drawing/2014/main" id="{9BC93652-E684-257B-E2DA-4F320DC7AFAC}"/>
              </a:ext>
            </a:extLst>
          </p:cNvPr>
          <p:cNvSpPr/>
          <p:nvPr/>
        </p:nvSpPr>
        <p:spPr>
          <a:xfrm>
            <a:off x="9059486" y="5835972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Completed orders</a:t>
            </a:r>
            <a:endParaRPr lang="en-US" sz="1200" dirty="0"/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966B3509-A59F-991A-2884-D6C3EECB4EAB}"/>
              </a:ext>
            </a:extLst>
          </p:cNvPr>
          <p:cNvSpPr/>
          <p:nvPr/>
        </p:nvSpPr>
        <p:spPr>
          <a:xfrm flipV="1">
            <a:off x="2057400" y="1200147"/>
            <a:ext cx="5765562" cy="951384"/>
          </a:xfrm>
          <a:prstGeom prst="trapezoid">
            <a:avLst>
              <a:gd name="adj" fmla="val 176423"/>
            </a:avLst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FCF8E768-13A6-14AB-2F5E-44E0AA2D0231}"/>
              </a:ext>
            </a:extLst>
          </p:cNvPr>
          <p:cNvSpPr/>
          <p:nvPr/>
        </p:nvSpPr>
        <p:spPr>
          <a:xfrm flipV="1">
            <a:off x="3729413" y="2148999"/>
            <a:ext cx="2421536" cy="951384"/>
          </a:xfrm>
          <a:prstGeom prst="trapezoid">
            <a:avLst>
              <a:gd name="adj" fmla="val 70789"/>
            </a:avLst>
          </a:prstGeom>
          <a:solidFill>
            <a:schemeClr val="accent5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9" name="Shape 2">
            <a:extLst>
              <a:ext uri="{FF2B5EF4-FFF2-40B4-BE49-F238E27FC236}">
                <a16:creationId xmlns:a16="http://schemas.microsoft.com/office/drawing/2014/main" id="{EF404671-A6F6-177D-5C04-90ABBEC99485}"/>
              </a:ext>
            </a:extLst>
          </p:cNvPr>
          <p:cNvSpPr/>
          <p:nvPr/>
        </p:nvSpPr>
        <p:spPr>
          <a:xfrm flipV="1">
            <a:off x="4403511" y="3097851"/>
            <a:ext cx="1073340" cy="951384"/>
          </a:xfrm>
          <a:prstGeom prst="trapezoid">
            <a:avLst>
              <a:gd name="adj" fmla="val 33741"/>
            </a:avLst>
          </a:prstGeom>
          <a:solidFill>
            <a:schemeClr val="accent3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DB70F76D-83C8-9EB9-AD39-3CCF4728870F}"/>
              </a:ext>
            </a:extLst>
          </p:cNvPr>
          <p:cNvSpPr/>
          <p:nvPr/>
        </p:nvSpPr>
        <p:spPr>
          <a:xfrm flipV="1">
            <a:off x="4726855" y="4046703"/>
            <a:ext cx="426652" cy="951384"/>
          </a:xfrm>
          <a:prstGeom prst="trapezoid">
            <a:avLst>
              <a:gd name="adj" fmla="val 27759"/>
            </a:avLst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1" name="Shape 2">
            <a:extLst>
              <a:ext uri="{FF2B5EF4-FFF2-40B4-BE49-F238E27FC236}">
                <a16:creationId xmlns:a16="http://schemas.microsoft.com/office/drawing/2014/main" id="{265DDFDE-DE50-88FD-A02B-710DF286F82E}"/>
              </a:ext>
            </a:extLst>
          </p:cNvPr>
          <p:cNvSpPr/>
          <p:nvPr/>
        </p:nvSpPr>
        <p:spPr>
          <a:xfrm flipV="1">
            <a:off x="4847932" y="4995552"/>
            <a:ext cx="184498" cy="951384"/>
          </a:xfrm>
          <a:prstGeom prst="trapezoid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A1E624-4A0A-6F0F-B7E4-C808B75AC0E8}"/>
              </a:ext>
            </a:extLst>
          </p:cNvPr>
          <p:cNvSpPr txBox="1"/>
          <p:nvPr/>
        </p:nvSpPr>
        <p:spPr>
          <a:xfrm>
            <a:off x="4185263" y="1347638"/>
            <a:ext cx="150983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Awareness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B6A2669-1F61-CAC1-D977-F86BA2C3D7E5}"/>
              </a:ext>
            </a:extLst>
          </p:cNvPr>
          <p:cNvSpPr txBox="1"/>
          <p:nvPr/>
        </p:nvSpPr>
        <p:spPr>
          <a:xfrm>
            <a:off x="4347006" y="2248142"/>
            <a:ext cx="118635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Interest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6380EDF-FEF6-AB72-9A59-FB6BF2B41C8D}"/>
              </a:ext>
            </a:extLst>
          </p:cNvPr>
          <p:cNvSpPr txBox="1"/>
          <p:nvPr/>
        </p:nvSpPr>
        <p:spPr>
          <a:xfrm>
            <a:off x="1676875" y="3166893"/>
            <a:ext cx="195489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Consideration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5634B60-60FC-ED53-1F62-252DB67F2E1D}"/>
              </a:ext>
            </a:extLst>
          </p:cNvPr>
          <p:cNvSpPr txBox="1"/>
          <p:nvPr/>
        </p:nvSpPr>
        <p:spPr>
          <a:xfrm>
            <a:off x="2170054" y="4194176"/>
            <a:ext cx="96853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Intent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1B1CEA-C565-7CF7-90C5-DCC41218058C}"/>
              </a:ext>
            </a:extLst>
          </p:cNvPr>
          <p:cNvSpPr txBox="1"/>
          <p:nvPr/>
        </p:nvSpPr>
        <p:spPr>
          <a:xfrm>
            <a:off x="1989043" y="5147903"/>
            <a:ext cx="133055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Purchase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DD71610-930F-1F09-3EDA-653A8314B0D4}"/>
              </a:ext>
            </a:extLst>
          </p:cNvPr>
          <p:cNvSpPr txBox="1"/>
          <p:nvPr/>
        </p:nvSpPr>
        <p:spPr>
          <a:xfrm>
            <a:off x="4116140" y="1683267"/>
            <a:ext cx="164807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Discover your brand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7DEBF9D-C6AD-2CD9-6D42-E747081E20E6}"/>
              </a:ext>
            </a:extLst>
          </p:cNvPr>
          <p:cNvSpPr txBox="1"/>
          <p:nvPr/>
        </p:nvSpPr>
        <p:spPr>
          <a:xfrm>
            <a:off x="4053268" y="2568618"/>
            <a:ext cx="177382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 &amp; explore your offering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1F39DF5-B043-36FA-DC10-05554C7E37A9}"/>
              </a:ext>
            </a:extLst>
          </p:cNvPr>
          <p:cNvSpPr txBox="1"/>
          <p:nvPr/>
        </p:nvSpPr>
        <p:spPr>
          <a:xfrm>
            <a:off x="1262920" y="3564596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&amp; evaluate options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AC2E7DA-99FA-73D2-60BD-76C9D1122938}"/>
              </a:ext>
            </a:extLst>
          </p:cNvPr>
          <p:cNvSpPr txBox="1"/>
          <p:nvPr/>
        </p:nvSpPr>
        <p:spPr>
          <a:xfrm>
            <a:off x="1291260" y="4609326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 purchase signals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42D094D-DF8D-D58C-5FE1-FAF0A1898431}"/>
              </a:ext>
            </a:extLst>
          </p:cNvPr>
          <p:cNvSpPr txBox="1"/>
          <p:nvPr/>
        </p:nvSpPr>
        <p:spPr>
          <a:xfrm>
            <a:off x="1316568" y="5515891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order</a:t>
            </a:r>
          </a:p>
        </p:txBody>
      </p:sp>
      <p:pic>
        <p:nvPicPr>
          <p:cNvPr id="71" name="Graphic 70" descr="Badge 4 with solid fill">
            <a:extLst>
              <a:ext uri="{FF2B5EF4-FFF2-40B4-BE49-F238E27FC236}">
                <a16:creationId xmlns:a16="http://schemas.microsoft.com/office/drawing/2014/main" id="{E9F682D4-45DB-A7B9-C071-3ED535A6CD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76" y="4137608"/>
            <a:ext cx="731520" cy="731520"/>
          </a:xfrm>
          <a:prstGeom prst="rect">
            <a:avLst/>
          </a:prstGeom>
        </p:spPr>
      </p:pic>
      <p:pic>
        <p:nvPicPr>
          <p:cNvPr id="73" name="Graphic 72" descr="Badge with solid fill">
            <a:extLst>
              <a:ext uri="{FF2B5EF4-FFF2-40B4-BE49-F238E27FC236}">
                <a16:creationId xmlns:a16="http://schemas.microsoft.com/office/drawing/2014/main" id="{8DC578D9-FC0B-2CF8-C263-3F4E817AAF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076" y="2277628"/>
            <a:ext cx="731520" cy="731520"/>
          </a:xfrm>
          <a:prstGeom prst="rect">
            <a:avLst/>
          </a:prstGeom>
        </p:spPr>
      </p:pic>
      <p:pic>
        <p:nvPicPr>
          <p:cNvPr id="75" name="Graphic 74" descr="Badge 3 with solid fill">
            <a:extLst>
              <a:ext uri="{FF2B5EF4-FFF2-40B4-BE49-F238E27FC236}">
                <a16:creationId xmlns:a16="http://schemas.microsoft.com/office/drawing/2014/main" id="{CE2C8E7B-6666-D134-5DDF-BF78620FA0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076" y="3207618"/>
            <a:ext cx="731520" cy="731520"/>
          </a:xfrm>
          <a:prstGeom prst="rect">
            <a:avLst/>
          </a:prstGeom>
        </p:spPr>
      </p:pic>
      <p:pic>
        <p:nvPicPr>
          <p:cNvPr id="77" name="Graphic 76" descr="Badge 1 with solid fill">
            <a:extLst>
              <a:ext uri="{FF2B5EF4-FFF2-40B4-BE49-F238E27FC236}">
                <a16:creationId xmlns:a16="http://schemas.microsoft.com/office/drawing/2014/main" id="{5826EF58-5F0D-6E1A-BCAB-642151871E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076" y="1347638"/>
            <a:ext cx="731520" cy="731520"/>
          </a:xfrm>
          <a:prstGeom prst="rect">
            <a:avLst/>
          </a:prstGeom>
        </p:spPr>
      </p:pic>
      <p:pic>
        <p:nvPicPr>
          <p:cNvPr id="79" name="Graphic 78" descr="Badge 5 with solid fill">
            <a:extLst>
              <a:ext uri="{FF2B5EF4-FFF2-40B4-BE49-F238E27FC236}">
                <a16:creationId xmlns:a16="http://schemas.microsoft.com/office/drawing/2014/main" id="{4C7F200B-AFFA-ABAC-B822-5B2030451E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076" y="5067598"/>
            <a:ext cx="731520" cy="73152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3095C5B-DC4B-CF44-8849-C9D6AD24F567}"/>
              </a:ext>
            </a:extLst>
          </p:cNvPr>
          <p:cNvSpPr txBox="1"/>
          <p:nvPr/>
        </p:nvSpPr>
        <p:spPr>
          <a:xfrm>
            <a:off x="1422835" y="839257"/>
            <a:ext cx="7039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Customer journey from first touchpoint to conversion</a:t>
            </a:r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AC89858F-E4ED-1DE5-B226-8C6801DEC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Purchase Funnel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75227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216</Words>
  <Application>Microsoft Office PowerPoint</Application>
  <PresentationFormat>Widescreen</PresentationFormat>
  <Paragraphs>73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Purchase Funnel – Slide Template</vt:lpstr>
      <vt:lpstr>5-step Purchase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Purchase Funnel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2026-05-26T17:43:21Z</dcterms:modified>
  <cp:category>Charts &amp; Diagrams</cp:category>
</cp:coreProperties>
</file>