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6" r:id="rId4"/>
    <p:sldId id="36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60" y="7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22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45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8BA65-04CE-65D5-CC25-F0207C0B8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C47B539-F080-76C3-AA09-244E82FB25F5}"/>
              </a:ext>
            </a:extLst>
          </p:cNvPr>
          <p:cNvCxnSpPr>
            <a:cxnSpLocks/>
          </p:cNvCxnSpPr>
          <p:nvPr/>
        </p:nvCxnSpPr>
        <p:spPr>
          <a:xfrm flipH="1">
            <a:off x="838200" y="5946936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C97AA2D-96FD-1112-CE9D-25654DF9A421}"/>
              </a:ext>
            </a:extLst>
          </p:cNvPr>
          <p:cNvCxnSpPr>
            <a:cxnSpLocks/>
          </p:cNvCxnSpPr>
          <p:nvPr/>
        </p:nvCxnSpPr>
        <p:spPr>
          <a:xfrm flipH="1">
            <a:off x="838200" y="4760238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6EE3FF3F-5826-46C8-4E6C-C14241986E2D}"/>
              </a:ext>
            </a:extLst>
          </p:cNvPr>
          <p:cNvCxnSpPr>
            <a:cxnSpLocks/>
          </p:cNvCxnSpPr>
          <p:nvPr/>
        </p:nvCxnSpPr>
        <p:spPr>
          <a:xfrm flipH="1">
            <a:off x="838200" y="3573541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14DB81C-71D4-DCD9-7086-56395299D1E1}"/>
              </a:ext>
            </a:extLst>
          </p:cNvPr>
          <p:cNvCxnSpPr>
            <a:cxnSpLocks/>
          </p:cNvCxnSpPr>
          <p:nvPr/>
        </p:nvCxnSpPr>
        <p:spPr>
          <a:xfrm flipH="1">
            <a:off x="838200" y="2386844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9F6B4F8-440F-C76C-AE9E-7F22CF70F5DB}"/>
              </a:ext>
            </a:extLst>
          </p:cNvPr>
          <p:cNvCxnSpPr>
            <a:cxnSpLocks/>
          </p:cNvCxnSpPr>
          <p:nvPr/>
        </p:nvCxnSpPr>
        <p:spPr>
          <a:xfrm flipH="1">
            <a:off x="838200" y="1200147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3">
            <a:extLst>
              <a:ext uri="{FF2B5EF4-FFF2-40B4-BE49-F238E27FC236}">
                <a16:creationId xmlns:a16="http://schemas.microsoft.com/office/drawing/2014/main" id="{C3E1A203-C990-B0AF-DAD1-9FF6FEE7DB79}"/>
              </a:ext>
            </a:extLst>
          </p:cNvPr>
          <p:cNvSpPr/>
          <p:nvPr/>
        </p:nvSpPr>
        <p:spPr>
          <a:xfrm>
            <a:off x="2057400" y="1200150"/>
            <a:ext cx="5765562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B5E67EB7-30C6-33D3-91B9-94EC51005930}"/>
              </a:ext>
            </a:extLst>
          </p:cNvPr>
          <p:cNvSpPr/>
          <p:nvPr/>
        </p:nvSpPr>
        <p:spPr>
          <a:xfrm>
            <a:off x="2567893" y="2176091"/>
            <a:ext cx="4744577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F3B1CE32-3D99-D80B-102F-FEA5FFDAD82A}"/>
              </a:ext>
            </a:extLst>
          </p:cNvPr>
          <p:cNvSpPr/>
          <p:nvPr/>
        </p:nvSpPr>
        <p:spPr>
          <a:xfrm>
            <a:off x="3078385" y="3152031"/>
            <a:ext cx="3723592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5E37D2E7-8B76-9C46-7D65-CFB5F7094ACC}"/>
              </a:ext>
            </a:extLst>
          </p:cNvPr>
          <p:cNvSpPr/>
          <p:nvPr/>
        </p:nvSpPr>
        <p:spPr>
          <a:xfrm>
            <a:off x="3588878" y="4127972"/>
            <a:ext cx="2702607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7C76ECC4-9A1D-B608-9B3C-FED1827FA6B4}"/>
              </a:ext>
            </a:extLst>
          </p:cNvPr>
          <p:cNvSpPr/>
          <p:nvPr/>
        </p:nvSpPr>
        <p:spPr>
          <a:xfrm>
            <a:off x="4099369" y="5103913"/>
            <a:ext cx="1681622" cy="8739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7" name="Shape 21">
            <a:extLst>
              <a:ext uri="{FF2B5EF4-FFF2-40B4-BE49-F238E27FC236}">
                <a16:creationId xmlns:a16="http://schemas.microsoft.com/office/drawing/2014/main" id="{8188D3FB-E3C7-C7BC-D9A1-6BFD8E2BAE17}"/>
              </a:ext>
            </a:extLst>
          </p:cNvPr>
          <p:cNvSpPr/>
          <p:nvPr/>
        </p:nvSpPr>
        <p:spPr>
          <a:xfrm>
            <a:off x="8894753" y="1200150"/>
            <a:ext cx="2965201" cy="10479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18" name="Shape 22">
            <a:extLst>
              <a:ext uri="{FF2B5EF4-FFF2-40B4-BE49-F238E27FC236}">
                <a16:creationId xmlns:a16="http://schemas.microsoft.com/office/drawing/2014/main" id="{F88AF5CC-10E6-4DA0-B641-441511179BBE}"/>
              </a:ext>
            </a:extLst>
          </p:cNvPr>
          <p:cNvSpPr/>
          <p:nvPr/>
        </p:nvSpPr>
        <p:spPr>
          <a:xfrm>
            <a:off x="8894753" y="1200150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9" name="Text 23">
            <a:extLst>
              <a:ext uri="{FF2B5EF4-FFF2-40B4-BE49-F238E27FC236}">
                <a16:creationId xmlns:a16="http://schemas.microsoft.com/office/drawing/2014/main" id="{7A0AB3E6-3364-6EE4-F981-98BA8D1AB7AE}"/>
              </a:ext>
            </a:extLst>
          </p:cNvPr>
          <p:cNvSpPr/>
          <p:nvPr/>
        </p:nvSpPr>
        <p:spPr>
          <a:xfrm>
            <a:off x="9059486" y="1261797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100K</a:t>
            </a:r>
            <a:endParaRPr lang="en-US" sz="3600" dirty="0"/>
          </a:p>
        </p:txBody>
      </p:sp>
      <p:sp>
        <p:nvSpPr>
          <p:cNvPr id="20" name="Text 24">
            <a:extLst>
              <a:ext uri="{FF2B5EF4-FFF2-40B4-BE49-F238E27FC236}">
                <a16:creationId xmlns:a16="http://schemas.microsoft.com/office/drawing/2014/main" id="{A073D66A-3440-1D28-0433-BA6CEEB28225}"/>
              </a:ext>
            </a:extLst>
          </p:cNvPr>
          <p:cNvSpPr/>
          <p:nvPr/>
        </p:nvSpPr>
        <p:spPr>
          <a:xfrm>
            <a:off x="9059486" y="1779628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Total Visitors</a:t>
            </a:r>
            <a:endParaRPr lang="en-US" sz="1400" dirty="0"/>
          </a:p>
        </p:txBody>
      </p:sp>
      <p:sp>
        <p:nvSpPr>
          <p:cNvPr id="21" name="Text 25">
            <a:extLst>
              <a:ext uri="{FF2B5EF4-FFF2-40B4-BE49-F238E27FC236}">
                <a16:creationId xmlns:a16="http://schemas.microsoft.com/office/drawing/2014/main" id="{0C40CEC7-CDD4-F52B-97F5-906C87539059}"/>
              </a:ext>
            </a:extLst>
          </p:cNvPr>
          <p:cNvSpPr/>
          <p:nvPr/>
        </p:nvSpPr>
        <p:spPr>
          <a:xfrm>
            <a:off x="9059486" y="2026214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Top of funnel</a:t>
            </a:r>
            <a:endParaRPr lang="en-US" sz="1200" dirty="0"/>
          </a:p>
        </p:txBody>
      </p:sp>
      <p:sp>
        <p:nvSpPr>
          <p:cNvPr id="22" name="Shape 26">
            <a:extLst>
              <a:ext uri="{FF2B5EF4-FFF2-40B4-BE49-F238E27FC236}">
                <a16:creationId xmlns:a16="http://schemas.microsoft.com/office/drawing/2014/main" id="{6905510A-21E6-746D-EEB3-B47C7E006A76}"/>
              </a:ext>
            </a:extLst>
          </p:cNvPr>
          <p:cNvSpPr/>
          <p:nvPr/>
        </p:nvSpPr>
        <p:spPr>
          <a:xfrm>
            <a:off x="8894753" y="2470069"/>
            <a:ext cx="2965201" cy="10479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3" name="Shape 27">
            <a:extLst>
              <a:ext uri="{FF2B5EF4-FFF2-40B4-BE49-F238E27FC236}">
                <a16:creationId xmlns:a16="http://schemas.microsoft.com/office/drawing/2014/main" id="{1B240BFA-EB34-1D16-C060-73027233DD9B}"/>
              </a:ext>
            </a:extLst>
          </p:cNvPr>
          <p:cNvSpPr/>
          <p:nvPr/>
        </p:nvSpPr>
        <p:spPr>
          <a:xfrm>
            <a:off x="8894753" y="2470069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4" name="Text 28">
            <a:extLst>
              <a:ext uri="{FF2B5EF4-FFF2-40B4-BE49-F238E27FC236}">
                <a16:creationId xmlns:a16="http://schemas.microsoft.com/office/drawing/2014/main" id="{30E174F9-B9FC-C6DF-8431-2F68478177C4}"/>
              </a:ext>
            </a:extLst>
          </p:cNvPr>
          <p:cNvSpPr/>
          <p:nvPr/>
        </p:nvSpPr>
        <p:spPr>
          <a:xfrm>
            <a:off x="9059486" y="2531716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3.2%</a:t>
            </a:r>
            <a:endParaRPr lang="en-US" sz="3600" dirty="0"/>
          </a:p>
        </p:txBody>
      </p:sp>
      <p:sp>
        <p:nvSpPr>
          <p:cNvPr id="25" name="Text 29">
            <a:extLst>
              <a:ext uri="{FF2B5EF4-FFF2-40B4-BE49-F238E27FC236}">
                <a16:creationId xmlns:a16="http://schemas.microsoft.com/office/drawing/2014/main" id="{A2992A94-38BD-D927-25D0-958CC6F3C598}"/>
              </a:ext>
            </a:extLst>
          </p:cNvPr>
          <p:cNvSpPr/>
          <p:nvPr/>
        </p:nvSpPr>
        <p:spPr>
          <a:xfrm>
            <a:off x="9059486" y="3049547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Conversion Rate</a:t>
            </a:r>
            <a:endParaRPr lang="en-US" sz="1400" dirty="0"/>
          </a:p>
        </p:txBody>
      </p:sp>
      <p:sp>
        <p:nvSpPr>
          <p:cNvPr id="26" name="Text 30">
            <a:extLst>
              <a:ext uri="{FF2B5EF4-FFF2-40B4-BE49-F238E27FC236}">
                <a16:creationId xmlns:a16="http://schemas.microsoft.com/office/drawing/2014/main" id="{D9B4A27F-F8D7-E31A-7C7E-7488BA9CC544}"/>
              </a:ext>
            </a:extLst>
          </p:cNvPr>
          <p:cNvSpPr/>
          <p:nvPr/>
        </p:nvSpPr>
        <p:spPr>
          <a:xfrm>
            <a:off x="9059486" y="3296134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Visitors to buyers</a:t>
            </a:r>
            <a:endParaRPr lang="en-US" sz="1200" dirty="0"/>
          </a:p>
        </p:txBody>
      </p:sp>
      <p:sp>
        <p:nvSpPr>
          <p:cNvPr id="27" name="Shape 31">
            <a:extLst>
              <a:ext uri="{FF2B5EF4-FFF2-40B4-BE49-F238E27FC236}">
                <a16:creationId xmlns:a16="http://schemas.microsoft.com/office/drawing/2014/main" id="{5E57A429-1C43-8C31-CBED-2C4D07285AB6}"/>
              </a:ext>
            </a:extLst>
          </p:cNvPr>
          <p:cNvSpPr/>
          <p:nvPr/>
        </p:nvSpPr>
        <p:spPr>
          <a:xfrm>
            <a:off x="8894753" y="3739989"/>
            <a:ext cx="2965201" cy="10479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8" name="Shape 32">
            <a:extLst>
              <a:ext uri="{FF2B5EF4-FFF2-40B4-BE49-F238E27FC236}">
                <a16:creationId xmlns:a16="http://schemas.microsoft.com/office/drawing/2014/main" id="{2F1C79FF-72B1-38AC-6E18-58A1F57FACFA}"/>
              </a:ext>
            </a:extLst>
          </p:cNvPr>
          <p:cNvSpPr/>
          <p:nvPr/>
        </p:nvSpPr>
        <p:spPr>
          <a:xfrm>
            <a:off x="8894753" y="3739989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9" name="Text 33">
            <a:extLst>
              <a:ext uri="{FF2B5EF4-FFF2-40B4-BE49-F238E27FC236}">
                <a16:creationId xmlns:a16="http://schemas.microsoft.com/office/drawing/2014/main" id="{9347F05A-F39B-D5E9-937F-193463C412D6}"/>
              </a:ext>
            </a:extLst>
          </p:cNvPr>
          <p:cNvSpPr/>
          <p:nvPr/>
        </p:nvSpPr>
        <p:spPr>
          <a:xfrm>
            <a:off x="9059486" y="3801635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96.8%</a:t>
            </a:r>
            <a:endParaRPr lang="en-US" sz="3600" dirty="0"/>
          </a:p>
        </p:txBody>
      </p:sp>
      <p:sp>
        <p:nvSpPr>
          <p:cNvPr id="30" name="Text 34">
            <a:extLst>
              <a:ext uri="{FF2B5EF4-FFF2-40B4-BE49-F238E27FC236}">
                <a16:creationId xmlns:a16="http://schemas.microsoft.com/office/drawing/2014/main" id="{58D22284-731B-458F-74E4-92D30B221029}"/>
              </a:ext>
            </a:extLst>
          </p:cNvPr>
          <p:cNvSpPr/>
          <p:nvPr/>
        </p:nvSpPr>
        <p:spPr>
          <a:xfrm>
            <a:off x="9059486" y="4319467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Drop-off Rate</a:t>
            </a:r>
            <a:endParaRPr lang="en-US" sz="1400" dirty="0"/>
          </a:p>
        </p:txBody>
      </p:sp>
      <p:sp>
        <p:nvSpPr>
          <p:cNvPr id="31" name="Text 35">
            <a:extLst>
              <a:ext uri="{FF2B5EF4-FFF2-40B4-BE49-F238E27FC236}">
                <a16:creationId xmlns:a16="http://schemas.microsoft.com/office/drawing/2014/main" id="{8F54837D-D99C-0F13-0E37-439EB1E8E458}"/>
              </a:ext>
            </a:extLst>
          </p:cNvPr>
          <p:cNvSpPr/>
          <p:nvPr/>
        </p:nvSpPr>
        <p:spPr>
          <a:xfrm>
            <a:off x="9059486" y="4566053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Did not purchase</a:t>
            </a:r>
            <a:endParaRPr lang="en-US" sz="1200" dirty="0"/>
          </a:p>
        </p:txBody>
      </p:sp>
      <p:sp>
        <p:nvSpPr>
          <p:cNvPr id="32" name="Shape 36">
            <a:extLst>
              <a:ext uri="{FF2B5EF4-FFF2-40B4-BE49-F238E27FC236}">
                <a16:creationId xmlns:a16="http://schemas.microsoft.com/office/drawing/2014/main" id="{0860487A-8477-A29D-35D6-6E6C76179686}"/>
              </a:ext>
            </a:extLst>
          </p:cNvPr>
          <p:cNvSpPr/>
          <p:nvPr/>
        </p:nvSpPr>
        <p:spPr>
          <a:xfrm>
            <a:off x="8894753" y="5009908"/>
            <a:ext cx="2965201" cy="1047992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33" name="Shape 37">
            <a:extLst>
              <a:ext uri="{FF2B5EF4-FFF2-40B4-BE49-F238E27FC236}">
                <a16:creationId xmlns:a16="http://schemas.microsoft.com/office/drawing/2014/main" id="{9BF6CBFB-EA26-C726-E423-D8CB8B92C8AB}"/>
              </a:ext>
            </a:extLst>
          </p:cNvPr>
          <p:cNvSpPr/>
          <p:nvPr/>
        </p:nvSpPr>
        <p:spPr>
          <a:xfrm>
            <a:off x="8894753" y="5009908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4" name="Text 38">
            <a:extLst>
              <a:ext uri="{FF2B5EF4-FFF2-40B4-BE49-F238E27FC236}">
                <a16:creationId xmlns:a16="http://schemas.microsoft.com/office/drawing/2014/main" id="{663FF125-A6A6-58BF-986F-2D3EB71DB779}"/>
              </a:ext>
            </a:extLst>
          </p:cNvPr>
          <p:cNvSpPr/>
          <p:nvPr/>
        </p:nvSpPr>
        <p:spPr>
          <a:xfrm>
            <a:off x="9059486" y="5071555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3,200</a:t>
            </a:r>
            <a:endParaRPr lang="en-US" sz="3600" dirty="0"/>
          </a:p>
        </p:txBody>
      </p:sp>
      <p:sp>
        <p:nvSpPr>
          <p:cNvPr id="35" name="Text 39">
            <a:extLst>
              <a:ext uri="{FF2B5EF4-FFF2-40B4-BE49-F238E27FC236}">
                <a16:creationId xmlns:a16="http://schemas.microsoft.com/office/drawing/2014/main" id="{2BBBF481-016B-C026-BCD2-927BED357646}"/>
              </a:ext>
            </a:extLst>
          </p:cNvPr>
          <p:cNvSpPr/>
          <p:nvPr/>
        </p:nvSpPr>
        <p:spPr>
          <a:xfrm>
            <a:off x="9059486" y="5589386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Total Purchases</a:t>
            </a:r>
            <a:endParaRPr lang="en-US" sz="1400" dirty="0"/>
          </a:p>
        </p:txBody>
      </p:sp>
      <p:sp>
        <p:nvSpPr>
          <p:cNvPr id="36" name="Text 40">
            <a:extLst>
              <a:ext uri="{FF2B5EF4-FFF2-40B4-BE49-F238E27FC236}">
                <a16:creationId xmlns:a16="http://schemas.microsoft.com/office/drawing/2014/main" id="{5FF8667D-DFC2-0B38-D29E-9F5688006211}"/>
              </a:ext>
            </a:extLst>
          </p:cNvPr>
          <p:cNvSpPr/>
          <p:nvPr/>
        </p:nvSpPr>
        <p:spPr>
          <a:xfrm>
            <a:off x="9059486" y="5835972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Completed orders</a:t>
            </a:r>
            <a:endParaRPr lang="en-US" sz="1200" dirty="0"/>
          </a:p>
        </p:txBody>
      </p:sp>
      <p:sp>
        <p:nvSpPr>
          <p:cNvPr id="38" name="Shape 2">
            <a:extLst>
              <a:ext uri="{FF2B5EF4-FFF2-40B4-BE49-F238E27FC236}">
                <a16:creationId xmlns:a16="http://schemas.microsoft.com/office/drawing/2014/main" id="{AF71D0A8-B3FE-44EE-0F2E-8EBB33A8B812}"/>
              </a:ext>
            </a:extLst>
          </p:cNvPr>
          <p:cNvSpPr/>
          <p:nvPr/>
        </p:nvSpPr>
        <p:spPr>
          <a:xfrm flipV="1">
            <a:off x="2057400" y="1200147"/>
            <a:ext cx="5765562" cy="1189072"/>
          </a:xfrm>
          <a:prstGeom prst="trapezoid">
            <a:avLst>
              <a:gd name="adj" fmla="val 135327"/>
            </a:avLst>
          </a:prstGeom>
          <a:solidFill>
            <a:schemeClr val="accent4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9" name="Shape 2">
            <a:extLst>
              <a:ext uri="{FF2B5EF4-FFF2-40B4-BE49-F238E27FC236}">
                <a16:creationId xmlns:a16="http://schemas.microsoft.com/office/drawing/2014/main" id="{AAB10322-217A-B768-464A-F98A40CB1398}"/>
              </a:ext>
            </a:extLst>
          </p:cNvPr>
          <p:cNvSpPr/>
          <p:nvPr/>
        </p:nvSpPr>
        <p:spPr>
          <a:xfrm flipV="1">
            <a:off x="3662395" y="2386054"/>
            <a:ext cx="2555572" cy="1189072"/>
          </a:xfrm>
          <a:prstGeom prst="trapezoid">
            <a:avLst>
              <a:gd name="adj" fmla="val 65170"/>
            </a:avLst>
          </a:prstGeom>
          <a:solidFill>
            <a:schemeClr val="accent5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0" name="Shape 2">
            <a:extLst>
              <a:ext uri="{FF2B5EF4-FFF2-40B4-BE49-F238E27FC236}">
                <a16:creationId xmlns:a16="http://schemas.microsoft.com/office/drawing/2014/main" id="{F44ABCD2-3447-FF28-54A5-052A25DE23F4}"/>
              </a:ext>
            </a:extLst>
          </p:cNvPr>
          <p:cNvSpPr/>
          <p:nvPr/>
        </p:nvSpPr>
        <p:spPr>
          <a:xfrm flipV="1">
            <a:off x="4432262" y="3571962"/>
            <a:ext cx="1015838" cy="1189072"/>
          </a:xfrm>
          <a:prstGeom prst="trapezoid">
            <a:avLst>
              <a:gd name="adj" fmla="val 28325"/>
            </a:avLst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1" name="Shape 2">
            <a:extLst>
              <a:ext uri="{FF2B5EF4-FFF2-40B4-BE49-F238E27FC236}">
                <a16:creationId xmlns:a16="http://schemas.microsoft.com/office/drawing/2014/main" id="{F6DC2E6A-107D-0062-5418-6FBD9A48A6EE}"/>
              </a:ext>
            </a:extLst>
          </p:cNvPr>
          <p:cNvSpPr/>
          <p:nvPr/>
        </p:nvSpPr>
        <p:spPr>
          <a:xfrm flipV="1">
            <a:off x="4720541" y="4757865"/>
            <a:ext cx="439280" cy="1189072"/>
          </a:xfrm>
          <a:prstGeom prst="trapezoid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E7DBAEC-849A-4222-2DA9-306E32E2CFD5}"/>
              </a:ext>
            </a:extLst>
          </p:cNvPr>
          <p:cNvSpPr txBox="1"/>
          <p:nvPr/>
        </p:nvSpPr>
        <p:spPr>
          <a:xfrm>
            <a:off x="4185265" y="1456115"/>
            <a:ext cx="150983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Awareness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49CF402-1CE9-713A-6ED4-9B1AF4751C58}"/>
              </a:ext>
            </a:extLst>
          </p:cNvPr>
          <p:cNvSpPr txBox="1"/>
          <p:nvPr/>
        </p:nvSpPr>
        <p:spPr>
          <a:xfrm>
            <a:off x="4347005" y="2503071"/>
            <a:ext cx="118635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Interest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1E57C12-CE44-F214-9D49-0284187FD0E7}"/>
              </a:ext>
            </a:extLst>
          </p:cNvPr>
          <p:cNvSpPr txBox="1"/>
          <p:nvPr/>
        </p:nvSpPr>
        <p:spPr>
          <a:xfrm>
            <a:off x="2170054" y="3818470"/>
            <a:ext cx="96853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Intent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78783E-9870-9CA1-8020-E1C1A38853F3}"/>
              </a:ext>
            </a:extLst>
          </p:cNvPr>
          <p:cNvSpPr txBox="1"/>
          <p:nvPr/>
        </p:nvSpPr>
        <p:spPr>
          <a:xfrm>
            <a:off x="4053269" y="2903434"/>
            <a:ext cx="177382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Engage &amp; explore your offering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548BD14-3F51-7748-3485-55E8287A9426}"/>
              </a:ext>
            </a:extLst>
          </p:cNvPr>
          <p:cNvSpPr txBox="1"/>
          <p:nvPr/>
        </p:nvSpPr>
        <p:spPr>
          <a:xfrm>
            <a:off x="4116140" y="1846486"/>
            <a:ext cx="164807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Discover your brand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06833B-5680-5B9A-23C1-48B2DD8ED48F}"/>
              </a:ext>
            </a:extLst>
          </p:cNvPr>
          <p:cNvSpPr txBox="1"/>
          <p:nvPr/>
        </p:nvSpPr>
        <p:spPr>
          <a:xfrm>
            <a:off x="1291260" y="4217788"/>
            <a:ext cx="27828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Show purchase signals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177CD24-C66B-A608-7829-4E9CB497154D}"/>
              </a:ext>
            </a:extLst>
          </p:cNvPr>
          <p:cNvSpPr txBox="1"/>
          <p:nvPr/>
        </p:nvSpPr>
        <p:spPr>
          <a:xfrm>
            <a:off x="1989043" y="5033942"/>
            <a:ext cx="133055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Purchase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6E77E18-617F-6B02-CCAD-BCA0A2F57C68}"/>
              </a:ext>
            </a:extLst>
          </p:cNvPr>
          <p:cNvSpPr txBox="1"/>
          <p:nvPr/>
        </p:nvSpPr>
        <p:spPr>
          <a:xfrm>
            <a:off x="1316568" y="5401930"/>
            <a:ext cx="27828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order</a:t>
            </a:r>
          </a:p>
        </p:txBody>
      </p:sp>
      <p:sp>
        <p:nvSpPr>
          <p:cNvPr id="51" name="Text 4">
            <a:extLst>
              <a:ext uri="{FF2B5EF4-FFF2-40B4-BE49-F238E27FC236}">
                <a16:creationId xmlns:a16="http://schemas.microsoft.com/office/drawing/2014/main" id="{F6DB0046-5DA8-90AA-05BA-76C5E04B2A1C}"/>
              </a:ext>
            </a:extLst>
          </p:cNvPr>
          <p:cNvSpPr/>
          <p:nvPr/>
        </p:nvSpPr>
        <p:spPr>
          <a:xfrm>
            <a:off x="7420936" y="1640795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72A"/>
                </a:solidFill>
              </a:rPr>
              <a:t>100</a:t>
            </a:r>
            <a:endParaRPr lang="en-US" sz="2000" dirty="0"/>
          </a:p>
        </p:txBody>
      </p:sp>
      <p:sp>
        <p:nvSpPr>
          <p:cNvPr id="57" name="Text 7">
            <a:extLst>
              <a:ext uri="{FF2B5EF4-FFF2-40B4-BE49-F238E27FC236}">
                <a16:creationId xmlns:a16="http://schemas.microsoft.com/office/drawing/2014/main" id="{38436A34-886A-344E-B6B9-101AE4EFFE97}"/>
              </a:ext>
            </a:extLst>
          </p:cNvPr>
          <p:cNvSpPr/>
          <p:nvPr/>
        </p:nvSpPr>
        <p:spPr>
          <a:xfrm>
            <a:off x="6146097" y="2826702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72A"/>
                </a:solidFill>
              </a:rPr>
              <a:t>42</a:t>
            </a:r>
            <a:endParaRPr lang="en-US" sz="2000" dirty="0"/>
          </a:p>
        </p:txBody>
      </p:sp>
      <p:sp>
        <p:nvSpPr>
          <p:cNvPr id="63" name="Text 8">
            <a:extLst>
              <a:ext uri="{FF2B5EF4-FFF2-40B4-BE49-F238E27FC236}">
                <a16:creationId xmlns:a16="http://schemas.microsoft.com/office/drawing/2014/main" id="{44344196-147D-CAD6-88D1-29F09F423274}"/>
              </a:ext>
            </a:extLst>
          </p:cNvPr>
          <p:cNvSpPr/>
          <p:nvPr/>
        </p:nvSpPr>
        <p:spPr>
          <a:xfrm>
            <a:off x="6659531" y="2274962"/>
            <a:ext cx="1236949" cy="215444"/>
          </a:xfrm>
          <a:prstGeom prst="rect">
            <a:avLst/>
          </a:prstGeom>
          <a:noFill/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42%</a:t>
            </a:r>
            <a:endParaRPr lang="en-US" sz="1400" dirty="0"/>
          </a:p>
        </p:txBody>
      </p:sp>
      <p:sp>
        <p:nvSpPr>
          <p:cNvPr id="64" name="Text 11">
            <a:extLst>
              <a:ext uri="{FF2B5EF4-FFF2-40B4-BE49-F238E27FC236}">
                <a16:creationId xmlns:a16="http://schemas.microsoft.com/office/drawing/2014/main" id="{51F06B30-788D-0D40-B16E-84A1958CEADE}"/>
              </a:ext>
            </a:extLst>
          </p:cNvPr>
          <p:cNvSpPr/>
          <p:nvPr/>
        </p:nvSpPr>
        <p:spPr>
          <a:xfrm>
            <a:off x="5710492" y="4012610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72A"/>
                </a:solidFill>
              </a:rPr>
              <a:t>12</a:t>
            </a:r>
            <a:endParaRPr lang="en-US" sz="2000" dirty="0"/>
          </a:p>
        </p:txBody>
      </p:sp>
      <p:sp>
        <p:nvSpPr>
          <p:cNvPr id="65" name="Text 12">
            <a:extLst>
              <a:ext uri="{FF2B5EF4-FFF2-40B4-BE49-F238E27FC236}">
                <a16:creationId xmlns:a16="http://schemas.microsoft.com/office/drawing/2014/main" id="{82E1252F-A25C-1A9F-C3B8-687F101B25D0}"/>
              </a:ext>
            </a:extLst>
          </p:cNvPr>
          <p:cNvSpPr/>
          <p:nvPr/>
        </p:nvSpPr>
        <p:spPr>
          <a:xfrm>
            <a:off x="5780991" y="3462552"/>
            <a:ext cx="1236949" cy="215444"/>
          </a:xfrm>
          <a:prstGeom prst="rect">
            <a:avLst/>
          </a:prstGeom>
          <a:noFill/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28.6%</a:t>
            </a:r>
            <a:endParaRPr lang="en-US" sz="1400" dirty="0"/>
          </a:p>
        </p:txBody>
      </p:sp>
      <p:sp>
        <p:nvSpPr>
          <p:cNvPr id="68" name="Text 19">
            <a:extLst>
              <a:ext uri="{FF2B5EF4-FFF2-40B4-BE49-F238E27FC236}">
                <a16:creationId xmlns:a16="http://schemas.microsoft.com/office/drawing/2014/main" id="{EAE32942-935D-46AF-631F-EEEC29944980}"/>
              </a:ext>
            </a:extLst>
          </p:cNvPr>
          <p:cNvSpPr/>
          <p:nvPr/>
        </p:nvSpPr>
        <p:spPr>
          <a:xfrm>
            <a:off x="5486603" y="5198513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0F172A"/>
                </a:solidFill>
              </a:rPr>
              <a:t>3.2</a:t>
            </a:r>
            <a:endParaRPr lang="en-US" sz="2000" dirty="0"/>
          </a:p>
        </p:txBody>
      </p:sp>
      <p:sp>
        <p:nvSpPr>
          <p:cNvPr id="69" name="Text 20">
            <a:extLst>
              <a:ext uri="{FF2B5EF4-FFF2-40B4-BE49-F238E27FC236}">
                <a16:creationId xmlns:a16="http://schemas.microsoft.com/office/drawing/2014/main" id="{EEC8DF2F-21E3-A5B0-99E0-AA137D00EE32}"/>
              </a:ext>
            </a:extLst>
          </p:cNvPr>
          <p:cNvSpPr/>
          <p:nvPr/>
        </p:nvSpPr>
        <p:spPr>
          <a:xfrm>
            <a:off x="5490361" y="4650142"/>
            <a:ext cx="1236949" cy="215444"/>
          </a:xfrm>
          <a:prstGeom prst="rect">
            <a:avLst/>
          </a:prstGeom>
          <a:noFill/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26.7%</a:t>
            </a:r>
            <a:endParaRPr lang="en-US" sz="1400" dirty="0"/>
          </a:p>
        </p:txBody>
      </p:sp>
      <p:pic>
        <p:nvPicPr>
          <p:cNvPr id="70" name="Graphic 69" descr="Badge 4 with solid fill">
            <a:extLst>
              <a:ext uri="{FF2B5EF4-FFF2-40B4-BE49-F238E27FC236}">
                <a16:creationId xmlns:a16="http://schemas.microsoft.com/office/drawing/2014/main" id="{84E552E5-3A92-5C4E-7962-DB89CA6F57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076" y="4989849"/>
            <a:ext cx="731520" cy="731520"/>
          </a:xfrm>
          <a:prstGeom prst="rect">
            <a:avLst/>
          </a:prstGeom>
        </p:spPr>
      </p:pic>
      <p:pic>
        <p:nvPicPr>
          <p:cNvPr id="71" name="Graphic 70" descr="Badge with solid fill">
            <a:extLst>
              <a:ext uri="{FF2B5EF4-FFF2-40B4-BE49-F238E27FC236}">
                <a16:creationId xmlns:a16="http://schemas.microsoft.com/office/drawing/2014/main" id="{7A2C7063-CBB8-4E7F-A437-4F1A7CFC7C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076" y="2613760"/>
            <a:ext cx="731520" cy="731520"/>
          </a:xfrm>
          <a:prstGeom prst="rect">
            <a:avLst/>
          </a:prstGeom>
        </p:spPr>
      </p:pic>
      <p:pic>
        <p:nvPicPr>
          <p:cNvPr id="72" name="Graphic 71" descr="Badge 3 with solid fill">
            <a:extLst>
              <a:ext uri="{FF2B5EF4-FFF2-40B4-BE49-F238E27FC236}">
                <a16:creationId xmlns:a16="http://schemas.microsoft.com/office/drawing/2014/main" id="{23410136-27DD-846F-F889-32C57068C8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7076" y="3801805"/>
            <a:ext cx="731520" cy="731520"/>
          </a:xfrm>
          <a:prstGeom prst="rect">
            <a:avLst/>
          </a:prstGeom>
        </p:spPr>
      </p:pic>
      <p:pic>
        <p:nvPicPr>
          <p:cNvPr id="73" name="Graphic 72" descr="Badge 1 with solid fill">
            <a:extLst>
              <a:ext uri="{FF2B5EF4-FFF2-40B4-BE49-F238E27FC236}">
                <a16:creationId xmlns:a16="http://schemas.microsoft.com/office/drawing/2014/main" id="{8BDD4D93-D2CB-2220-0B24-50B0A7ECA4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076" y="1425715"/>
            <a:ext cx="731520" cy="7315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8B48D0-2097-C4E5-D66D-0B09EF7C0D88}"/>
              </a:ext>
            </a:extLst>
          </p:cNvPr>
          <p:cNvSpPr txBox="1"/>
          <p:nvPr/>
        </p:nvSpPr>
        <p:spPr>
          <a:xfrm>
            <a:off x="1422835" y="839257"/>
            <a:ext cx="7039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Customer journey from first touchpoint to conversion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3E022FD-2F11-CE63-D2D6-647B7CEC1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Purchase Funnel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655660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64E89-0454-C191-5417-ED45B707A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C0B938B-F375-82ED-26B0-FA828F8DDE16}"/>
              </a:ext>
            </a:extLst>
          </p:cNvPr>
          <p:cNvCxnSpPr>
            <a:cxnSpLocks/>
          </p:cNvCxnSpPr>
          <p:nvPr/>
        </p:nvCxnSpPr>
        <p:spPr>
          <a:xfrm flipH="1">
            <a:off x="838200" y="5946936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45A030A-5F82-A8EE-BBE2-8764703763D7}"/>
              </a:ext>
            </a:extLst>
          </p:cNvPr>
          <p:cNvCxnSpPr>
            <a:cxnSpLocks/>
          </p:cNvCxnSpPr>
          <p:nvPr/>
        </p:nvCxnSpPr>
        <p:spPr>
          <a:xfrm flipH="1">
            <a:off x="838200" y="4760238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9B6488F-DBA8-2BAE-318F-96711E6FD34D}"/>
              </a:ext>
            </a:extLst>
          </p:cNvPr>
          <p:cNvCxnSpPr>
            <a:cxnSpLocks/>
          </p:cNvCxnSpPr>
          <p:nvPr/>
        </p:nvCxnSpPr>
        <p:spPr>
          <a:xfrm flipH="1">
            <a:off x="838200" y="3573541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B1DF44E-C59E-81CA-4F0B-49E876E53DAE}"/>
              </a:ext>
            </a:extLst>
          </p:cNvPr>
          <p:cNvCxnSpPr>
            <a:cxnSpLocks/>
          </p:cNvCxnSpPr>
          <p:nvPr/>
        </p:nvCxnSpPr>
        <p:spPr>
          <a:xfrm flipH="1">
            <a:off x="838200" y="2386844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D7FAC0E-83A6-9014-6017-8699FEFCFC95}"/>
              </a:ext>
            </a:extLst>
          </p:cNvPr>
          <p:cNvCxnSpPr>
            <a:cxnSpLocks/>
          </p:cNvCxnSpPr>
          <p:nvPr/>
        </p:nvCxnSpPr>
        <p:spPr>
          <a:xfrm flipH="1">
            <a:off x="838200" y="1200147"/>
            <a:ext cx="6984762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6">
                    <a:lumMod val="0"/>
                    <a:lumOff val="100000"/>
                    <a:alpha val="0"/>
                  </a:schemeClr>
                </a:gs>
                <a:gs pos="21000">
                  <a:schemeClr val="accent6">
                    <a:lumMod val="0"/>
                    <a:lumOff val="100000"/>
                    <a:alpha val="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3">
            <a:extLst>
              <a:ext uri="{FF2B5EF4-FFF2-40B4-BE49-F238E27FC236}">
                <a16:creationId xmlns:a16="http://schemas.microsoft.com/office/drawing/2014/main" id="{9338F028-666F-C696-40FC-FE0CF98A131B}"/>
              </a:ext>
            </a:extLst>
          </p:cNvPr>
          <p:cNvSpPr/>
          <p:nvPr/>
        </p:nvSpPr>
        <p:spPr>
          <a:xfrm>
            <a:off x="2057400" y="1200150"/>
            <a:ext cx="5765562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9006547E-496B-106E-964C-B29B3D47E37A}"/>
              </a:ext>
            </a:extLst>
          </p:cNvPr>
          <p:cNvSpPr/>
          <p:nvPr/>
        </p:nvSpPr>
        <p:spPr>
          <a:xfrm>
            <a:off x="2567893" y="2176091"/>
            <a:ext cx="4744577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CC20D4C6-CBB1-ED89-42C0-FF6878C3CFF6}"/>
              </a:ext>
            </a:extLst>
          </p:cNvPr>
          <p:cNvSpPr/>
          <p:nvPr/>
        </p:nvSpPr>
        <p:spPr>
          <a:xfrm>
            <a:off x="3078385" y="3152031"/>
            <a:ext cx="3723592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1" name="Text 14">
            <a:extLst>
              <a:ext uri="{FF2B5EF4-FFF2-40B4-BE49-F238E27FC236}">
                <a16:creationId xmlns:a16="http://schemas.microsoft.com/office/drawing/2014/main" id="{C8593AC2-DA5C-3CEF-2479-D6741AFD7D82}"/>
              </a:ext>
            </a:extLst>
          </p:cNvPr>
          <p:cNvSpPr/>
          <p:nvPr/>
        </p:nvSpPr>
        <p:spPr>
          <a:xfrm>
            <a:off x="3588878" y="4127972"/>
            <a:ext cx="2702607" cy="87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4" name="Text 18">
            <a:extLst>
              <a:ext uri="{FF2B5EF4-FFF2-40B4-BE49-F238E27FC236}">
                <a16:creationId xmlns:a16="http://schemas.microsoft.com/office/drawing/2014/main" id="{39500D74-EB64-CBFF-5A43-166EB1135168}"/>
              </a:ext>
            </a:extLst>
          </p:cNvPr>
          <p:cNvSpPr/>
          <p:nvPr/>
        </p:nvSpPr>
        <p:spPr>
          <a:xfrm>
            <a:off x="4099369" y="5103913"/>
            <a:ext cx="1681622" cy="8739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 dirty="0"/>
          </a:p>
        </p:txBody>
      </p:sp>
      <p:sp>
        <p:nvSpPr>
          <p:cNvPr id="17" name="Shape 21">
            <a:extLst>
              <a:ext uri="{FF2B5EF4-FFF2-40B4-BE49-F238E27FC236}">
                <a16:creationId xmlns:a16="http://schemas.microsoft.com/office/drawing/2014/main" id="{06FC9C1F-40A2-FC1E-F166-75E9A5A33F59}"/>
              </a:ext>
            </a:extLst>
          </p:cNvPr>
          <p:cNvSpPr/>
          <p:nvPr/>
        </p:nvSpPr>
        <p:spPr>
          <a:xfrm>
            <a:off x="8894753" y="1200150"/>
            <a:ext cx="2965201" cy="1047992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18" name="Shape 22">
            <a:extLst>
              <a:ext uri="{FF2B5EF4-FFF2-40B4-BE49-F238E27FC236}">
                <a16:creationId xmlns:a16="http://schemas.microsoft.com/office/drawing/2014/main" id="{B28C02F3-7742-3FE4-A8F4-E0C92CCB9AF1}"/>
              </a:ext>
            </a:extLst>
          </p:cNvPr>
          <p:cNvSpPr/>
          <p:nvPr/>
        </p:nvSpPr>
        <p:spPr>
          <a:xfrm>
            <a:off x="8894753" y="1200150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9" name="Text 23">
            <a:extLst>
              <a:ext uri="{FF2B5EF4-FFF2-40B4-BE49-F238E27FC236}">
                <a16:creationId xmlns:a16="http://schemas.microsoft.com/office/drawing/2014/main" id="{493954BD-29E2-423E-E145-74DAC2C4C9DE}"/>
              </a:ext>
            </a:extLst>
          </p:cNvPr>
          <p:cNvSpPr/>
          <p:nvPr/>
        </p:nvSpPr>
        <p:spPr>
          <a:xfrm>
            <a:off x="9059486" y="1261797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100K</a:t>
            </a:r>
            <a:endParaRPr lang="en-US" sz="3600" dirty="0"/>
          </a:p>
        </p:txBody>
      </p:sp>
      <p:sp>
        <p:nvSpPr>
          <p:cNvPr id="20" name="Text 24">
            <a:extLst>
              <a:ext uri="{FF2B5EF4-FFF2-40B4-BE49-F238E27FC236}">
                <a16:creationId xmlns:a16="http://schemas.microsoft.com/office/drawing/2014/main" id="{8AE1E3FA-EA32-2E36-FD38-C1D2CD3C3BD2}"/>
              </a:ext>
            </a:extLst>
          </p:cNvPr>
          <p:cNvSpPr/>
          <p:nvPr/>
        </p:nvSpPr>
        <p:spPr>
          <a:xfrm>
            <a:off x="9059486" y="1779628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Total Visitors</a:t>
            </a:r>
            <a:endParaRPr lang="en-US" sz="1400" dirty="0"/>
          </a:p>
        </p:txBody>
      </p:sp>
      <p:sp>
        <p:nvSpPr>
          <p:cNvPr id="21" name="Text 25">
            <a:extLst>
              <a:ext uri="{FF2B5EF4-FFF2-40B4-BE49-F238E27FC236}">
                <a16:creationId xmlns:a16="http://schemas.microsoft.com/office/drawing/2014/main" id="{AB9D4226-DCA1-6617-14EB-366F32D4D5E0}"/>
              </a:ext>
            </a:extLst>
          </p:cNvPr>
          <p:cNvSpPr/>
          <p:nvPr/>
        </p:nvSpPr>
        <p:spPr>
          <a:xfrm>
            <a:off x="9059486" y="2026214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Top of funnel</a:t>
            </a:r>
            <a:endParaRPr lang="en-US" sz="1200" dirty="0"/>
          </a:p>
        </p:txBody>
      </p:sp>
      <p:sp>
        <p:nvSpPr>
          <p:cNvPr id="22" name="Shape 26">
            <a:extLst>
              <a:ext uri="{FF2B5EF4-FFF2-40B4-BE49-F238E27FC236}">
                <a16:creationId xmlns:a16="http://schemas.microsoft.com/office/drawing/2014/main" id="{1DD57210-301F-D001-5C15-4D538A308A09}"/>
              </a:ext>
            </a:extLst>
          </p:cNvPr>
          <p:cNvSpPr/>
          <p:nvPr/>
        </p:nvSpPr>
        <p:spPr>
          <a:xfrm>
            <a:off x="8894753" y="2470069"/>
            <a:ext cx="2965201" cy="1047992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3" name="Shape 27">
            <a:extLst>
              <a:ext uri="{FF2B5EF4-FFF2-40B4-BE49-F238E27FC236}">
                <a16:creationId xmlns:a16="http://schemas.microsoft.com/office/drawing/2014/main" id="{C3B6DEE2-C0CC-3546-D4C7-91FDADF87EBC}"/>
              </a:ext>
            </a:extLst>
          </p:cNvPr>
          <p:cNvSpPr/>
          <p:nvPr/>
        </p:nvSpPr>
        <p:spPr>
          <a:xfrm>
            <a:off x="8894753" y="2470069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4" name="Text 28">
            <a:extLst>
              <a:ext uri="{FF2B5EF4-FFF2-40B4-BE49-F238E27FC236}">
                <a16:creationId xmlns:a16="http://schemas.microsoft.com/office/drawing/2014/main" id="{FCDF07E8-2E84-FFE4-86A6-7990E0A7C078}"/>
              </a:ext>
            </a:extLst>
          </p:cNvPr>
          <p:cNvSpPr/>
          <p:nvPr/>
        </p:nvSpPr>
        <p:spPr>
          <a:xfrm>
            <a:off x="9059486" y="2531716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3.2%</a:t>
            </a:r>
            <a:endParaRPr lang="en-US" sz="3600" dirty="0"/>
          </a:p>
        </p:txBody>
      </p:sp>
      <p:sp>
        <p:nvSpPr>
          <p:cNvPr id="25" name="Text 29">
            <a:extLst>
              <a:ext uri="{FF2B5EF4-FFF2-40B4-BE49-F238E27FC236}">
                <a16:creationId xmlns:a16="http://schemas.microsoft.com/office/drawing/2014/main" id="{0B274313-5CB6-46EB-B073-4409F436A796}"/>
              </a:ext>
            </a:extLst>
          </p:cNvPr>
          <p:cNvSpPr/>
          <p:nvPr/>
        </p:nvSpPr>
        <p:spPr>
          <a:xfrm>
            <a:off x="9059486" y="3049547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Conversion Rate</a:t>
            </a:r>
            <a:endParaRPr lang="en-US" sz="1400" dirty="0"/>
          </a:p>
        </p:txBody>
      </p:sp>
      <p:sp>
        <p:nvSpPr>
          <p:cNvPr id="26" name="Text 30">
            <a:extLst>
              <a:ext uri="{FF2B5EF4-FFF2-40B4-BE49-F238E27FC236}">
                <a16:creationId xmlns:a16="http://schemas.microsoft.com/office/drawing/2014/main" id="{B7880BFA-B8A7-EDE4-FC29-B1D9EF3DBE5F}"/>
              </a:ext>
            </a:extLst>
          </p:cNvPr>
          <p:cNvSpPr/>
          <p:nvPr/>
        </p:nvSpPr>
        <p:spPr>
          <a:xfrm>
            <a:off x="9059486" y="3296134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Visitors to buyers</a:t>
            </a:r>
            <a:endParaRPr lang="en-US" sz="1200" dirty="0"/>
          </a:p>
        </p:txBody>
      </p:sp>
      <p:sp>
        <p:nvSpPr>
          <p:cNvPr id="27" name="Shape 31">
            <a:extLst>
              <a:ext uri="{FF2B5EF4-FFF2-40B4-BE49-F238E27FC236}">
                <a16:creationId xmlns:a16="http://schemas.microsoft.com/office/drawing/2014/main" id="{B95B7CBC-C71B-335F-1EF6-B5F3F7E8930C}"/>
              </a:ext>
            </a:extLst>
          </p:cNvPr>
          <p:cNvSpPr/>
          <p:nvPr/>
        </p:nvSpPr>
        <p:spPr>
          <a:xfrm>
            <a:off x="8894753" y="3739989"/>
            <a:ext cx="2965201" cy="1047992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8" name="Shape 32">
            <a:extLst>
              <a:ext uri="{FF2B5EF4-FFF2-40B4-BE49-F238E27FC236}">
                <a16:creationId xmlns:a16="http://schemas.microsoft.com/office/drawing/2014/main" id="{AE32B279-2245-E2ED-CDFD-505C31260CA7}"/>
              </a:ext>
            </a:extLst>
          </p:cNvPr>
          <p:cNvSpPr/>
          <p:nvPr/>
        </p:nvSpPr>
        <p:spPr>
          <a:xfrm>
            <a:off x="8894753" y="3739989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9" name="Text 33">
            <a:extLst>
              <a:ext uri="{FF2B5EF4-FFF2-40B4-BE49-F238E27FC236}">
                <a16:creationId xmlns:a16="http://schemas.microsoft.com/office/drawing/2014/main" id="{5203F3D1-8C1A-2C3B-E3E5-EA7912F3891B}"/>
              </a:ext>
            </a:extLst>
          </p:cNvPr>
          <p:cNvSpPr/>
          <p:nvPr/>
        </p:nvSpPr>
        <p:spPr>
          <a:xfrm>
            <a:off x="9059486" y="3801635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96.8%</a:t>
            </a:r>
            <a:endParaRPr lang="en-US" sz="3600" dirty="0"/>
          </a:p>
        </p:txBody>
      </p:sp>
      <p:sp>
        <p:nvSpPr>
          <p:cNvPr id="30" name="Text 34">
            <a:extLst>
              <a:ext uri="{FF2B5EF4-FFF2-40B4-BE49-F238E27FC236}">
                <a16:creationId xmlns:a16="http://schemas.microsoft.com/office/drawing/2014/main" id="{8EFA6A85-865C-5240-0812-3FF731523F86}"/>
              </a:ext>
            </a:extLst>
          </p:cNvPr>
          <p:cNvSpPr/>
          <p:nvPr/>
        </p:nvSpPr>
        <p:spPr>
          <a:xfrm>
            <a:off x="9059486" y="4319467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Drop-off Rate</a:t>
            </a:r>
            <a:endParaRPr lang="en-US" sz="1400" dirty="0"/>
          </a:p>
        </p:txBody>
      </p:sp>
      <p:sp>
        <p:nvSpPr>
          <p:cNvPr id="31" name="Text 35">
            <a:extLst>
              <a:ext uri="{FF2B5EF4-FFF2-40B4-BE49-F238E27FC236}">
                <a16:creationId xmlns:a16="http://schemas.microsoft.com/office/drawing/2014/main" id="{463A8841-F671-E800-5DA3-175C3BC602E7}"/>
              </a:ext>
            </a:extLst>
          </p:cNvPr>
          <p:cNvSpPr/>
          <p:nvPr/>
        </p:nvSpPr>
        <p:spPr>
          <a:xfrm>
            <a:off x="9059486" y="4566053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Did not purchase</a:t>
            </a:r>
            <a:endParaRPr lang="en-US" sz="1200" dirty="0"/>
          </a:p>
        </p:txBody>
      </p:sp>
      <p:sp>
        <p:nvSpPr>
          <p:cNvPr id="32" name="Shape 36">
            <a:extLst>
              <a:ext uri="{FF2B5EF4-FFF2-40B4-BE49-F238E27FC236}">
                <a16:creationId xmlns:a16="http://schemas.microsoft.com/office/drawing/2014/main" id="{84D1DB21-E285-A519-D955-41BC897B82EF}"/>
              </a:ext>
            </a:extLst>
          </p:cNvPr>
          <p:cNvSpPr/>
          <p:nvPr/>
        </p:nvSpPr>
        <p:spPr>
          <a:xfrm>
            <a:off x="8894753" y="5009908"/>
            <a:ext cx="2965201" cy="1047992"/>
          </a:xfrm>
          <a:prstGeom prst="rect">
            <a:avLst/>
          </a:prstGeom>
          <a:solidFill>
            <a:srgbClr val="FFFFFF">
              <a:alpha val="80000"/>
            </a:srgbClr>
          </a:solidFill>
          <a:ln w="6350">
            <a:solidFill>
              <a:srgbClr val="E2E8F0"/>
            </a:solidFill>
            <a:prstDash val="solid"/>
          </a:ln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33" name="Shape 37">
            <a:extLst>
              <a:ext uri="{FF2B5EF4-FFF2-40B4-BE49-F238E27FC236}">
                <a16:creationId xmlns:a16="http://schemas.microsoft.com/office/drawing/2014/main" id="{EDE04067-89CC-6976-BB48-4255034DC5E9}"/>
              </a:ext>
            </a:extLst>
          </p:cNvPr>
          <p:cNvSpPr/>
          <p:nvPr/>
        </p:nvSpPr>
        <p:spPr>
          <a:xfrm>
            <a:off x="8894753" y="5009908"/>
            <a:ext cx="57657" cy="1047992"/>
          </a:xfrm>
          <a:prstGeom prst="rect">
            <a:avLst/>
          </a:prstGeom>
          <a:solidFill>
            <a:srgbClr val="1D4ED8"/>
          </a:solidFill>
          <a:ln w="12700">
            <a:solidFill>
              <a:srgbClr val="1D4ED8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34" name="Text 38">
            <a:extLst>
              <a:ext uri="{FF2B5EF4-FFF2-40B4-BE49-F238E27FC236}">
                <a16:creationId xmlns:a16="http://schemas.microsoft.com/office/drawing/2014/main" id="{84DC6A67-EEC3-5856-357F-FD85E49B750D}"/>
              </a:ext>
            </a:extLst>
          </p:cNvPr>
          <p:cNvSpPr/>
          <p:nvPr/>
        </p:nvSpPr>
        <p:spPr>
          <a:xfrm>
            <a:off x="9059486" y="5071555"/>
            <a:ext cx="2635735" cy="5178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F172A"/>
                </a:solidFill>
              </a:rPr>
              <a:t>3,200</a:t>
            </a:r>
            <a:endParaRPr lang="en-US" sz="3600" dirty="0"/>
          </a:p>
        </p:txBody>
      </p:sp>
      <p:sp>
        <p:nvSpPr>
          <p:cNvPr id="35" name="Text 39">
            <a:extLst>
              <a:ext uri="{FF2B5EF4-FFF2-40B4-BE49-F238E27FC236}">
                <a16:creationId xmlns:a16="http://schemas.microsoft.com/office/drawing/2014/main" id="{6BD7F9DB-7DB9-E333-B469-E49C32B11DAE}"/>
              </a:ext>
            </a:extLst>
          </p:cNvPr>
          <p:cNvSpPr/>
          <p:nvPr/>
        </p:nvSpPr>
        <p:spPr>
          <a:xfrm>
            <a:off x="9059486" y="5589386"/>
            <a:ext cx="2635735" cy="271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4748B"/>
                </a:solidFill>
              </a:rPr>
              <a:t>Total Purchases</a:t>
            </a:r>
            <a:endParaRPr lang="en-US" sz="1400" dirty="0"/>
          </a:p>
        </p:txBody>
      </p:sp>
      <p:sp>
        <p:nvSpPr>
          <p:cNvPr id="36" name="Text 40">
            <a:extLst>
              <a:ext uri="{FF2B5EF4-FFF2-40B4-BE49-F238E27FC236}">
                <a16:creationId xmlns:a16="http://schemas.microsoft.com/office/drawing/2014/main" id="{B4209944-495D-62FB-07E1-265E23C7DDCA}"/>
              </a:ext>
            </a:extLst>
          </p:cNvPr>
          <p:cNvSpPr/>
          <p:nvPr/>
        </p:nvSpPr>
        <p:spPr>
          <a:xfrm>
            <a:off x="9059486" y="5835972"/>
            <a:ext cx="2635735" cy="221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4A3B8"/>
                </a:solidFill>
              </a:rPr>
              <a:t>Completed orders</a:t>
            </a:r>
            <a:endParaRPr lang="en-US" sz="1200" dirty="0"/>
          </a:p>
        </p:txBody>
      </p:sp>
      <p:sp>
        <p:nvSpPr>
          <p:cNvPr id="38" name="Shape 2">
            <a:extLst>
              <a:ext uri="{FF2B5EF4-FFF2-40B4-BE49-F238E27FC236}">
                <a16:creationId xmlns:a16="http://schemas.microsoft.com/office/drawing/2014/main" id="{EDABBC09-4F32-3A5A-8AA3-676769B600DC}"/>
              </a:ext>
            </a:extLst>
          </p:cNvPr>
          <p:cNvSpPr/>
          <p:nvPr/>
        </p:nvSpPr>
        <p:spPr>
          <a:xfrm flipV="1">
            <a:off x="2057400" y="1200147"/>
            <a:ext cx="5765562" cy="1189072"/>
          </a:xfrm>
          <a:prstGeom prst="trapezoid">
            <a:avLst>
              <a:gd name="adj" fmla="val 135327"/>
            </a:avLst>
          </a:prstGeom>
          <a:solidFill>
            <a:schemeClr val="accent4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39" name="Shape 2">
            <a:extLst>
              <a:ext uri="{FF2B5EF4-FFF2-40B4-BE49-F238E27FC236}">
                <a16:creationId xmlns:a16="http://schemas.microsoft.com/office/drawing/2014/main" id="{0CFC51B2-BA34-F865-CA31-4C442C69A945}"/>
              </a:ext>
            </a:extLst>
          </p:cNvPr>
          <p:cNvSpPr/>
          <p:nvPr/>
        </p:nvSpPr>
        <p:spPr>
          <a:xfrm flipV="1">
            <a:off x="3662395" y="2386054"/>
            <a:ext cx="2555572" cy="1189072"/>
          </a:xfrm>
          <a:prstGeom prst="trapezoid">
            <a:avLst>
              <a:gd name="adj" fmla="val 65170"/>
            </a:avLst>
          </a:prstGeom>
          <a:solidFill>
            <a:schemeClr val="accent5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0" name="Shape 2">
            <a:extLst>
              <a:ext uri="{FF2B5EF4-FFF2-40B4-BE49-F238E27FC236}">
                <a16:creationId xmlns:a16="http://schemas.microsoft.com/office/drawing/2014/main" id="{E05C9CB6-D2B6-3E7D-CC58-0E83E4C13004}"/>
              </a:ext>
            </a:extLst>
          </p:cNvPr>
          <p:cNvSpPr/>
          <p:nvPr/>
        </p:nvSpPr>
        <p:spPr>
          <a:xfrm flipV="1">
            <a:off x="4432262" y="3571962"/>
            <a:ext cx="1015838" cy="1189072"/>
          </a:xfrm>
          <a:prstGeom prst="trapezoid">
            <a:avLst>
              <a:gd name="adj" fmla="val 28325"/>
            </a:avLst>
          </a:prstGeom>
          <a:solidFill>
            <a:schemeClr val="accent2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41" name="Shape 2">
            <a:extLst>
              <a:ext uri="{FF2B5EF4-FFF2-40B4-BE49-F238E27FC236}">
                <a16:creationId xmlns:a16="http://schemas.microsoft.com/office/drawing/2014/main" id="{9F6B6706-E259-F0D2-890D-89F4E3F20BF2}"/>
              </a:ext>
            </a:extLst>
          </p:cNvPr>
          <p:cNvSpPr/>
          <p:nvPr/>
        </p:nvSpPr>
        <p:spPr>
          <a:xfrm flipV="1">
            <a:off x="4720541" y="4757865"/>
            <a:ext cx="439280" cy="1189072"/>
          </a:xfrm>
          <a:prstGeom prst="trapezoid">
            <a:avLst/>
          </a:prstGeom>
          <a:solidFill>
            <a:schemeClr val="accent1"/>
          </a:solidFill>
          <a:ln w="12700">
            <a:noFill/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14A64BC-4916-B994-C589-C9EA05AB7E05}"/>
              </a:ext>
            </a:extLst>
          </p:cNvPr>
          <p:cNvSpPr txBox="1"/>
          <p:nvPr/>
        </p:nvSpPr>
        <p:spPr>
          <a:xfrm>
            <a:off x="4185265" y="1456115"/>
            <a:ext cx="150983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Awareness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AA2A541-DEA1-D076-23F4-6DB8403D5198}"/>
              </a:ext>
            </a:extLst>
          </p:cNvPr>
          <p:cNvSpPr txBox="1"/>
          <p:nvPr/>
        </p:nvSpPr>
        <p:spPr>
          <a:xfrm>
            <a:off x="4347005" y="2503071"/>
            <a:ext cx="118635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/>
              <a:t>Interest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3D3C1AC-EC11-E3D9-8BD8-37C040C0548F}"/>
              </a:ext>
            </a:extLst>
          </p:cNvPr>
          <p:cNvSpPr txBox="1"/>
          <p:nvPr/>
        </p:nvSpPr>
        <p:spPr>
          <a:xfrm>
            <a:off x="2170054" y="3818470"/>
            <a:ext cx="96853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Intent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707982F-092B-C746-3CF7-A37178B1EDBD}"/>
              </a:ext>
            </a:extLst>
          </p:cNvPr>
          <p:cNvSpPr txBox="1"/>
          <p:nvPr/>
        </p:nvSpPr>
        <p:spPr>
          <a:xfrm>
            <a:off x="4053269" y="2903434"/>
            <a:ext cx="177382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Engage &amp; explore your offering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6D30D88-098E-4892-C56B-65928CE01E38}"/>
              </a:ext>
            </a:extLst>
          </p:cNvPr>
          <p:cNvSpPr txBox="1"/>
          <p:nvPr/>
        </p:nvSpPr>
        <p:spPr>
          <a:xfrm>
            <a:off x="4116140" y="1846486"/>
            <a:ext cx="164807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Discover your brand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9510E32-9832-F821-21AF-82573391B411}"/>
              </a:ext>
            </a:extLst>
          </p:cNvPr>
          <p:cNvSpPr txBox="1"/>
          <p:nvPr/>
        </p:nvSpPr>
        <p:spPr>
          <a:xfrm>
            <a:off x="1291260" y="4217788"/>
            <a:ext cx="27828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Show purchase signals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DDCF05F-9DA1-56B0-6151-3646657348AD}"/>
              </a:ext>
            </a:extLst>
          </p:cNvPr>
          <p:cNvSpPr txBox="1"/>
          <p:nvPr/>
        </p:nvSpPr>
        <p:spPr>
          <a:xfrm>
            <a:off x="1989043" y="5033942"/>
            <a:ext cx="133055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cap="all" dirty="0">
                <a:solidFill>
                  <a:schemeClr val="bg1"/>
                </a:solidFill>
              </a:rPr>
              <a:t>Purchase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C51F293-FB36-47CC-CF4D-A7ED8E41495F}"/>
              </a:ext>
            </a:extLst>
          </p:cNvPr>
          <p:cNvSpPr txBox="1"/>
          <p:nvPr/>
        </p:nvSpPr>
        <p:spPr>
          <a:xfrm>
            <a:off x="1316568" y="5401930"/>
            <a:ext cx="2782801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Complete the order</a:t>
            </a:r>
          </a:p>
        </p:txBody>
      </p:sp>
      <p:sp>
        <p:nvSpPr>
          <p:cNvPr id="51" name="Text 4">
            <a:extLst>
              <a:ext uri="{FF2B5EF4-FFF2-40B4-BE49-F238E27FC236}">
                <a16:creationId xmlns:a16="http://schemas.microsoft.com/office/drawing/2014/main" id="{B1424173-E24E-EC2F-C877-AFA90FF6A015}"/>
              </a:ext>
            </a:extLst>
          </p:cNvPr>
          <p:cNvSpPr/>
          <p:nvPr/>
        </p:nvSpPr>
        <p:spPr>
          <a:xfrm>
            <a:off x="7420936" y="1640795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100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7" name="Text 7">
            <a:extLst>
              <a:ext uri="{FF2B5EF4-FFF2-40B4-BE49-F238E27FC236}">
                <a16:creationId xmlns:a16="http://schemas.microsoft.com/office/drawing/2014/main" id="{DB943A67-D6FD-FD1B-E9E5-D68C038C716B}"/>
              </a:ext>
            </a:extLst>
          </p:cNvPr>
          <p:cNvSpPr/>
          <p:nvPr/>
        </p:nvSpPr>
        <p:spPr>
          <a:xfrm>
            <a:off x="6146097" y="2826702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42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3" name="Text 8">
            <a:extLst>
              <a:ext uri="{FF2B5EF4-FFF2-40B4-BE49-F238E27FC236}">
                <a16:creationId xmlns:a16="http://schemas.microsoft.com/office/drawing/2014/main" id="{ACBBCED3-E435-894D-28E6-1E4E50DB5136}"/>
              </a:ext>
            </a:extLst>
          </p:cNvPr>
          <p:cNvSpPr/>
          <p:nvPr/>
        </p:nvSpPr>
        <p:spPr>
          <a:xfrm>
            <a:off x="6659531" y="2274962"/>
            <a:ext cx="1236949" cy="215444"/>
          </a:xfrm>
          <a:prstGeom prst="rect">
            <a:avLst/>
          </a:prstGeom>
          <a:solidFill>
            <a:srgbClr val="002033"/>
          </a:solidFill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42%</a:t>
            </a:r>
            <a:endParaRPr lang="en-US" sz="1400" dirty="0"/>
          </a:p>
        </p:txBody>
      </p:sp>
      <p:sp>
        <p:nvSpPr>
          <p:cNvPr id="64" name="Text 11">
            <a:extLst>
              <a:ext uri="{FF2B5EF4-FFF2-40B4-BE49-F238E27FC236}">
                <a16:creationId xmlns:a16="http://schemas.microsoft.com/office/drawing/2014/main" id="{A6861142-4688-69C7-59AD-463DFC7513F6}"/>
              </a:ext>
            </a:extLst>
          </p:cNvPr>
          <p:cNvSpPr/>
          <p:nvPr/>
        </p:nvSpPr>
        <p:spPr>
          <a:xfrm>
            <a:off x="5710492" y="4012610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12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5" name="Text 12">
            <a:extLst>
              <a:ext uri="{FF2B5EF4-FFF2-40B4-BE49-F238E27FC236}">
                <a16:creationId xmlns:a16="http://schemas.microsoft.com/office/drawing/2014/main" id="{7DF204D2-CE66-5BFD-8B21-A0D247D62242}"/>
              </a:ext>
            </a:extLst>
          </p:cNvPr>
          <p:cNvSpPr/>
          <p:nvPr/>
        </p:nvSpPr>
        <p:spPr>
          <a:xfrm>
            <a:off x="5780991" y="3462552"/>
            <a:ext cx="1236949" cy="215444"/>
          </a:xfrm>
          <a:prstGeom prst="rect">
            <a:avLst/>
          </a:prstGeom>
          <a:solidFill>
            <a:srgbClr val="002033"/>
          </a:solidFill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28.6%</a:t>
            </a:r>
            <a:endParaRPr lang="en-US" sz="1400" dirty="0"/>
          </a:p>
        </p:txBody>
      </p:sp>
      <p:sp>
        <p:nvSpPr>
          <p:cNvPr id="68" name="Text 19">
            <a:extLst>
              <a:ext uri="{FF2B5EF4-FFF2-40B4-BE49-F238E27FC236}">
                <a16:creationId xmlns:a16="http://schemas.microsoft.com/office/drawing/2014/main" id="{CC8DFFBE-3303-7290-4DE2-E0305FDCB7EC}"/>
              </a:ext>
            </a:extLst>
          </p:cNvPr>
          <p:cNvSpPr/>
          <p:nvPr/>
        </p:nvSpPr>
        <p:spPr>
          <a:xfrm>
            <a:off x="5486603" y="5198513"/>
            <a:ext cx="688069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3.2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9" name="Text 20">
            <a:extLst>
              <a:ext uri="{FF2B5EF4-FFF2-40B4-BE49-F238E27FC236}">
                <a16:creationId xmlns:a16="http://schemas.microsoft.com/office/drawing/2014/main" id="{D4B0007D-3755-0BFE-08D2-4687CC8CF74A}"/>
              </a:ext>
            </a:extLst>
          </p:cNvPr>
          <p:cNvSpPr/>
          <p:nvPr/>
        </p:nvSpPr>
        <p:spPr>
          <a:xfrm>
            <a:off x="5490361" y="4650142"/>
            <a:ext cx="1236949" cy="215444"/>
          </a:xfrm>
          <a:prstGeom prst="rect">
            <a:avLst/>
          </a:prstGeom>
          <a:solidFill>
            <a:srgbClr val="002033"/>
          </a:solidFill>
          <a:ln/>
        </p:spPr>
        <p:txBody>
          <a:bodyPr wrap="square" lIns="18288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EF4444"/>
                </a:solidFill>
              </a:rPr>
              <a:t>↓ 26.7%</a:t>
            </a:r>
            <a:endParaRPr lang="en-US" sz="1400" dirty="0"/>
          </a:p>
        </p:txBody>
      </p:sp>
      <p:pic>
        <p:nvPicPr>
          <p:cNvPr id="70" name="Graphic 69" descr="Badge 4 with solid fill">
            <a:extLst>
              <a:ext uri="{FF2B5EF4-FFF2-40B4-BE49-F238E27FC236}">
                <a16:creationId xmlns:a16="http://schemas.microsoft.com/office/drawing/2014/main" id="{C7841764-F218-35CF-8C76-4BBBF994AC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076" y="4989849"/>
            <a:ext cx="731520" cy="731520"/>
          </a:xfrm>
          <a:prstGeom prst="rect">
            <a:avLst/>
          </a:prstGeom>
        </p:spPr>
      </p:pic>
      <p:pic>
        <p:nvPicPr>
          <p:cNvPr id="71" name="Graphic 70" descr="Badge with solid fill">
            <a:extLst>
              <a:ext uri="{FF2B5EF4-FFF2-40B4-BE49-F238E27FC236}">
                <a16:creationId xmlns:a16="http://schemas.microsoft.com/office/drawing/2014/main" id="{06E10762-6387-9BD2-60B0-8B2E32EB9A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076" y="2613760"/>
            <a:ext cx="731520" cy="731520"/>
          </a:xfrm>
          <a:prstGeom prst="rect">
            <a:avLst/>
          </a:prstGeom>
        </p:spPr>
      </p:pic>
      <p:pic>
        <p:nvPicPr>
          <p:cNvPr id="72" name="Graphic 71" descr="Badge 3 with solid fill">
            <a:extLst>
              <a:ext uri="{FF2B5EF4-FFF2-40B4-BE49-F238E27FC236}">
                <a16:creationId xmlns:a16="http://schemas.microsoft.com/office/drawing/2014/main" id="{4CD27D7D-E467-EC55-E092-93B87759B9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7076" y="3801805"/>
            <a:ext cx="731520" cy="731520"/>
          </a:xfrm>
          <a:prstGeom prst="rect">
            <a:avLst/>
          </a:prstGeom>
        </p:spPr>
      </p:pic>
      <p:pic>
        <p:nvPicPr>
          <p:cNvPr id="73" name="Graphic 72" descr="Badge 1 with solid fill">
            <a:extLst>
              <a:ext uri="{FF2B5EF4-FFF2-40B4-BE49-F238E27FC236}">
                <a16:creationId xmlns:a16="http://schemas.microsoft.com/office/drawing/2014/main" id="{9FE9B342-1545-F8E9-3607-F5A36E2173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076" y="1425715"/>
            <a:ext cx="731520" cy="73152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7247F89-C595-C20E-FA2F-3D4629EF8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Purchase Funnel – Slide Template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3FB366-FFDA-241A-7CA6-60705A431A8D}"/>
              </a:ext>
            </a:extLst>
          </p:cNvPr>
          <p:cNvSpPr txBox="1"/>
          <p:nvPr/>
        </p:nvSpPr>
        <p:spPr>
          <a:xfrm>
            <a:off x="1422835" y="839257"/>
            <a:ext cx="70391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Customer journey from first touchpoint to conversion</a:t>
            </a:r>
          </a:p>
        </p:txBody>
      </p:sp>
    </p:spTree>
    <p:extLst>
      <p:ext uri="{BB962C8B-B14F-4D97-AF65-F5344CB8AC3E}">
        <p14:creationId xmlns:p14="http://schemas.microsoft.com/office/powerpoint/2010/main" val="1546271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198</Words>
  <Application>Microsoft Office PowerPoint</Application>
  <PresentationFormat>Widescreen</PresentationFormat>
  <Paragraphs>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Purchase Funnel – Slide Template</vt:lpstr>
      <vt:lpstr>4-step Purchase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Purchase Funnel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2026-05-26T17:43:42Z</dcterms:modified>
  <cp:category>Charts &amp; Diagrams</cp:category>
</cp:coreProperties>
</file>