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135A5-6545-054E-6008-687EF239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5F131-EE7B-862D-1CF9-01D6F735F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AD6D4-008C-4A74-CB5D-87FEE3B89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6BAD3-7930-CB6F-E848-AD919F2EA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85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C842D-D0AC-B3A4-ECE3-9E767FC7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B4068-048E-EA20-221E-058F2352A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3C422-AEC3-5CAF-7B20-329C918C2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90656-3B2C-69CF-7C82-512CB6810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9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6A39F-8155-E705-0F2F-3349C33A8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C3555-6693-8F7B-E845-934A89A5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Blue Ocean Strategy – Slide Template</a:t>
            </a:r>
          </a:p>
        </p:txBody>
      </p:sp>
      <p:sp>
        <p:nvSpPr>
          <p:cNvPr id="3" name="Shape 6">
            <a:extLst>
              <a:ext uri="{FF2B5EF4-FFF2-40B4-BE49-F238E27FC236}">
                <a16:creationId xmlns:a16="http://schemas.microsoft.com/office/drawing/2014/main" id="{CE78C70D-27B3-F468-81EC-DDD56EC3C3FA}"/>
              </a:ext>
            </a:extLst>
          </p:cNvPr>
          <p:cNvSpPr/>
          <p:nvPr/>
        </p:nvSpPr>
        <p:spPr>
          <a:xfrm>
            <a:off x="534226" y="1329798"/>
            <a:ext cx="2470049" cy="4051991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19050">
            <a:solidFill>
              <a:schemeClr val="accent1"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A635DDAE-17C2-B167-C8A6-7EC39897BED4}"/>
              </a:ext>
            </a:extLst>
          </p:cNvPr>
          <p:cNvSpPr/>
          <p:nvPr/>
        </p:nvSpPr>
        <p:spPr>
          <a:xfrm>
            <a:off x="2166124" y="1329798"/>
            <a:ext cx="2470049" cy="4051991"/>
          </a:xfrm>
          <a:prstGeom prst="ellipse">
            <a:avLst/>
          </a:prstGeom>
          <a:solidFill>
            <a:schemeClr val="accent5">
              <a:alpha val="25000"/>
            </a:schemeClr>
          </a:solidFill>
          <a:ln w="19050">
            <a:solidFill>
              <a:schemeClr val="accent5"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5" name="Image 0" descr="Fire with solid fill">
            <a:extLst>
              <a:ext uri="{FF2B5EF4-FFF2-40B4-BE49-F238E27FC236}">
                <a16:creationId xmlns:a16="http://schemas.microsoft.com/office/drawing/2014/main" id="{6DD983C9-46D0-8BFD-283A-9FC76FDC2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7603" y="3035753"/>
            <a:ext cx="640080" cy="640080"/>
          </a:xfrm>
          <a:prstGeom prst="rect">
            <a:avLst/>
          </a:prstGeom>
        </p:spPr>
      </p:pic>
      <p:sp>
        <p:nvSpPr>
          <p:cNvPr id="6" name="Text 8">
            <a:extLst>
              <a:ext uri="{FF2B5EF4-FFF2-40B4-BE49-F238E27FC236}">
                <a16:creationId xmlns:a16="http://schemas.microsoft.com/office/drawing/2014/main" id="{57FD7C9B-BD85-E23C-719D-670106578F7F}"/>
              </a:ext>
            </a:extLst>
          </p:cNvPr>
          <p:cNvSpPr/>
          <p:nvPr/>
        </p:nvSpPr>
        <p:spPr>
          <a:xfrm>
            <a:off x="724338" y="3730551"/>
            <a:ext cx="1332161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ea typeface="Arial Black" pitchFamily="34" charset="-122"/>
                <a:cs typeface="Arial Black" pitchFamily="34" charset="-120"/>
              </a:rPr>
              <a:t>RED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ea typeface="Arial Black" pitchFamily="34" charset="-122"/>
                <a:cs typeface="Arial Black" pitchFamily="34" charset="-120"/>
              </a:rPr>
              <a:t>OCEAN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C420973C-B838-8FCC-B5E7-8076A850A464}"/>
              </a:ext>
            </a:extLst>
          </p:cNvPr>
          <p:cNvSpPr/>
          <p:nvPr/>
        </p:nvSpPr>
        <p:spPr>
          <a:xfrm>
            <a:off x="604998" y="4277712"/>
            <a:ext cx="15541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Compete in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existing space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Image 1" descr="Wave with solid fill">
            <a:extLst>
              <a:ext uri="{FF2B5EF4-FFF2-40B4-BE49-F238E27FC236}">
                <a16:creationId xmlns:a16="http://schemas.microsoft.com/office/drawing/2014/main" id="{E24060B3-8C57-DFC8-E502-054280B87E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41903" y="3035753"/>
            <a:ext cx="640080" cy="640080"/>
          </a:xfrm>
          <a:prstGeom prst="rect">
            <a:avLst/>
          </a:prstGeom>
        </p:spPr>
      </p:pic>
      <p:sp>
        <p:nvSpPr>
          <p:cNvPr id="9" name="Text 10">
            <a:extLst>
              <a:ext uri="{FF2B5EF4-FFF2-40B4-BE49-F238E27FC236}">
                <a16:creationId xmlns:a16="http://schemas.microsoft.com/office/drawing/2014/main" id="{D904A9DB-1876-617A-A50D-0E51BE4DDA9E}"/>
              </a:ext>
            </a:extLst>
          </p:cNvPr>
          <p:cNvSpPr/>
          <p:nvPr/>
        </p:nvSpPr>
        <p:spPr>
          <a:xfrm>
            <a:off x="3095862" y="3730551"/>
            <a:ext cx="1332161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ea typeface="Arial Black" pitchFamily="34" charset="-122"/>
                <a:cs typeface="Arial Black" pitchFamily="34" charset="-120"/>
              </a:rPr>
              <a:t>BLUE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ea typeface="Arial Black" pitchFamily="34" charset="-122"/>
                <a:cs typeface="Arial Black" pitchFamily="34" charset="-120"/>
              </a:rPr>
              <a:t>OCEAN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526E0876-7EF0-6EC7-F0CE-B87E5E3ECD11}"/>
              </a:ext>
            </a:extLst>
          </p:cNvPr>
          <p:cNvSpPr/>
          <p:nvPr/>
        </p:nvSpPr>
        <p:spPr>
          <a:xfrm>
            <a:off x="2982073" y="4277712"/>
            <a:ext cx="15541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Create new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market space</a:t>
            </a:r>
            <a:endParaRPr lang="en-US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E2A36EC-9926-7D97-C2A3-1F3ED937990C}"/>
              </a:ext>
            </a:extLst>
          </p:cNvPr>
          <p:cNvGrpSpPr/>
          <p:nvPr/>
        </p:nvGrpSpPr>
        <p:grpSpPr>
          <a:xfrm>
            <a:off x="2032908" y="2977370"/>
            <a:ext cx="1110135" cy="756846"/>
            <a:chOff x="2032908" y="2784074"/>
            <a:chExt cx="1110135" cy="466256"/>
          </a:xfrm>
        </p:grpSpPr>
        <p:sp>
          <p:nvSpPr>
            <p:cNvPr id="11" name="Shape 12">
              <a:extLst>
                <a:ext uri="{FF2B5EF4-FFF2-40B4-BE49-F238E27FC236}">
                  <a16:creationId xmlns:a16="http://schemas.microsoft.com/office/drawing/2014/main" id="{F9D59652-CAF5-AF9E-B0D0-6071C0B663A9}"/>
                </a:ext>
              </a:extLst>
            </p:cNvPr>
            <p:cNvSpPr/>
            <p:nvPr/>
          </p:nvSpPr>
          <p:spPr>
            <a:xfrm>
              <a:off x="2032908" y="2784074"/>
              <a:ext cx="1110135" cy="466256"/>
            </a:xfrm>
            <a:prstGeom prst="ellipse">
              <a:avLst/>
            </a:prstGeom>
            <a:solidFill>
              <a:srgbClr val="001F33"/>
            </a:solidFill>
            <a:ln w="12700">
              <a:solidFill>
                <a:srgbClr val="001F33"/>
              </a:solidFill>
              <a:prstDash val="solid"/>
            </a:ln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2" name="Text 13">
              <a:extLst>
                <a:ext uri="{FF2B5EF4-FFF2-40B4-BE49-F238E27FC236}">
                  <a16:creationId xmlns:a16="http://schemas.microsoft.com/office/drawing/2014/main" id="{B7E29190-3AF2-28DB-0E64-08E6FC2D43A4}"/>
                </a:ext>
              </a:extLst>
            </p:cNvPr>
            <p:cNvSpPr/>
            <p:nvPr/>
          </p:nvSpPr>
          <p:spPr>
            <a:xfrm>
              <a:off x="2032908" y="2784074"/>
              <a:ext cx="1110135" cy="4662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VALUE</a:t>
              </a:r>
              <a:endParaRPr lang="en-US" sz="1050" dirty="0"/>
            </a:p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INNOVATION</a:t>
              </a:r>
              <a:endParaRPr lang="en-US" sz="1050" dirty="0"/>
            </a:p>
          </p:txBody>
        </p:sp>
      </p:grpSp>
      <p:sp>
        <p:nvSpPr>
          <p:cNvPr id="13" name="Shape 14">
            <a:extLst>
              <a:ext uri="{FF2B5EF4-FFF2-40B4-BE49-F238E27FC236}">
                <a16:creationId xmlns:a16="http://schemas.microsoft.com/office/drawing/2014/main" id="{EB9C669D-B780-21C9-7488-7A8F8FB4E8C3}"/>
              </a:ext>
            </a:extLst>
          </p:cNvPr>
          <p:cNvSpPr/>
          <p:nvPr/>
        </p:nvSpPr>
        <p:spPr>
          <a:xfrm>
            <a:off x="5085778" y="1329798"/>
            <a:ext cx="1609695" cy="4051991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15F47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788D81DC-33BF-2553-C840-C7B8C6954958}"/>
              </a:ext>
            </a:extLst>
          </p:cNvPr>
          <p:cNvSpPr/>
          <p:nvPr/>
        </p:nvSpPr>
        <p:spPr>
          <a:xfrm>
            <a:off x="5085778" y="1329798"/>
            <a:ext cx="1609695" cy="1065729"/>
          </a:xfrm>
          <a:prstGeom prst="rect">
            <a:avLst/>
          </a:prstGeom>
          <a:solidFill>
            <a:srgbClr val="F15F47">
              <a:alpha val="70000"/>
            </a:srgbClr>
          </a:solidFill>
          <a:ln w="12700">
            <a:solidFill>
              <a:srgbClr val="F15F47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711F544-F9D4-4CEA-C8A6-8B1856FD954B}"/>
              </a:ext>
            </a:extLst>
          </p:cNvPr>
          <p:cNvSpPr/>
          <p:nvPr/>
        </p:nvSpPr>
        <p:spPr>
          <a:xfrm>
            <a:off x="5535382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16" name="Image 2" descr="Close with solid fill">
            <a:extLst>
              <a:ext uri="{FF2B5EF4-FFF2-40B4-BE49-F238E27FC236}">
                <a16:creationId xmlns:a16="http://schemas.microsoft.com/office/drawing/2014/main" id="{8EBB08FA-716F-41DD-F6EE-0220D637F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24193" y="1485217"/>
            <a:ext cx="532865" cy="532865"/>
          </a:xfrm>
          <a:prstGeom prst="rect">
            <a:avLst/>
          </a:prstGeom>
        </p:spPr>
      </p:pic>
      <p:sp>
        <p:nvSpPr>
          <p:cNvPr id="17" name="Text 17">
            <a:extLst>
              <a:ext uri="{FF2B5EF4-FFF2-40B4-BE49-F238E27FC236}">
                <a16:creationId xmlns:a16="http://schemas.microsoft.com/office/drawing/2014/main" id="{E262B533-3610-7FB6-D704-E70C2E7EC8A7}"/>
              </a:ext>
            </a:extLst>
          </p:cNvPr>
          <p:cNvSpPr/>
          <p:nvPr/>
        </p:nvSpPr>
        <p:spPr>
          <a:xfrm>
            <a:off x="5152386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ea typeface="Arial Black" pitchFamily="34" charset="-122"/>
                <a:cs typeface="Arial Black" pitchFamily="34" charset="-120"/>
              </a:rPr>
              <a:t>ELIMINATE</a:t>
            </a:r>
            <a:endParaRPr lang="en-US" sz="1600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DAEA735A-65AD-83A8-4850-DC81D090A488}"/>
              </a:ext>
            </a:extLst>
          </p:cNvPr>
          <p:cNvSpPr/>
          <p:nvPr/>
        </p:nvSpPr>
        <p:spPr>
          <a:xfrm>
            <a:off x="5218994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A9C0E73E-6B34-5EC7-A8C9-29BD485AA6C7}"/>
              </a:ext>
            </a:extLst>
          </p:cNvPr>
          <p:cNvSpPr/>
          <p:nvPr/>
        </p:nvSpPr>
        <p:spPr>
          <a:xfrm>
            <a:off x="5174588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Which factors taken for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granted should be eliminated?</a:t>
            </a:r>
            <a:endParaRPr lang="en-US" sz="1200" dirty="0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A782D882-1DE8-D9B2-9F2C-34F98D79CD0A}"/>
              </a:ext>
            </a:extLst>
          </p:cNvPr>
          <p:cNvSpPr/>
          <p:nvPr/>
        </p:nvSpPr>
        <p:spPr>
          <a:xfrm>
            <a:off x="5174588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Industry price wars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Legacy trade-offs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Over-served features</a:t>
            </a:r>
            <a:endParaRPr lang="en-US" sz="1200" dirty="0"/>
          </a:p>
        </p:txBody>
      </p:sp>
      <p:sp>
        <p:nvSpPr>
          <p:cNvPr id="21" name="Shape 21">
            <a:extLst>
              <a:ext uri="{FF2B5EF4-FFF2-40B4-BE49-F238E27FC236}">
                <a16:creationId xmlns:a16="http://schemas.microsoft.com/office/drawing/2014/main" id="{5F2004D6-52DA-D1F9-7FA0-977366F3A8D3}"/>
              </a:ext>
            </a:extLst>
          </p:cNvPr>
          <p:cNvSpPr/>
          <p:nvPr/>
        </p:nvSpPr>
        <p:spPr>
          <a:xfrm>
            <a:off x="6750979" y="1329798"/>
            <a:ext cx="1609695" cy="4051991"/>
          </a:xfrm>
          <a:prstGeom prst="rect">
            <a:avLst/>
          </a:prstGeom>
          <a:solidFill>
            <a:schemeClr val="accent2"/>
          </a:solidFill>
          <a:ln w="12700">
            <a:solidFill>
              <a:srgbClr val="FBA91E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D1287650-255F-1E85-497A-64B7D12A7583}"/>
              </a:ext>
            </a:extLst>
          </p:cNvPr>
          <p:cNvSpPr/>
          <p:nvPr/>
        </p:nvSpPr>
        <p:spPr>
          <a:xfrm>
            <a:off x="6750979" y="1329798"/>
            <a:ext cx="1609695" cy="1065729"/>
          </a:xfrm>
          <a:prstGeom prst="rect">
            <a:avLst/>
          </a:prstGeom>
          <a:solidFill>
            <a:srgbClr val="FBA91E">
              <a:alpha val="70000"/>
            </a:srgbClr>
          </a:solidFill>
          <a:ln w="12700">
            <a:solidFill>
              <a:srgbClr val="FBA91E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FA069CD5-6F6C-8CA2-F47D-5E9E1ED89A57}"/>
              </a:ext>
            </a:extLst>
          </p:cNvPr>
          <p:cNvSpPr/>
          <p:nvPr/>
        </p:nvSpPr>
        <p:spPr>
          <a:xfrm>
            <a:off x="7200584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24" name="Image 3" descr="Arrow: Rotate right with solid fill">
            <a:extLst>
              <a:ext uri="{FF2B5EF4-FFF2-40B4-BE49-F238E27FC236}">
                <a16:creationId xmlns:a16="http://schemas.microsoft.com/office/drawing/2014/main" id="{DDED8022-9FB7-B72D-E791-4E6B4758A0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89395" y="1485217"/>
            <a:ext cx="532865" cy="532865"/>
          </a:xfrm>
          <a:prstGeom prst="rect">
            <a:avLst/>
          </a:prstGeom>
        </p:spPr>
      </p:pic>
      <p:sp>
        <p:nvSpPr>
          <p:cNvPr id="25" name="Text 24">
            <a:extLst>
              <a:ext uri="{FF2B5EF4-FFF2-40B4-BE49-F238E27FC236}">
                <a16:creationId xmlns:a16="http://schemas.microsoft.com/office/drawing/2014/main" id="{88E8BE2A-A235-A6FF-3B29-F1C56B547085}"/>
              </a:ext>
            </a:extLst>
          </p:cNvPr>
          <p:cNvSpPr/>
          <p:nvPr/>
        </p:nvSpPr>
        <p:spPr>
          <a:xfrm>
            <a:off x="6817587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chemeClr val="tx1">
                    <a:lumMod val="85000"/>
                    <a:lumOff val="15000"/>
                  </a:schemeClr>
                </a:solidFill>
                <a:ea typeface="Arial Black" pitchFamily="34" charset="-122"/>
                <a:cs typeface="Arial Black" pitchFamily="34" charset="-120"/>
              </a:rPr>
              <a:t>REDUCE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Shape 25">
            <a:extLst>
              <a:ext uri="{FF2B5EF4-FFF2-40B4-BE49-F238E27FC236}">
                <a16:creationId xmlns:a16="http://schemas.microsoft.com/office/drawing/2014/main" id="{40AB71DD-D810-A991-2865-9D4938B77B8B}"/>
              </a:ext>
            </a:extLst>
          </p:cNvPr>
          <p:cNvSpPr/>
          <p:nvPr/>
        </p:nvSpPr>
        <p:spPr>
          <a:xfrm>
            <a:off x="6884196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B68645E4-0F52-A277-E469-94130C260C71}"/>
              </a:ext>
            </a:extLst>
          </p:cNvPr>
          <p:cNvSpPr/>
          <p:nvPr/>
        </p:nvSpPr>
        <p:spPr>
          <a:xfrm>
            <a:off x="6839790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Which factors should be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reduced well below industry?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769FCECE-7CE4-03E8-0D07-446244919FE3}"/>
              </a:ext>
            </a:extLst>
          </p:cNvPr>
          <p:cNvSpPr/>
          <p:nvPr/>
        </p:nvSpPr>
        <p:spPr>
          <a:xfrm>
            <a:off x="6839790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Cost structure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Complexity &amp; friction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Redundant processes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5A9B354B-B6B7-DB8B-7DDB-13F16B9DA59C}"/>
              </a:ext>
            </a:extLst>
          </p:cNvPr>
          <p:cNvSpPr/>
          <p:nvPr/>
        </p:nvSpPr>
        <p:spPr>
          <a:xfrm>
            <a:off x="8416181" y="1329798"/>
            <a:ext cx="1609695" cy="4051991"/>
          </a:xfrm>
          <a:prstGeom prst="rect">
            <a:avLst/>
          </a:prstGeom>
          <a:solidFill>
            <a:schemeClr val="accent4"/>
          </a:solidFill>
          <a:ln w="12700">
            <a:solidFill>
              <a:srgbClr val="6EA56C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457F9644-A51F-EA3A-0172-4AE054916D93}"/>
              </a:ext>
            </a:extLst>
          </p:cNvPr>
          <p:cNvSpPr/>
          <p:nvPr/>
        </p:nvSpPr>
        <p:spPr>
          <a:xfrm>
            <a:off x="8416181" y="1329798"/>
            <a:ext cx="1609695" cy="1065729"/>
          </a:xfrm>
          <a:prstGeom prst="rect">
            <a:avLst/>
          </a:prstGeom>
          <a:solidFill>
            <a:srgbClr val="6EA56C">
              <a:alpha val="70000"/>
            </a:srgbClr>
          </a:solidFill>
          <a:ln w="12700">
            <a:solidFill>
              <a:srgbClr val="6EA56C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5157C016-BC56-C69A-F172-5865BF8C5EB0}"/>
              </a:ext>
            </a:extLst>
          </p:cNvPr>
          <p:cNvSpPr/>
          <p:nvPr/>
        </p:nvSpPr>
        <p:spPr>
          <a:xfrm>
            <a:off x="8865786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32" name="Image 4" descr="Arrow: Clockwise curve with solid fill">
            <a:extLst>
              <a:ext uri="{FF2B5EF4-FFF2-40B4-BE49-F238E27FC236}">
                <a16:creationId xmlns:a16="http://schemas.microsoft.com/office/drawing/2014/main" id="{D093ABEB-8582-1E72-A5C2-FFC982C63E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54596" y="1485217"/>
            <a:ext cx="532865" cy="532865"/>
          </a:xfrm>
          <a:prstGeom prst="rect">
            <a:avLst/>
          </a:prstGeom>
        </p:spPr>
      </p:pic>
      <p:sp>
        <p:nvSpPr>
          <p:cNvPr id="33" name="Text 31">
            <a:extLst>
              <a:ext uri="{FF2B5EF4-FFF2-40B4-BE49-F238E27FC236}">
                <a16:creationId xmlns:a16="http://schemas.microsoft.com/office/drawing/2014/main" id="{E3C51E9C-76BB-9AE9-FE12-4078AF856A24}"/>
              </a:ext>
            </a:extLst>
          </p:cNvPr>
          <p:cNvSpPr/>
          <p:nvPr/>
        </p:nvSpPr>
        <p:spPr>
          <a:xfrm>
            <a:off x="8482789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ea typeface="Arial Black" pitchFamily="34" charset="-122"/>
                <a:cs typeface="Arial Black" pitchFamily="34" charset="-120"/>
              </a:rPr>
              <a:t>RAISE</a:t>
            </a:r>
            <a:endParaRPr lang="en-US" sz="1600" dirty="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04F23AFB-7158-EB9E-B404-02EA5EACFBE9}"/>
              </a:ext>
            </a:extLst>
          </p:cNvPr>
          <p:cNvSpPr/>
          <p:nvPr/>
        </p:nvSpPr>
        <p:spPr>
          <a:xfrm>
            <a:off x="8549397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2D119E80-6C25-2FEA-51D7-5CEB4DF0E3DC}"/>
              </a:ext>
            </a:extLst>
          </p:cNvPr>
          <p:cNvSpPr/>
          <p:nvPr/>
        </p:nvSpPr>
        <p:spPr>
          <a:xfrm>
            <a:off x="8504992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Which factors should be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raised well above industry?</a:t>
            </a:r>
            <a:endParaRPr lang="en-US" sz="120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5E62BEA1-F34B-4CC0-6411-09F4B3684D77}"/>
              </a:ext>
            </a:extLst>
          </p:cNvPr>
          <p:cNvSpPr/>
          <p:nvPr/>
        </p:nvSpPr>
        <p:spPr>
          <a:xfrm>
            <a:off x="8504992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Buyer value &amp; quality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Experience &amp; service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Speed &amp; reliability</a:t>
            </a:r>
            <a:endParaRPr lang="en-US" sz="1200" dirty="0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808629C5-92B2-6913-88BA-CC290A7AD7F2}"/>
              </a:ext>
            </a:extLst>
          </p:cNvPr>
          <p:cNvSpPr/>
          <p:nvPr/>
        </p:nvSpPr>
        <p:spPr>
          <a:xfrm>
            <a:off x="10081383" y="1329798"/>
            <a:ext cx="1609695" cy="405199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3AC6E1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65B6D04B-1584-9E74-D212-7D9DA7CC03C7}"/>
              </a:ext>
            </a:extLst>
          </p:cNvPr>
          <p:cNvSpPr/>
          <p:nvPr/>
        </p:nvSpPr>
        <p:spPr>
          <a:xfrm>
            <a:off x="10081383" y="1329798"/>
            <a:ext cx="1609695" cy="1065729"/>
          </a:xfrm>
          <a:prstGeom prst="rect">
            <a:avLst/>
          </a:prstGeom>
          <a:solidFill>
            <a:srgbClr val="3AC6E1">
              <a:alpha val="70000"/>
            </a:srgbClr>
          </a:solidFill>
          <a:ln w="12700">
            <a:solidFill>
              <a:srgbClr val="3AC6E1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678E7EDF-BCAB-2843-9577-D3085A7753D3}"/>
              </a:ext>
            </a:extLst>
          </p:cNvPr>
          <p:cNvSpPr/>
          <p:nvPr/>
        </p:nvSpPr>
        <p:spPr>
          <a:xfrm>
            <a:off x="10530987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40" name="Image 5" descr="Add with solid fill">
            <a:extLst>
              <a:ext uri="{FF2B5EF4-FFF2-40B4-BE49-F238E27FC236}">
                <a16:creationId xmlns:a16="http://schemas.microsoft.com/office/drawing/2014/main" id="{459045C4-3C94-ED46-EF99-DE8C394324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19798" y="1485217"/>
            <a:ext cx="532865" cy="532865"/>
          </a:xfrm>
          <a:prstGeom prst="rect">
            <a:avLst/>
          </a:prstGeom>
        </p:spPr>
      </p:pic>
      <p:sp>
        <p:nvSpPr>
          <p:cNvPr id="41" name="Text 38">
            <a:extLst>
              <a:ext uri="{FF2B5EF4-FFF2-40B4-BE49-F238E27FC236}">
                <a16:creationId xmlns:a16="http://schemas.microsoft.com/office/drawing/2014/main" id="{D7C7E6A8-AEDF-C72F-8FA0-F0EC7538DCC2}"/>
              </a:ext>
            </a:extLst>
          </p:cNvPr>
          <p:cNvSpPr/>
          <p:nvPr/>
        </p:nvSpPr>
        <p:spPr>
          <a:xfrm>
            <a:off x="10147991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chemeClr val="tx1">
                    <a:lumMod val="85000"/>
                    <a:lumOff val="15000"/>
                  </a:schemeClr>
                </a:solidFill>
                <a:ea typeface="Arial Black" pitchFamily="34" charset="-122"/>
                <a:cs typeface="Arial Black" pitchFamily="34" charset="-120"/>
              </a:rPr>
              <a:t>CREATE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Shape 39">
            <a:extLst>
              <a:ext uri="{FF2B5EF4-FFF2-40B4-BE49-F238E27FC236}">
                <a16:creationId xmlns:a16="http://schemas.microsoft.com/office/drawing/2014/main" id="{517CCF6D-ACA1-BAF2-06D9-BFAC1D2D3042}"/>
              </a:ext>
            </a:extLst>
          </p:cNvPr>
          <p:cNvSpPr/>
          <p:nvPr/>
        </p:nvSpPr>
        <p:spPr>
          <a:xfrm>
            <a:off x="10214599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43" name="Text 40">
            <a:extLst>
              <a:ext uri="{FF2B5EF4-FFF2-40B4-BE49-F238E27FC236}">
                <a16:creationId xmlns:a16="http://schemas.microsoft.com/office/drawing/2014/main" id="{96062531-1E5C-8851-8FC8-CD1C776B6AD2}"/>
              </a:ext>
            </a:extLst>
          </p:cNvPr>
          <p:cNvSpPr/>
          <p:nvPr/>
        </p:nvSpPr>
        <p:spPr>
          <a:xfrm>
            <a:off x="10170194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Which factors never offered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should be created?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id="{90E13D29-F29A-E707-4CA3-B062E2FC8DB0}"/>
              </a:ext>
            </a:extLst>
          </p:cNvPr>
          <p:cNvSpPr/>
          <p:nvPr/>
        </p:nvSpPr>
        <p:spPr>
          <a:xfrm>
            <a:off x="10170194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New demand sources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Uncontested markets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Innovative value chains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CBF32E1F-88C5-703E-3673-359511F77E37}"/>
              </a:ext>
            </a:extLst>
          </p:cNvPr>
          <p:cNvSpPr/>
          <p:nvPr/>
        </p:nvSpPr>
        <p:spPr>
          <a:xfrm>
            <a:off x="822861" y="5662081"/>
            <a:ext cx="10546278" cy="35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999999"/>
                </a:solidFill>
                <a:ea typeface="Calibri" pitchFamily="34" charset="-122"/>
                <a:cs typeface="Calibri" pitchFamily="34" charset="-120"/>
              </a:rPr>
              <a:t>"Don't compete with rivals — make them irrelevant."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4701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AADE2-95E0-51CB-55ED-CE42C5A18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9ED4-7EAB-40AE-36EA-3566CD63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Blue Ocean Strategy – Slide Template</a:t>
            </a:r>
          </a:p>
        </p:txBody>
      </p:sp>
      <p:sp>
        <p:nvSpPr>
          <p:cNvPr id="3" name="Shape 6">
            <a:extLst>
              <a:ext uri="{FF2B5EF4-FFF2-40B4-BE49-F238E27FC236}">
                <a16:creationId xmlns:a16="http://schemas.microsoft.com/office/drawing/2014/main" id="{56DA7025-1503-7CD5-A0F2-E9712AE8CF73}"/>
              </a:ext>
            </a:extLst>
          </p:cNvPr>
          <p:cNvSpPr/>
          <p:nvPr/>
        </p:nvSpPr>
        <p:spPr>
          <a:xfrm>
            <a:off x="534226" y="1329798"/>
            <a:ext cx="2470049" cy="4051991"/>
          </a:xfrm>
          <a:prstGeom prst="ellipse">
            <a:avLst/>
          </a:prstGeom>
          <a:solidFill>
            <a:schemeClr val="accent1">
              <a:alpha val="65000"/>
            </a:schemeClr>
          </a:solidFill>
          <a:ln w="19050">
            <a:solidFill>
              <a:schemeClr val="accent1"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B75137D6-2717-70F7-26B3-C196B2DF79FB}"/>
              </a:ext>
            </a:extLst>
          </p:cNvPr>
          <p:cNvSpPr/>
          <p:nvPr/>
        </p:nvSpPr>
        <p:spPr>
          <a:xfrm>
            <a:off x="2166124" y="1329798"/>
            <a:ext cx="2470049" cy="4051991"/>
          </a:xfrm>
          <a:prstGeom prst="ellipse">
            <a:avLst/>
          </a:prstGeom>
          <a:solidFill>
            <a:schemeClr val="accent5">
              <a:alpha val="65000"/>
            </a:schemeClr>
          </a:solidFill>
          <a:ln w="19050">
            <a:solidFill>
              <a:schemeClr val="accent5">
                <a:alpha val="5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5" name="Image 0" descr="Fire with solid fill">
            <a:extLst>
              <a:ext uri="{FF2B5EF4-FFF2-40B4-BE49-F238E27FC236}">
                <a16:creationId xmlns:a16="http://schemas.microsoft.com/office/drawing/2014/main" id="{F73839EC-FAFD-74BC-2CCA-E838BD2F78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7603" y="3035753"/>
            <a:ext cx="640080" cy="640080"/>
          </a:xfrm>
          <a:prstGeom prst="rect">
            <a:avLst/>
          </a:prstGeom>
        </p:spPr>
      </p:pic>
      <p:sp>
        <p:nvSpPr>
          <p:cNvPr id="6" name="Text 8">
            <a:extLst>
              <a:ext uri="{FF2B5EF4-FFF2-40B4-BE49-F238E27FC236}">
                <a16:creationId xmlns:a16="http://schemas.microsoft.com/office/drawing/2014/main" id="{7AF86C04-602E-E4F3-0A4E-4538CC3A140B}"/>
              </a:ext>
            </a:extLst>
          </p:cNvPr>
          <p:cNvSpPr/>
          <p:nvPr/>
        </p:nvSpPr>
        <p:spPr>
          <a:xfrm>
            <a:off x="724338" y="3730551"/>
            <a:ext cx="1332161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Arial Black" pitchFamily="34" charset="-122"/>
                <a:cs typeface="Arial Black" pitchFamily="34" charset="-120"/>
              </a:rPr>
              <a:t>RED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ea typeface="Arial Black" pitchFamily="34" charset="-122"/>
                <a:cs typeface="Arial Black" pitchFamily="34" charset="-120"/>
              </a:rPr>
              <a:t>OCEAN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DCBD9728-DD4C-DCD5-3D4A-BF1FE4C415BE}"/>
              </a:ext>
            </a:extLst>
          </p:cNvPr>
          <p:cNvSpPr/>
          <p:nvPr/>
        </p:nvSpPr>
        <p:spPr>
          <a:xfrm>
            <a:off x="604998" y="4277712"/>
            <a:ext cx="15541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ea typeface="Calibri" pitchFamily="34" charset="-122"/>
                <a:cs typeface="Calibri" pitchFamily="34" charset="-120"/>
              </a:rPr>
              <a:t>Compete in</a:t>
            </a:r>
            <a:endParaRPr lang="en-US" sz="1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>
                    <a:lumMod val="40000"/>
                    <a:lumOff val="60000"/>
                  </a:schemeClr>
                </a:solidFill>
                <a:ea typeface="Calibri" pitchFamily="34" charset="-122"/>
                <a:cs typeface="Calibri" pitchFamily="34" charset="-120"/>
              </a:rPr>
              <a:t>existing space</a:t>
            </a:r>
            <a:endParaRPr lang="en-US" sz="12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Image 1" descr="Wave with solid fill">
            <a:extLst>
              <a:ext uri="{FF2B5EF4-FFF2-40B4-BE49-F238E27FC236}">
                <a16:creationId xmlns:a16="http://schemas.microsoft.com/office/drawing/2014/main" id="{7DD98556-FF9F-D11C-A146-0C83983322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41903" y="3035753"/>
            <a:ext cx="640080" cy="640080"/>
          </a:xfrm>
          <a:prstGeom prst="rect">
            <a:avLst/>
          </a:prstGeom>
        </p:spPr>
      </p:pic>
      <p:sp>
        <p:nvSpPr>
          <p:cNvPr id="9" name="Text 10">
            <a:extLst>
              <a:ext uri="{FF2B5EF4-FFF2-40B4-BE49-F238E27FC236}">
                <a16:creationId xmlns:a16="http://schemas.microsoft.com/office/drawing/2014/main" id="{58F58D87-010C-02C9-3595-FDE2ABCAA933}"/>
              </a:ext>
            </a:extLst>
          </p:cNvPr>
          <p:cNvSpPr/>
          <p:nvPr/>
        </p:nvSpPr>
        <p:spPr>
          <a:xfrm>
            <a:off x="3095862" y="3730551"/>
            <a:ext cx="1332161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ea typeface="Arial Black" pitchFamily="34" charset="-122"/>
                <a:cs typeface="Arial Black" pitchFamily="34" charset="-120"/>
              </a:rPr>
              <a:t>BLUE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ea typeface="Arial Black" pitchFamily="34" charset="-122"/>
                <a:cs typeface="Arial Black" pitchFamily="34" charset="-120"/>
              </a:rPr>
              <a:t>OCEAN</a:t>
            </a:r>
            <a:endParaRPr lang="en-U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CD3FAE3F-95B2-0224-7717-63683AF7A079}"/>
              </a:ext>
            </a:extLst>
          </p:cNvPr>
          <p:cNvSpPr/>
          <p:nvPr/>
        </p:nvSpPr>
        <p:spPr>
          <a:xfrm>
            <a:off x="2982073" y="4277712"/>
            <a:ext cx="15541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ea typeface="Calibri" pitchFamily="34" charset="-122"/>
                <a:cs typeface="Calibri" pitchFamily="34" charset="-120"/>
              </a:rPr>
              <a:t>Create new</a:t>
            </a: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ea typeface="Calibri" pitchFamily="34" charset="-122"/>
                <a:cs typeface="Calibri" pitchFamily="34" charset="-120"/>
              </a:rPr>
              <a:t>market space</a:t>
            </a:r>
            <a:endParaRPr lang="en-US" sz="12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D6B51E-EF62-9A92-82DB-6D74C0CCEEBB}"/>
              </a:ext>
            </a:extLst>
          </p:cNvPr>
          <p:cNvGrpSpPr/>
          <p:nvPr/>
        </p:nvGrpSpPr>
        <p:grpSpPr>
          <a:xfrm>
            <a:off x="2032908" y="2977370"/>
            <a:ext cx="1110135" cy="756846"/>
            <a:chOff x="2032908" y="2784074"/>
            <a:chExt cx="1110135" cy="466256"/>
          </a:xfrm>
        </p:grpSpPr>
        <p:sp>
          <p:nvSpPr>
            <p:cNvPr id="11" name="Shape 12">
              <a:extLst>
                <a:ext uri="{FF2B5EF4-FFF2-40B4-BE49-F238E27FC236}">
                  <a16:creationId xmlns:a16="http://schemas.microsoft.com/office/drawing/2014/main" id="{B131DACA-B2B4-870D-F718-B8046BD4D9DD}"/>
                </a:ext>
              </a:extLst>
            </p:cNvPr>
            <p:cNvSpPr/>
            <p:nvPr/>
          </p:nvSpPr>
          <p:spPr>
            <a:xfrm>
              <a:off x="2032908" y="2784074"/>
              <a:ext cx="1110135" cy="466256"/>
            </a:xfrm>
            <a:prstGeom prst="ellipse">
              <a:avLst/>
            </a:prstGeom>
            <a:solidFill>
              <a:srgbClr val="001F33"/>
            </a:solidFill>
            <a:ln w="12700">
              <a:solidFill>
                <a:srgbClr val="001F33"/>
              </a:solidFill>
              <a:prstDash val="solid"/>
            </a:ln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12" name="Text 13">
              <a:extLst>
                <a:ext uri="{FF2B5EF4-FFF2-40B4-BE49-F238E27FC236}">
                  <a16:creationId xmlns:a16="http://schemas.microsoft.com/office/drawing/2014/main" id="{BFA2CB3A-501F-53AC-CDC7-A58252872649}"/>
                </a:ext>
              </a:extLst>
            </p:cNvPr>
            <p:cNvSpPr/>
            <p:nvPr/>
          </p:nvSpPr>
          <p:spPr>
            <a:xfrm>
              <a:off x="2032908" y="2784074"/>
              <a:ext cx="1110135" cy="4662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VALUE</a:t>
              </a:r>
              <a:endParaRPr lang="en-US" sz="1050" dirty="0"/>
            </a:p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INNOVATION</a:t>
              </a:r>
              <a:endParaRPr lang="en-US" sz="1050" dirty="0"/>
            </a:p>
          </p:txBody>
        </p:sp>
      </p:grpSp>
      <p:sp>
        <p:nvSpPr>
          <p:cNvPr id="13" name="Shape 14">
            <a:extLst>
              <a:ext uri="{FF2B5EF4-FFF2-40B4-BE49-F238E27FC236}">
                <a16:creationId xmlns:a16="http://schemas.microsoft.com/office/drawing/2014/main" id="{EB31A697-D4A4-7AA7-F90A-6CEBF884851D}"/>
              </a:ext>
            </a:extLst>
          </p:cNvPr>
          <p:cNvSpPr/>
          <p:nvPr/>
        </p:nvSpPr>
        <p:spPr>
          <a:xfrm>
            <a:off x="5085778" y="1329798"/>
            <a:ext cx="1609695" cy="4051991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15F47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2741405C-FD8C-696B-991B-0ADC64CAF1C3}"/>
              </a:ext>
            </a:extLst>
          </p:cNvPr>
          <p:cNvSpPr/>
          <p:nvPr/>
        </p:nvSpPr>
        <p:spPr>
          <a:xfrm>
            <a:off x="5085778" y="1329798"/>
            <a:ext cx="1609695" cy="1065729"/>
          </a:xfrm>
          <a:prstGeom prst="rect">
            <a:avLst/>
          </a:prstGeom>
          <a:solidFill>
            <a:srgbClr val="F15F47">
              <a:alpha val="70000"/>
            </a:srgbClr>
          </a:solidFill>
          <a:ln w="12700">
            <a:solidFill>
              <a:srgbClr val="F15F47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EE2607DD-E0AD-4021-ED94-A709738A2B26}"/>
              </a:ext>
            </a:extLst>
          </p:cNvPr>
          <p:cNvSpPr/>
          <p:nvPr/>
        </p:nvSpPr>
        <p:spPr>
          <a:xfrm>
            <a:off x="5535382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16" name="Image 2" descr="Close with solid fill">
            <a:extLst>
              <a:ext uri="{FF2B5EF4-FFF2-40B4-BE49-F238E27FC236}">
                <a16:creationId xmlns:a16="http://schemas.microsoft.com/office/drawing/2014/main" id="{634ED63B-F301-434D-9FB5-E3C0E1546E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24193" y="1485217"/>
            <a:ext cx="532865" cy="532865"/>
          </a:xfrm>
          <a:prstGeom prst="rect">
            <a:avLst/>
          </a:prstGeom>
        </p:spPr>
      </p:pic>
      <p:sp>
        <p:nvSpPr>
          <p:cNvPr id="17" name="Text 17">
            <a:extLst>
              <a:ext uri="{FF2B5EF4-FFF2-40B4-BE49-F238E27FC236}">
                <a16:creationId xmlns:a16="http://schemas.microsoft.com/office/drawing/2014/main" id="{64FC6383-4775-5165-8714-EEBF5EE550B9}"/>
              </a:ext>
            </a:extLst>
          </p:cNvPr>
          <p:cNvSpPr/>
          <p:nvPr/>
        </p:nvSpPr>
        <p:spPr>
          <a:xfrm>
            <a:off x="5152386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ea typeface="Arial Black" pitchFamily="34" charset="-122"/>
                <a:cs typeface="Arial Black" pitchFamily="34" charset="-120"/>
              </a:rPr>
              <a:t>ELIMINATE</a:t>
            </a:r>
            <a:endParaRPr lang="en-US" sz="1600" dirty="0"/>
          </a:p>
        </p:txBody>
      </p:sp>
      <p:sp>
        <p:nvSpPr>
          <p:cNvPr id="18" name="Shape 18">
            <a:extLst>
              <a:ext uri="{FF2B5EF4-FFF2-40B4-BE49-F238E27FC236}">
                <a16:creationId xmlns:a16="http://schemas.microsoft.com/office/drawing/2014/main" id="{8ABD5980-3D24-C076-6C2A-E60229B3FA3C}"/>
              </a:ext>
            </a:extLst>
          </p:cNvPr>
          <p:cNvSpPr/>
          <p:nvPr/>
        </p:nvSpPr>
        <p:spPr>
          <a:xfrm>
            <a:off x="5218994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88CD1E66-0904-582B-554F-63BCFE6D090F}"/>
              </a:ext>
            </a:extLst>
          </p:cNvPr>
          <p:cNvSpPr/>
          <p:nvPr/>
        </p:nvSpPr>
        <p:spPr>
          <a:xfrm>
            <a:off x="5174588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Which factors taken for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granted should be eliminated?</a:t>
            </a:r>
            <a:endParaRPr lang="en-US" sz="1200" dirty="0"/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55DBAC07-C458-66A4-C3F0-345699603B28}"/>
              </a:ext>
            </a:extLst>
          </p:cNvPr>
          <p:cNvSpPr/>
          <p:nvPr/>
        </p:nvSpPr>
        <p:spPr>
          <a:xfrm>
            <a:off x="5174588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Industry price wars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Legacy trade-offs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Over-served features</a:t>
            </a:r>
            <a:endParaRPr lang="en-US" sz="1200" dirty="0"/>
          </a:p>
        </p:txBody>
      </p:sp>
      <p:sp>
        <p:nvSpPr>
          <p:cNvPr id="21" name="Shape 21">
            <a:extLst>
              <a:ext uri="{FF2B5EF4-FFF2-40B4-BE49-F238E27FC236}">
                <a16:creationId xmlns:a16="http://schemas.microsoft.com/office/drawing/2014/main" id="{270FAD72-77AE-DF3E-7556-67247FA34716}"/>
              </a:ext>
            </a:extLst>
          </p:cNvPr>
          <p:cNvSpPr/>
          <p:nvPr/>
        </p:nvSpPr>
        <p:spPr>
          <a:xfrm>
            <a:off x="6750979" y="1329798"/>
            <a:ext cx="1609695" cy="4051991"/>
          </a:xfrm>
          <a:prstGeom prst="rect">
            <a:avLst/>
          </a:prstGeom>
          <a:solidFill>
            <a:schemeClr val="accent2"/>
          </a:solidFill>
          <a:ln w="12700">
            <a:solidFill>
              <a:srgbClr val="FBA91E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F0347894-CC88-63CB-422A-4A999AE4267A}"/>
              </a:ext>
            </a:extLst>
          </p:cNvPr>
          <p:cNvSpPr/>
          <p:nvPr/>
        </p:nvSpPr>
        <p:spPr>
          <a:xfrm>
            <a:off x="6750979" y="1329798"/>
            <a:ext cx="1609695" cy="1065729"/>
          </a:xfrm>
          <a:prstGeom prst="rect">
            <a:avLst/>
          </a:prstGeom>
          <a:solidFill>
            <a:srgbClr val="FBA91E">
              <a:alpha val="70000"/>
            </a:srgbClr>
          </a:solidFill>
          <a:ln w="12700">
            <a:solidFill>
              <a:srgbClr val="FBA91E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23" name="Shape 23">
            <a:extLst>
              <a:ext uri="{FF2B5EF4-FFF2-40B4-BE49-F238E27FC236}">
                <a16:creationId xmlns:a16="http://schemas.microsoft.com/office/drawing/2014/main" id="{08DEE791-5797-8794-4A9D-DEDD1A25C190}"/>
              </a:ext>
            </a:extLst>
          </p:cNvPr>
          <p:cNvSpPr/>
          <p:nvPr/>
        </p:nvSpPr>
        <p:spPr>
          <a:xfrm>
            <a:off x="7200584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24" name="Image 3" descr="Arrow: Rotate right with solid fill">
            <a:extLst>
              <a:ext uri="{FF2B5EF4-FFF2-40B4-BE49-F238E27FC236}">
                <a16:creationId xmlns:a16="http://schemas.microsoft.com/office/drawing/2014/main" id="{FEF637FC-2A84-52E1-0B47-BABA0BCF83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89395" y="1485217"/>
            <a:ext cx="532865" cy="532865"/>
          </a:xfrm>
          <a:prstGeom prst="rect">
            <a:avLst/>
          </a:prstGeom>
        </p:spPr>
      </p:pic>
      <p:sp>
        <p:nvSpPr>
          <p:cNvPr id="25" name="Text 24">
            <a:extLst>
              <a:ext uri="{FF2B5EF4-FFF2-40B4-BE49-F238E27FC236}">
                <a16:creationId xmlns:a16="http://schemas.microsoft.com/office/drawing/2014/main" id="{B7B63812-9D72-C246-615C-857D1083F278}"/>
              </a:ext>
            </a:extLst>
          </p:cNvPr>
          <p:cNvSpPr/>
          <p:nvPr/>
        </p:nvSpPr>
        <p:spPr>
          <a:xfrm>
            <a:off x="6817587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chemeClr val="tx1">
                    <a:lumMod val="85000"/>
                    <a:lumOff val="15000"/>
                  </a:schemeClr>
                </a:solidFill>
                <a:ea typeface="Arial Black" pitchFamily="34" charset="-122"/>
                <a:cs typeface="Arial Black" pitchFamily="34" charset="-120"/>
              </a:rPr>
              <a:t>REDUCE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Shape 25">
            <a:extLst>
              <a:ext uri="{FF2B5EF4-FFF2-40B4-BE49-F238E27FC236}">
                <a16:creationId xmlns:a16="http://schemas.microsoft.com/office/drawing/2014/main" id="{0B4DFEEB-A828-692F-6A29-95DE3D3FB7DE}"/>
              </a:ext>
            </a:extLst>
          </p:cNvPr>
          <p:cNvSpPr/>
          <p:nvPr/>
        </p:nvSpPr>
        <p:spPr>
          <a:xfrm>
            <a:off x="6884196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F7F9002B-1238-DACF-717C-BCF428EE775D}"/>
              </a:ext>
            </a:extLst>
          </p:cNvPr>
          <p:cNvSpPr/>
          <p:nvPr/>
        </p:nvSpPr>
        <p:spPr>
          <a:xfrm>
            <a:off x="6839790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Which factors should be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i="1" dirty="0">
                <a:solidFill>
                  <a:schemeClr val="accent2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reduced well below industry?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5457EB90-DAC7-4F18-849A-AE36E8AB55FE}"/>
              </a:ext>
            </a:extLst>
          </p:cNvPr>
          <p:cNvSpPr/>
          <p:nvPr/>
        </p:nvSpPr>
        <p:spPr>
          <a:xfrm>
            <a:off x="6839790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Cost structure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Complexity &amp; friction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Redundant processes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95AE4E7D-CE1E-EEA1-135C-11634C1E4776}"/>
              </a:ext>
            </a:extLst>
          </p:cNvPr>
          <p:cNvSpPr/>
          <p:nvPr/>
        </p:nvSpPr>
        <p:spPr>
          <a:xfrm>
            <a:off x="8416181" y="1329798"/>
            <a:ext cx="1609695" cy="4051991"/>
          </a:xfrm>
          <a:prstGeom prst="rect">
            <a:avLst/>
          </a:prstGeom>
          <a:solidFill>
            <a:schemeClr val="accent4"/>
          </a:solidFill>
          <a:ln w="12700">
            <a:solidFill>
              <a:srgbClr val="6EA56C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91F4B1AA-FA13-1904-664C-6F6ABC58EE88}"/>
              </a:ext>
            </a:extLst>
          </p:cNvPr>
          <p:cNvSpPr/>
          <p:nvPr/>
        </p:nvSpPr>
        <p:spPr>
          <a:xfrm>
            <a:off x="8416181" y="1329798"/>
            <a:ext cx="1609695" cy="1065729"/>
          </a:xfrm>
          <a:prstGeom prst="rect">
            <a:avLst/>
          </a:prstGeom>
          <a:solidFill>
            <a:srgbClr val="6EA56C">
              <a:alpha val="70000"/>
            </a:srgbClr>
          </a:solidFill>
          <a:ln w="12700">
            <a:solidFill>
              <a:srgbClr val="6EA56C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6D6A94C9-066F-76F6-A466-11E87D5A4766}"/>
              </a:ext>
            </a:extLst>
          </p:cNvPr>
          <p:cNvSpPr/>
          <p:nvPr/>
        </p:nvSpPr>
        <p:spPr>
          <a:xfrm>
            <a:off x="8865786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32" name="Image 4" descr="Arrow: Clockwise curve with solid fill">
            <a:extLst>
              <a:ext uri="{FF2B5EF4-FFF2-40B4-BE49-F238E27FC236}">
                <a16:creationId xmlns:a16="http://schemas.microsoft.com/office/drawing/2014/main" id="{3A61F8FE-7527-D504-1566-F715B5C9E5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54596" y="1485217"/>
            <a:ext cx="532865" cy="532865"/>
          </a:xfrm>
          <a:prstGeom prst="rect">
            <a:avLst/>
          </a:prstGeom>
        </p:spPr>
      </p:pic>
      <p:sp>
        <p:nvSpPr>
          <p:cNvPr id="33" name="Text 31">
            <a:extLst>
              <a:ext uri="{FF2B5EF4-FFF2-40B4-BE49-F238E27FC236}">
                <a16:creationId xmlns:a16="http://schemas.microsoft.com/office/drawing/2014/main" id="{1D5C249A-DAE8-0936-ECBF-A865C9A4A38C}"/>
              </a:ext>
            </a:extLst>
          </p:cNvPr>
          <p:cNvSpPr/>
          <p:nvPr/>
        </p:nvSpPr>
        <p:spPr>
          <a:xfrm>
            <a:off x="8482789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ea typeface="Arial Black" pitchFamily="34" charset="-122"/>
                <a:cs typeface="Arial Black" pitchFamily="34" charset="-120"/>
              </a:rPr>
              <a:t>RAISE</a:t>
            </a:r>
            <a:endParaRPr lang="en-US" sz="1600" dirty="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2FB6532-0897-F669-0D07-862E1F13A7EA}"/>
              </a:ext>
            </a:extLst>
          </p:cNvPr>
          <p:cNvSpPr/>
          <p:nvPr/>
        </p:nvSpPr>
        <p:spPr>
          <a:xfrm>
            <a:off x="8549397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DFD9A00A-96EB-8A84-3553-9513D0E5C1C4}"/>
              </a:ext>
            </a:extLst>
          </p:cNvPr>
          <p:cNvSpPr/>
          <p:nvPr/>
        </p:nvSpPr>
        <p:spPr>
          <a:xfrm>
            <a:off x="8504992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Which factors should be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FFFFFF">
                    <a:alpha val="80000"/>
                  </a:srgbClr>
                </a:solidFill>
                <a:ea typeface="Calibri" pitchFamily="34" charset="-122"/>
                <a:cs typeface="Calibri" pitchFamily="34" charset="-120"/>
              </a:rPr>
              <a:t>raised well above industry?</a:t>
            </a:r>
            <a:endParaRPr lang="en-US" sz="120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6DDA2481-DF38-B0F2-E62E-231B689E30CE}"/>
              </a:ext>
            </a:extLst>
          </p:cNvPr>
          <p:cNvSpPr/>
          <p:nvPr/>
        </p:nvSpPr>
        <p:spPr>
          <a:xfrm>
            <a:off x="8504992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Buyer value &amp; quality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Experience &amp; service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Speed &amp; reliability</a:t>
            </a:r>
            <a:endParaRPr lang="en-US" sz="1200" dirty="0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48922B31-C625-5BA5-6FC7-A03A479AF8B9}"/>
              </a:ext>
            </a:extLst>
          </p:cNvPr>
          <p:cNvSpPr/>
          <p:nvPr/>
        </p:nvSpPr>
        <p:spPr>
          <a:xfrm>
            <a:off x="10081383" y="1329798"/>
            <a:ext cx="1609695" cy="405199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3AC6E1"/>
            </a:solidFill>
            <a:prstDash val="solid"/>
          </a:ln>
          <a:effectLst>
            <a:outerShdw blurRad="127000" dist="508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 sz="3600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3BBF74AF-7A54-C593-474E-590A2F107CDC}"/>
              </a:ext>
            </a:extLst>
          </p:cNvPr>
          <p:cNvSpPr/>
          <p:nvPr/>
        </p:nvSpPr>
        <p:spPr>
          <a:xfrm>
            <a:off x="10081383" y="1329798"/>
            <a:ext cx="1609695" cy="1065729"/>
          </a:xfrm>
          <a:prstGeom prst="rect">
            <a:avLst/>
          </a:prstGeom>
          <a:solidFill>
            <a:srgbClr val="3AC6E1">
              <a:alpha val="70000"/>
            </a:srgbClr>
          </a:solidFill>
          <a:ln w="12700">
            <a:solidFill>
              <a:srgbClr val="3AC6E1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49C91686-1901-6FA1-D370-07D99B1E11DB}"/>
              </a:ext>
            </a:extLst>
          </p:cNvPr>
          <p:cNvSpPr/>
          <p:nvPr/>
        </p:nvSpPr>
        <p:spPr>
          <a:xfrm>
            <a:off x="10530987" y="1396406"/>
            <a:ext cx="710486" cy="710486"/>
          </a:xfrm>
          <a:prstGeom prst="ellipse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pic>
        <p:nvPicPr>
          <p:cNvPr id="40" name="Image 5" descr="Add with solid fill">
            <a:extLst>
              <a:ext uri="{FF2B5EF4-FFF2-40B4-BE49-F238E27FC236}">
                <a16:creationId xmlns:a16="http://schemas.microsoft.com/office/drawing/2014/main" id="{E9A49EAF-E16A-62ED-9876-3C027C32D2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19798" y="1485217"/>
            <a:ext cx="532865" cy="532865"/>
          </a:xfrm>
          <a:prstGeom prst="rect">
            <a:avLst/>
          </a:prstGeom>
        </p:spPr>
      </p:pic>
      <p:sp>
        <p:nvSpPr>
          <p:cNvPr id="41" name="Text 38">
            <a:extLst>
              <a:ext uri="{FF2B5EF4-FFF2-40B4-BE49-F238E27FC236}">
                <a16:creationId xmlns:a16="http://schemas.microsoft.com/office/drawing/2014/main" id="{336BCD1E-8379-73B1-C864-7F898072A7BC}"/>
              </a:ext>
            </a:extLst>
          </p:cNvPr>
          <p:cNvSpPr/>
          <p:nvPr/>
        </p:nvSpPr>
        <p:spPr>
          <a:xfrm>
            <a:off x="10147991" y="2142949"/>
            <a:ext cx="1476479" cy="3108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chemeClr val="tx1">
                    <a:lumMod val="85000"/>
                    <a:lumOff val="15000"/>
                  </a:schemeClr>
                </a:solidFill>
                <a:ea typeface="Arial Black" pitchFamily="34" charset="-122"/>
                <a:cs typeface="Arial Black" pitchFamily="34" charset="-120"/>
              </a:rPr>
              <a:t>CREATE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Shape 39">
            <a:extLst>
              <a:ext uri="{FF2B5EF4-FFF2-40B4-BE49-F238E27FC236}">
                <a16:creationId xmlns:a16="http://schemas.microsoft.com/office/drawing/2014/main" id="{19D6C1FF-AA77-9FE7-5AD8-86B823E2E8C3}"/>
              </a:ext>
            </a:extLst>
          </p:cNvPr>
          <p:cNvSpPr/>
          <p:nvPr/>
        </p:nvSpPr>
        <p:spPr>
          <a:xfrm>
            <a:off x="10214599" y="2484338"/>
            <a:ext cx="1343263" cy="0"/>
          </a:xfrm>
          <a:prstGeom prst="line">
            <a:avLst/>
          </a:prstGeom>
          <a:noFill/>
          <a:ln w="635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43" name="Text 40">
            <a:extLst>
              <a:ext uri="{FF2B5EF4-FFF2-40B4-BE49-F238E27FC236}">
                <a16:creationId xmlns:a16="http://schemas.microsoft.com/office/drawing/2014/main" id="{0F74B079-8DA3-9C41-B1FC-3904306ADC14}"/>
              </a:ext>
            </a:extLst>
          </p:cNvPr>
          <p:cNvSpPr/>
          <p:nvPr/>
        </p:nvSpPr>
        <p:spPr>
          <a:xfrm>
            <a:off x="10170194" y="2629703"/>
            <a:ext cx="1432074" cy="799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Which factors never offered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should be created?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id="{B2A77DC8-EE3F-DE25-2842-B1A013F7A3B1}"/>
              </a:ext>
            </a:extLst>
          </p:cNvPr>
          <p:cNvSpPr/>
          <p:nvPr/>
        </p:nvSpPr>
        <p:spPr>
          <a:xfrm>
            <a:off x="10170194" y="3652737"/>
            <a:ext cx="1432074" cy="165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New demand sources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Uncontested markets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Innovative value chains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95E6B082-E84E-9396-541F-D339CE33C662}"/>
              </a:ext>
            </a:extLst>
          </p:cNvPr>
          <p:cNvSpPr/>
          <p:nvPr/>
        </p:nvSpPr>
        <p:spPr>
          <a:xfrm>
            <a:off x="822861" y="5662081"/>
            <a:ext cx="10546278" cy="355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999999"/>
                </a:solidFill>
                <a:ea typeface="Calibri" pitchFamily="34" charset="-122"/>
                <a:cs typeface="Calibri" pitchFamily="34" charset="-120"/>
              </a:rPr>
              <a:t>"Don't compete with rivals — make them irrelevant."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4421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262</Words>
  <Application>Microsoft Office PowerPoint</Application>
  <PresentationFormat>Widescreen</PresentationFormat>
  <Paragraphs>79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Blue Ocean Strategy – Slide Template</vt:lpstr>
      <vt:lpstr>Blue Ocean Strategy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Ocean Strategy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2026-05-18T16:35:35Z</dcterms:modified>
  <cp:category>Charts &amp; Diagrams</cp:category>
</cp:coreProperties>
</file>