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0" r:id="rId4"/>
    <p:sldId id="37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9AC66F-C04C-E7A0-D9F3-83E1F1AFB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8B7D3-F366-3108-BAE4-12F9D9756F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3A75ED-FBA0-B2E1-4D64-4CA5CEEC9D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FA7226-0710-ABB8-490F-73BC72E85A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765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F3789-A002-B66B-E063-662D5C4A8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5F136D-5DD3-AC76-12B9-4AA47B885A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AEEFA1-F4DC-E4FC-D6F3-99F34C5EC3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6EFDB3-F806-19AE-DD0F-58022A8591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54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E03C3B-5FA6-CE24-285A-3FD623C97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67F2F-3781-8FE4-AC69-05DF780118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Strategic SWOT Matrix – 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6B00968-92E5-313B-6E4C-D2CE9689A6F3}"/>
              </a:ext>
            </a:extLst>
          </p:cNvPr>
          <p:cNvGrpSpPr/>
          <p:nvPr/>
        </p:nvGrpSpPr>
        <p:grpSpPr>
          <a:xfrm>
            <a:off x="710370" y="1070968"/>
            <a:ext cx="10771260" cy="4716065"/>
            <a:chOff x="710370" y="1070967"/>
            <a:chExt cx="10771260" cy="4716065"/>
          </a:xfrm>
        </p:grpSpPr>
        <p:sp>
          <p:nvSpPr>
            <p:cNvPr id="11" name="Shape 6">
              <a:extLst>
                <a:ext uri="{FF2B5EF4-FFF2-40B4-BE49-F238E27FC236}">
                  <a16:creationId xmlns:a16="http://schemas.microsoft.com/office/drawing/2014/main" id="{64FF2845-DECE-31AB-659F-8F004DAC2C50}"/>
                </a:ext>
              </a:extLst>
            </p:cNvPr>
            <p:cNvSpPr/>
            <p:nvPr/>
          </p:nvSpPr>
          <p:spPr>
            <a:xfrm>
              <a:off x="710370" y="1070967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E03DC70-6F28-1F10-D7A1-DCBC6703A142}"/>
                </a:ext>
              </a:extLst>
            </p:cNvPr>
            <p:cNvGrpSpPr/>
            <p:nvPr/>
          </p:nvGrpSpPr>
          <p:grpSpPr>
            <a:xfrm>
              <a:off x="710370" y="1070967"/>
              <a:ext cx="5356518" cy="873345"/>
              <a:chOff x="710370" y="1070967"/>
              <a:chExt cx="5356518" cy="687031"/>
            </a:xfrm>
          </p:grpSpPr>
          <p:sp>
            <p:nvSpPr>
              <p:cNvPr id="12" name="Shape 7">
                <a:extLst>
                  <a:ext uri="{FF2B5EF4-FFF2-40B4-BE49-F238E27FC236}">
                    <a16:creationId xmlns:a16="http://schemas.microsoft.com/office/drawing/2014/main" id="{66B84A61-F998-968E-5847-277E52312369}"/>
                  </a:ext>
                </a:extLst>
              </p:cNvPr>
              <p:cNvSpPr/>
              <p:nvPr/>
            </p:nvSpPr>
            <p:spPr>
              <a:xfrm>
                <a:off x="710370" y="1070967"/>
                <a:ext cx="5356518" cy="640453"/>
              </a:xfrm>
              <a:prstGeom prst="rect">
                <a:avLst/>
              </a:prstGeom>
              <a:solidFill>
                <a:srgbClr val="6EA56C"/>
              </a:solidFill>
              <a:ln w="12700">
                <a:solidFill>
                  <a:srgbClr val="6EA56C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19" name="Shape 13">
                <a:extLst>
                  <a:ext uri="{FF2B5EF4-FFF2-40B4-BE49-F238E27FC236}">
                    <a16:creationId xmlns:a16="http://schemas.microsoft.com/office/drawing/2014/main" id="{D6F84D06-837A-D999-2987-362AEA7CE8B4}"/>
                  </a:ext>
                </a:extLst>
              </p:cNvPr>
              <p:cNvSpPr/>
              <p:nvPr/>
            </p:nvSpPr>
            <p:spPr>
              <a:xfrm>
                <a:off x="710370" y="1711420"/>
                <a:ext cx="5356518" cy="46578"/>
              </a:xfrm>
              <a:prstGeom prst="rect">
                <a:avLst/>
              </a:prstGeom>
              <a:solidFill>
                <a:srgbClr val="6EA56C">
                  <a:alpha val="50000"/>
                </a:srgbClr>
              </a:solidFill>
              <a:ln w="12700">
                <a:solidFill>
                  <a:srgbClr val="6EA56C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20" name="Shape 14">
              <a:extLst>
                <a:ext uri="{FF2B5EF4-FFF2-40B4-BE49-F238E27FC236}">
                  <a16:creationId xmlns:a16="http://schemas.microsoft.com/office/drawing/2014/main" id="{2971AE63-22AA-70D3-EC7D-8728E4D1CE95}"/>
                </a:ext>
              </a:extLst>
            </p:cNvPr>
            <p:cNvSpPr/>
            <p:nvPr/>
          </p:nvSpPr>
          <p:spPr>
            <a:xfrm>
              <a:off x="6125112" y="1070967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A809C02-8426-AF39-D6E0-0296F94079EC}"/>
                </a:ext>
              </a:extLst>
            </p:cNvPr>
            <p:cNvGrpSpPr/>
            <p:nvPr/>
          </p:nvGrpSpPr>
          <p:grpSpPr>
            <a:xfrm>
              <a:off x="6125112" y="1070967"/>
              <a:ext cx="5356518" cy="873345"/>
              <a:chOff x="6125112" y="1070967"/>
              <a:chExt cx="5356518" cy="687031"/>
            </a:xfrm>
          </p:grpSpPr>
          <p:sp>
            <p:nvSpPr>
              <p:cNvPr id="21" name="Shape 15">
                <a:extLst>
                  <a:ext uri="{FF2B5EF4-FFF2-40B4-BE49-F238E27FC236}">
                    <a16:creationId xmlns:a16="http://schemas.microsoft.com/office/drawing/2014/main" id="{63CA09F7-EC29-A202-EAF8-D665523DEA96}"/>
                  </a:ext>
                </a:extLst>
              </p:cNvPr>
              <p:cNvSpPr/>
              <p:nvPr/>
            </p:nvSpPr>
            <p:spPr>
              <a:xfrm>
                <a:off x="6125112" y="1070967"/>
                <a:ext cx="5356518" cy="640453"/>
              </a:xfrm>
              <a:prstGeom prst="rect">
                <a:avLst/>
              </a:prstGeom>
              <a:solidFill>
                <a:srgbClr val="F15F47"/>
              </a:solidFill>
              <a:ln w="12700">
                <a:solidFill>
                  <a:srgbClr val="F15F47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36" name="Shape 21">
                <a:extLst>
                  <a:ext uri="{FF2B5EF4-FFF2-40B4-BE49-F238E27FC236}">
                    <a16:creationId xmlns:a16="http://schemas.microsoft.com/office/drawing/2014/main" id="{A20F85EF-2004-41D7-987B-382FA0271538}"/>
                  </a:ext>
                </a:extLst>
              </p:cNvPr>
              <p:cNvSpPr/>
              <p:nvPr/>
            </p:nvSpPr>
            <p:spPr>
              <a:xfrm>
                <a:off x="6125112" y="1711420"/>
                <a:ext cx="5356518" cy="46578"/>
              </a:xfrm>
              <a:prstGeom prst="rect">
                <a:avLst/>
              </a:prstGeom>
              <a:solidFill>
                <a:srgbClr val="F15F47">
                  <a:alpha val="50000"/>
                </a:srgbClr>
              </a:solidFill>
              <a:ln w="12700">
                <a:solidFill>
                  <a:srgbClr val="F15F47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37" name="Shape 22">
              <a:extLst>
                <a:ext uri="{FF2B5EF4-FFF2-40B4-BE49-F238E27FC236}">
                  <a16:creationId xmlns:a16="http://schemas.microsoft.com/office/drawing/2014/main" id="{ADDEA55F-2984-4B96-78F2-F08071DF9E8C}"/>
                </a:ext>
              </a:extLst>
            </p:cNvPr>
            <p:cNvSpPr/>
            <p:nvPr/>
          </p:nvSpPr>
          <p:spPr>
            <a:xfrm>
              <a:off x="710370" y="3458111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4F44786-7935-6E2A-134A-0EDBDE88AB75}"/>
                </a:ext>
              </a:extLst>
            </p:cNvPr>
            <p:cNvGrpSpPr/>
            <p:nvPr/>
          </p:nvGrpSpPr>
          <p:grpSpPr>
            <a:xfrm>
              <a:off x="710370" y="3458114"/>
              <a:ext cx="5356518" cy="873343"/>
              <a:chOff x="710370" y="3458111"/>
              <a:chExt cx="5356518" cy="687029"/>
            </a:xfrm>
          </p:grpSpPr>
          <p:sp>
            <p:nvSpPr>
              <p:cNvPr id="38" name="Shape 23">
                <a:extLst>
                  <a:ext uri="{FF2B5EF4-FFF2-40B4-BE49-F238E27FC236}">
                    <a16:creationId xmlns:a16="http://schemas.microsoft.com/office/drawing/2014/main" id="{E514282B-F0C5-6E83-4BBD-0B75F791501C}"/>
                  </a:ext>
                </a:extLst>
              </p:cNvPr>
              <p:cNvSpPr/>
              <p:nvPr/>
            </p:nvSpPr>
            <p:spPr>
              <a:xfrm>
                <a:off x="710370" y="3458111"/>
                <a:ext cx="5356518" cy="640453"/>
              </a:xfrm>
              <a:prstGeom prst="rect">
                <a:avLst/>
              </a:prstGeom>
              <a:solidFill>
                <a:srgbClr val="3AC6E1"/>
              </a:solidFill>
              <a:ln w="12700">
                <a:solidFill>
                  <a:srgbClr val="3AC6E1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55" name="Shape 29">
                <a:extLst>
                  <a:ext uri="{FF2B5EF4-FFF2-40B4-BE49-F238E27FC236}">
                    <a16:creationId xmlns:a16="http://schemas.microsoft.com/office/drawing/2014/main" id="{40778B37-8204-A59F-BCA3-88394F87AACA}"/>
                  </a:ext>
                </a:extLst>
              </p:cNvPr>
              <p:cNvSpPr/>
              <p:nvPr/>
            </p:nvSpPr>
            <p:spPr>
              <a:xfrm>
                <a:off x="710370" y="4098562"/>
                <a:ext cx="5356518" cy="46578"/>
              </a:xfrm>
              <a:prstGeom prst="rect">
                <a:avLst/>
              </a:prstGeom>
              <a:solidFill>
                <a:srgbClr val="3AC6E1">
                  <a:alpha val="50000"/>
                </a:srgbClr>
              </a:solidFill>
              <a:ln w="12700">
                <a:solidFill>
                  <a:srgbClr val="3AC6E1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56" name="Shape 30">
              <a:extLst>
                <a:ext uri="{FF2B5EF4-FFF2-40B4-BE49-F238E27FC236}">
                  <a16:creationId xmlns:a16="http://schemas.microsoft.com/office/drawing/2014/main" id="{C1DFC5B5-FC14-0CFA-1490-C55629C33ACB}"/>
                </a:ext>
              </a:extLst>
            </p:cNvPr>
            <p:cNvSpPr/>
            <p:nvPr/>
          </p:nvSpPr>
          <p:spPr>
            <a:xfrm>
              <a:off x="6125112" y="3458111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C5001013-D1FF-2436-20E4-9DFD903574C0}"/>
                </a:ext>
              </a:extLst>
            </p:cNvPr>
            <p:cNvGrpSpPr/>
            <p:nvPr/>
          </p:nvGrpSpPr>
          <p:grpSpPr>
            <a:xfrm>
              <a:off x="6125112" y="3458111"/>
              <a:ext cx="5356518" cy="873345"/>
              <a:chOff x="6125112" y="3458111"/>
              <a:chExt cx="5356518" cy="687031"/>
            </a:xfrm>
          </p:grpSpPr>
          <p:sp>
            <p:nvSpPr>
              <p:cNvPr id="57" name="Shape 31">
                <a:extLst>
                  <a:ext uri="{FF2B5EF4-FFF2-40B4-BE49-F238E27FC236}">
                    <a16:creationId xmlns:a16="http://schemas.microsoft.com/office/drawing/2014/main" id="{5AD8D5BF-1969-B0A7-302A-526056590202}"/>
                  </a:ext>
                </a:extLst>
              </p:cNvPr>
              <p:cNvSpPr/>
              <p:nvPr/>
            </p:nvSpPr>
            <p:spPr>
              <a:xfrm>
                <a:off x="6125112" y="3458111"/>
                <a:ext cx="5356518" cy="640453"/>
              </a:xfrm>
              <a:prstGeom prst="rect">
                <a:avLst/>
              </a:prstGeom>
              <a:solidFill>
                <a:srgbClr val="FBA91E"/>
              </a:solidFill>
              <a:ln w="12700">
                <a:solidFill>
                  <a:srgbClr val="FBA91E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65" name="Shape 37">
                <a:extLst>
                  <a:ext uri="{FF2B5EF4-FFF2-40B4-BE49-F238E27FC236}">
                    <a16:creationId xmlns:a16="http://schemas.microsoft.com/office/drawing/2014/main" id="{70E2E21D-E153-6B46-C988-C4DE9E5E4108}"/>
                  </a:ext>
                </a:extLst>
              </p:cNvPr>
              <p:cNvSpPr/>
              <p:nvPr/>
            </p:nvSpPr>
            <p:spPr>
              <a:xfrm>
                <a:off x="6125112" y="4098564"/>
                <a:ext cx="5356518" cy="46578"/>
              </a:xfrm>
              <a:prstGeom prst="rect">
                <a:avLst/>
              </a:prstGeom>
              <a:solidFill>
                <a:srgbClr val="FBA91E">
                  <a:alpha val="50000"/>
                </a:srgbClr>
              </a:solidFill>
              <a:ln w="12700">
                <a:solidFill>
                  <a:srgbClr val="FBA91E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F4CF2278-11C9-035F-50CA-2568404A6EE7}"/>
                </a:ext>
              </a:extLst>
            </p:cNvPr>
            <p:cNvSpPr/>
            <p:nvPr/>
          </p:nvSpPr>
          <p:spPr>
            <a:xfrm>
              <a:off x="5059294" y="1070967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S</a:t>
              </a:r>
              <a:endParaRPr lang="en-US" sz="66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FD8D0925-B231-B703-4BBA-228BEBF67744}"/>
                </a:ext>
              </a:extLst>
            </p:cNvPr>
            <p:cNvGrpSpPr/>
            <p:nvPr/>
          </p:nvGrpSpPr>
          <p:grpSpPr>
            <a:xfrm>
              <a:off x="850105" y="1187413"/>
              <a:ext cx="457200" cy="457200"/>
              <a:chOff x="850105" y="1187413"/>
              <a:chExt cx="457200" cy="457200"/>
            </a:xfrm>
          </p:grpSpPr>
          <p:sp>
            <p:nvSpPr>
              <p:cNvPr id="14" name="Shape 9">
                <a:extLst>
                  <a:ext uri="{FF2B5EF4-FFF2-40B4-BE49-F238E27FC236}">
                    <a16:creationId xmlns:a16="http://schemas.microsoft.com/office/drawing/2014/main" id="{0DB8AC4E-A390-78D1-0D59-193EE218C8F2}"/>
                  </a:ext>
                </a:extLst>
              </p:cNvPr>
              <p:cNvSpPr/>
              <p:nvPr/>
            </p:nvSpPr>
            <p:spPr>
              <a:xfrm>
                <a:off x="850105" y="1187413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 dirty="0"/>
              </a:p>
            </p:txBody>
          </p:sp>
          <p:pic>
            <p:nvPicPr>
              <p:cNvPr id="15" name="Image 0" descr="Star with solid fill">
                <a:extLst>
                  <a:ext uri="{FF2B5EF4-FFF2-40B4-BE49-F238E27FC236}">
                    <a16:creationId xmlns:a16="http://schemas.microsoft.com/office/drawing/2014/main" id="{7005B25B-2FF8-EA8A-D712-47DB8530BC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09858" y="1247166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16" name="Text 10">
              <a:extLst>
                <a:ext uri="{FF2B5EF4-FFF2-40B4-BE49-F238E27FC236}">
                  <a16:creationId xmlns:a16="http://schemas.microsoft.com/office/drawing/2014/main" id="{FD96B785-D8AC-DA56-6572-D5CBEA1A02E9}"/>
                </a:ext>
              </a:extLst>
            </p:cNvPr>
            <p:cNvSpPr/>
            <p:nvPr/>
          </p:nvSpPr>
          <p:spPr>
            <a:xfrm>
              <a:off x="1339179" y="1188134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INTERNAL · HELPFUL</a:t>
              </a:r>
              <a:endParaRPr lang="en-US" sz="1050" dirty="0"/>
            </a:p>
          </p:txBody>
        </p:sp>
        <p:sp>
          <p:nvSpPr>
            <p:cNvPr id="17" name="Text 11">
              <a:extLst>
                <a:ext uri="{FF2B5EF4-FFF2-40B4-BE49-F238E27FC236}">
                  <a16:creationId xmlns:a16="http://schemas.microsoft.com/office/drawing/2014/main" id="{2CB76C98-DB6E-DD13-8855-73BCB1A1E9E1}"/>
                </a:ext>
              </a:extLst>
            </p:cNvPr>
            <p:cNvSpPr/>
            <p:nvPr/>
          </p:nvSpPr>
          <p:spPr>
            <a:xfrm>
              <a:off x="1339179" y="1267241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Strengths</a:t>
              </a:r>
              <a:endParaRPr lang="en-US" sz="3200" dirty="0"/>
            </a:p>
          </p:txBody>
        </p:sp>
        <p:sp>
          <p:nvSpPr>
            <p:cNvPr id="18" name="Text 12">
              <a:extLst>
                <a:ext uri="{FF2B5EF4-FFF2-40B4-BE49-F238E27FC236}">
                  <a16:creationId xmlns:a16="http://schemas.microsoft.com/office/drawing/2014/main" id="{D7599DED-4606-7E62-BF66-F9A879C70A4A}"/>
                </a:ext>
              </a:extLst>
            </p:cNvPr>
            <p:cNvSpPr/>
            <p:nvPr/>
          </p:nvSpPr>
          <p:spPr>
            <a:xfrm>
              <a:off x="919973" y="2091272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Core competencies &amp; capabilities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Strong brand reputation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Loyal customer base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Proprietary technology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Financial resources</a:t>
              </a:r>
              <a:endParaRPr lang="en-US" sz="1400" dirty="0"/>
            </a:p>
          </p:txBody>
        </p:sp>
        <p:sp>
          <p:nvSpPr>
            <p:cNvPr id="22" name="Text 16">
              <a:extLst>
                <a:ext uri="{FF2B5EF4-FFF2-40B4-BE49-F238E27FC236}">
                  <a16:creationId xmlns:a16="http://schemas.microsoft.com/office/drawing/2014/main" id="{F371230E-3D57-42D2-31DE-571F5E8E4730}"/>
                </a:ext>
              </a:extLst>
            </p:cNvPr>
            <p:cNvSpPr/>
            <p:nvPr/>
          </p:nvSpPr>
          <p:spPr>
            <a:xfrm>
              <a:off x="10474036" y="1070967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W</a:t>
              </a:r>
              <a:endParaRPr lang="en-US" sz="6600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7EFDAF40-5CAA-46CA-5C65-BC7A975D7B12}"/>
                </a:ext>
              </a:extLst>
            </p:cNvPr>
            <p:cNvGrpSpPr/>
            <p:nvPr/>
          </p:nvGrpSpPr>
          <p:grpSpPr>
            <a:xfrm>
              <a:off x="6264847" y="1187413"/>
              <a:ext cx="457200" cy="457200"/>
              <a:chOff x="6264847" y="1187413"/>
              <a:chExt cx="457200" cy="457200"/>
            </a:xfrm>
          </p:grpSpPr>
          <p:sp>
            <p:nvSpPr>
              <p:cNvPr id="23" name="Shape 17">
                <a:extLst>
                  <a:ext uri="{FF2B5EF4-FFF2-40B4-BE49-F238E27FC236}">
                    <a16:creationId xmlns:a16="http://schemas.microsoft.com/office/drawing/2014/main" id="{D5947A1F-8841-3646-EDAB-58EE3DDD13A6}"/>
                  </a:ext>
                </a:extLst>
              </p:cNvPr>
              <p:cNvSpPr/>
              <p:nvPr/>
            </p:nvSpPr>
            <p:spPr>
              <a:xfrm>
                <a:off x="6264847" y="1187413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30" name="Image 1" descr="Warning with solid fill">
                <a:extLst>
                  <a:ext uri="{FF2B5EF4-FFF2-40B4-BE49-F238E27FC236}">
                    <a16:creationId xmlns:a16="http://schemas.microsoft.com/office/drawing/2014/main" id="{7BD34AA0-F2DC-48ED-79C4-697D3F66EF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324600" y="1247166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31" name="Text 18">
              <a:extLst>
                <a:ext uri="{FF2B5EF4-FFF2-40B4-BE49-F238E27FC236}">
                  <a16:creationId xmlns:a16="http://schemas.microsoft.com/office/drawing/2014/main" id="{FAB4EC51-1FB2-8D75-20C8-BF23A42EF272}"/>
                </a:ext>
              </a:extLst>
            </p:cNvPr>
            <p:cNvSpPr/>
            <p:nvPr/>
          </p:nvSpPr>
          <p:spPr>
            <a:xfrm>
              <a:off x="6753920" y="1188134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INTERNAL · HARMFUL</a:t>
              </a:r>
              <a:endParaRPr lang="en-US" sz="1050" dirty="0"/>
            </a:p>
          </p:txBody>
        </p:sp>
        <p:sp>
          <p:nvSpPr>
            <p:cNvPr id="34" name="Text 19">
              <a:extLst>
                <a:ext uri="{FF2B5EF4-FFF2-40B4-BE49-F238E27FC236}">
                  <a16:creationId xmlns:a16="http://schemas.microsoft.com/office/drawing/2014/main" id="{82EC26D4-2725-5FEA-4177-A7F854DC3480}"/>
                </a:ext>
              </a:extLst>
            </p:cNvPr>
            <p:cNvSpPr/>
            <p:nvPr/>
          </p:nvSpPr>
          <p:spPr>
            <a:xfrm>
              <a:off x="6753920" y="1267241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Weaknesses</a:t>
              </a:r>
              <a:endParaRPr lang="en-US" sz="3200" dirty="0"/>
            </a:p>
          </p:txBody>
        </p:sp>
        <p:sp>
          <p:nvSpPr>
            <p:cNvPr id="35" name="Text 20">
              <a:extLst>
                <a:ext uri="{FF2B5EF4-FFF2-40B4-BE49-F238E27FC236}">
                  <a16:creationId xmlns:a16="http://schemas.microsoft.com/office/drawing/2014/main" id="{9900B056-769B-2152-25DD-EABA8AD757D6}"/>
                </a:ext>
              </a:extLst>
            </p:cNvPr>
            <p:cNvSpPr/>
            <p:nvPr/>
          </p:nvSpPr>
          <p:spPr>
            <a:xfrm>
              <a:off x="6334714" y="2091272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Skill or resource gaps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Outdated infrastructure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Weak market presence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High-cost structure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Limited R&amp;D capacity</a:t>
              </a:r>
              <a:endParaRPr lang="en-US" sz="1400" dirty="0"/>
            </a:p>
          </p:txBody>
        </p:sp>
        <p:sp>
          <p:nvSpPr>
            <p:cNvPr id="39" name="Text 24">
              <a:extLst>
                <a:ext uri="{FF2B5EF4-FFF2-40B4-BE49-F238E27FC236}">
                  <a16:creationId xmlns:a16="http://schemas.microsoft.com/office/drawing/2014/main" id="{4D9B1B4B-DE5C-6359-B8AA-F6B0A554CA32}"/>
                </a:ext>
              </a:extLst>
            </p:cNvPr>
            <p:cNvSpPr/>
            <p:nvPr/>
          </p:nvSpPr>
          <p:spPr>
            <a:xfrm>
              <a:off x="5059294" y="3458111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O</a:t>
              </a:r>
              <a:endParaRPr lang="en-US" sz="66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4477D10C-0124-D8E8-6387-29BB7A4404FF}"/>
                </a:ext>
              </a:extLst>
            </p:cNvPr>
            <p:cNvGrpSpPr/>
            <p:nvPr/>
          </p:nvGrpSpPr>
          <p:grpSpPr>
            <a:xfrm>
              <a:off x="850105" y="3574557"/>
              <a:ext cx="457200" cy="457200"/>
              <a:chOff x="850105" y="3574557"/>
              <a:chExt cx="457200" cy="457200"/>
            </a:xfrm>
          </p:grpSpPr>
          <p:sp>
            <p:nvSpPr>
              <p:cNvPr id="40" name="Shape 25">
                <a:extLst>
                  <a:ext uri="{FF2B5EF4-FFF2-40B4-BE49-F238E27FC236}">
                    <a16:creationId xmlns:a16="http://schemas.microsoft.com/office/drawing/2014/main" id="{00552B76-92B8-DF39-6ACE-75B02A13034E}"/>
                  </a:ext>
                </a:extLst>
              </p:cNvPr>
              <p:cNvSpPr/>
              <p:nvPr/>
            </p:nvSpPr>
            <p:spPr>
              <a:xfrm>
                <a:off x="850105" y="3574557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47" name="Image 2" descr="Lightning bolt with solid fill">
                <a:extLst>
                  <a:ext uri="{FF2B5EF4-FFF2-40B4-BE49-F238E27FC236}">
                    <a16:creationId xmlns:a16="http://schemas.microsoft.com/office/drawing/2014/main" id="{B5A833D2-2140-4C19-B537-410B4F869A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09858" y="3634310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48" name="Text 26">
              <a:extLst>
                <a:ext uri="{FF2B5EF4-FFF2-40B4-BE49-F238E27FC236}">
                  <a16:creationId xmlns:a16="http://schemas.microsoft.com/office/drawing/2014/main" id="{F39284EC-C00A-CD46-ECA2-0D55336F66AF}"/>
                </a:ext>
              </a:extLst>
            </p:cNvPr>
            <p:cNvSpPr/>
            <p:nvPr/>
          </p:nvSpPr>
          <p:spPr>
            <a:xfrm>
              <a:off x="1339179" y="3575278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EXTERNAL · HELPFUL</a:t>
              </a:r>
              <a:endParaRPr lang="en-US" sz="1050" dirty="0"/>
            </a:p>
          </p:txBody>
        </p:sp>
        <p:sp>
          <p:nvSpPr>
            <p:cNvPr id="52" name="Text 27">
              <a:extLst>
                <a:ext uri="{FF2B5EF4-FFF2-40B4-BE49-F238E27FC236}">
                  <a16:creationId xmlns:a16="http://schemas.microsoft.com/office/drawing/2014/main" id="{ACF207D6-B372-4790-6BA8-7D15035BAD9D}"/>
                </a:ext>
              </a:extLst>
            </p:cNvPr>
            <p:cNvSpPr/>
            <p:nvPr/>
          </p:nvSpPr>
          <p:spPr>
            <a:xfrm>
              <a:off x="1339179" y="3654385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Opportunities</a:t>
              </a:r>
              <a:endParaRPr lang="en-US" sz="3200" dirty="0"/>
            </a:p>
          </p:txBody>
        </p:sp>
        <p:sp>
          <p:nvSpPr>
            <p:cNvPr id="54" name="Text 28">
              <a:extLst>
                <a:ext uri="{FF2B5EF4-FFF2-40B4-BE49-F238E27FC236}">
                  <a16:creationId xmlns:a16="http://schemas.microsoft.com/office/drawing/2014/main" id="{6FFAD517-00CE-F2ED-DF04-2BE93D771085}"/>
                </a:ext>
              </a:extLst>
            </p:cNvPr>
            <p:cNvSpPr/>
            <p:nvPr/>
          </p:nvSpPr>
          <p:spPr>
            <a:xfrm>
              <a:off x="919973" y="4478416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Emerging market trends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New technology adoption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Competitor weaknesses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Untapped customer segments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Partnership potential</a:t>
              </a:r>
              <a:endParaRPr lang="en-US" sz="1400" dirty="0"/>
            </a:p>
          </p:txBody>
        </p:sp>
        <p:sp>
          <p:nvSpPr>
            <p:cNvPr id="58" name="Text 32">
              <a:extLst>
                <a:ext uri="{FF2B5EF4-FFF2-40B4-BE49-F238E27FC236}">
                  <a16:creationId xmlns:a16="http://schemas.microsoft.com/office/drawing/2014/main" id="{5FC19535-0C4A-6CB5-B7EE-EE2166F5F859}"/>
                </a:ext>
              </a:extLst>
            </p:cNvPr>
            <p:cNvSpPr/>
            <p:nvPr/>
          </p:nvSpPr>
          <p:spPr>
            <a:xfrm>
              <a:off x="10474036" y="3458111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T</a:t>
              </a:r>
              <a:endParaRPr lang="en-US" sz="6600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CF924242-2C29-95C4-F638-10DDFC7F3A94}"/>
                </a:ext>
              </a:extLst>
            </p:cNvPr>
            <p:cNvGrpSpPr/>
            <p:nvPr/>
          </p:nvGrpSpPr>
          <p:grpSpPr>
            <a:xfrm>
              <a:off x="6264847" y="3574557"/>
              <a:ext cx="457200" cy="457200"/>
              <a:chOff x="6264847" y="3574557"/>
              <a:chExt cx="457200" cy="457200"/>
            </a:xfrm>
          </p:grpSpPr>
          <p:sp>
            <p:nvSpPr>
              <p:cNvPr id="60" name="Shape 33">
                <a:extLst>
                  <a:ext uri="{FF2B5EF4-FFF2-40B4-BE49-F238E27FC236}">
                    <a16:creationId xmlns:a16="http://schemas.microsoft.com/office/drawing/2014/main" id="{1086665A-DB3D-9939-AE63-FE019B1FE4FE}"/>
                  </a:ext>
                </a:extLst>
              </p:cNvPr>
              <p:cNvSpPr/>
              <p:nvPr/>
            </p:nvSpPr>
            <p:spPr>
              <a:xfrm>
                <a:off x="6264847" y="3574557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61" name="Image 3" descr="Shield Cross with solid fill">
                <a:extLst>
                  <a:ext uri="{FF2B5EF4-FFF2-40B4-BE49-F238E27FC236}">
                    <a16:creationId xmlns:a16="http://schemas.microsoft.com/office/drawing/2014/main" id="{78740989-0298-0D48-3EB3-FF2D444A6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324600" y="3634310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62" name="Text 34">
              <a:extLst>
                <a:ext uri="{FF2B5EF4-FFF2-40B4-BE49-F238E27FC236}">
                  <a16:creationId xmlns:a16="http://schemas.microsoft.com/office/drawing/2014/main" id="{C7DEDC81-0722-96F4-AB39-DDBC1FB2DF3E}"/>
                </a:ext>
              </a:extLst>
            </p:cNvPr>
            <p:cNvSpPr/>
            <p:nvPr/>
          </p:nvSpPr>
          <p:spPr>
            <a:xfrm>
              <a:off x="6753920" y="3575278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EXTERNAL · HARMFUL</a:t>
              </a:r>
              <a:endParaRPr lang="en-US" sz="1050" dirty="0"/>
            </a:p>
          </p:txBody>
        </p:sp>
        <p:sp>
          <p:nvSpPr>
            <p:cNvPr id="63" name="Text 35">
              <a:extLst>
                <a:ext uri="{FF2B5EF4-FFF2-40B4-BE49-F238E27FC236}">
                  <a16:creationId xmlns:a16="http://schemas.microsoft.com/office/drawing/2014/main" id="{6FDD5C97-E2DC-B92B-7F99-7B8EAF323F24}"/>
                </a:ext>
              </a:extLst>
            </p:cNvPr>
            <p:cNvSpPr/>
            <p:nvPr/>
          </p:nvSpPr>
          <p:spPr>
            <a:xfrm>
              <a:off x="6753920" y="3654385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Threats</a:t>
              </a:r>
              <a:endParaRPr lang="en-US" sz="3200" dirty="0"/>
            </a:p>
          </p:txBody>
        </p:sp>
        <p:sp>
          <p:nvSpPr>
            <p:cNvPr id="64" name="Text 36">
              <a:extLst>
                <a:ext uri="{FF2B5EF4-FFF2-40B4-BE49-F238E27FC236}">
                  <a16:creationId xmlns:a16="http://schemas.microsoft.com/office/drawing/2014/main" id="{86AD7D3C-03EE-2E7F-758D-69E5ABF09653}"/>
                </a:ext>
              </a:extLst>
            </p:cNvPr>
            <p:cNvSpPr/>
            <p:nvPr/>
          </p:nvSpPr>
          <p:spPr>
            <a:xfrm>
              <a:off x="6334714" y="4478416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Intensifying competition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Regulatory changes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Economic downturns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Shifting consumer behavior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Disruptive technologies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427615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B2936D-52BB-6399-91F7-56E271060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A32D65-0AF7-EDAF-DC7F-756CA05B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Strategic SWOT Matrix – </a:t>
            </a:r>
            <a:r>
              <a:rPr lang="en-US" dirty="0"/>
              <a:t>Slide Template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274FD7A-B85D-0473-0F4E-F2DF2F4DBC08}"/>
              </a:ext>
            </a:extLst>
          </p:cNvPr>
          <p:cNvGrpSpPr/>
          <p:nvPr/>
        </p:nvGrpSpPr>
        <p:grpSpPr>
          <a:xfrm>
            <a:off x="710370" y="1070968"/>
            <a:ext cx="10771260" cy="4716065"/>
            <a:chOff x="710370" y="1070967"/>
            <a:chExt cx="10771260" cy="4716065"/>
          </a:xfrm>
        </p:grpSpPr>
        <p:sp>
          <p:nvSpPr>
            <p:cNvPr id="11" name="Shape 6">
              <a:extLst>
                <a:ext uri="{FF2B5EF4-FFF2-40B4-BE49-F238E27FC236}">
                  <a16:creationId xmlns:a16="http://schemas.microsoft.com/office/drawing/2014/main" id="{6D40CE2B-CEFD-7ACA-9932-1459D514FEC2}"/>
                </a:ext>
              </a:extLst>
            </p:cNvPr>
            <p:cNvSpPr/>
            <p:nvPr/>
          </p:nvSpPr>
          <p:spPr>
            <a:xfrm>
              <a:off x="710370" y="1070967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A75A69F-4033-B9FF-8DFD-B96F363E93DA}"/>
                </a:ext>
              </a:extLst>
            </p:cNvPr>
            <p:cNvGrpSpPr/>
            <p:nvPr/>
          </p:nvGrpSpPr>
          <p:grpSpPr>
            <a:xfrm>
              <a:off x="710370" y="1070967"/>
              <a:ext cx="5356518" cy="873345"/>
              <a:chOff x="710370" y="1070967"/>
              <a:chExt cx="5356518" cy="687031"/>
            </a:xfrm>
          </p:grpSpPr>
          <p:sp>
            <p:nvSpPr>
              <p:cNvPr id="12" name="Shape 7">
                <a:extLst>
                  <a:ext uri="{FF2B5EF4-FFF2-40B4-BE49-F238E27FC236}">
                    <a16:creationId xmlns:a16="http://schemas.microsoft.com/office/drawing/2014/main" id="{043024C5-742A-CD6D-274C-2394D80C948C}"/>
                  </a:ext>
                </a:extLst>
              </p:cNvPr>
              <p:cNvSpPr/>
              <p:nvPr/>
            </p:nvSpPr>
            <p:spPr>
              <a:xfrm>
                <a:off x="710370" y="1070967"/>
                <a:ext cx="5356518" cy="640453"/>
              </a:xfrm>
              <a:prstGeom prst="rect">
                <a:avLst/>
              </a:prstGeom>
              <a:solidFill>
                <a:srgbClr val="6EA56C"/>
              </a:solidFill>
              <a:ln w="12700">
                <a:solidFill>
                  <a:srgbClr val="6EA56C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19" name="Shape 13">
                <a:extLst>
                  <a:ext uri="{FF2B5EF4-FFF2-40B4-BE49-F238E27FC236}">
                    <a16:creationId xmlns:a16="http://schemas.microsoft.com/office/drawing/2014/main" id="{FDB00767-F64B-EA37-0D6E-F7CDE2E54A38}"/>
                  </a:ext>
                </a:extLst>
              </p:cNvPr>
              <p:cNvSpPr/>
              <p:nvPr/>
            </p:nvSpPr>
            <p:spPr>
              <a:xfrm>
                <a:off x="710370" y="1711420"/>
                <a:ext cx="5356518" cy="46578"/>
              </a:xfrm>
              <a:prstGeom prst="rect">
                <a:avLst/>
              </a:prstGeom>
              <a:solidFill>
                <a:srgbClr val="6EA56C">
                  <a:alpha val="50000"/>
                </a:srgbClr>
              </a:solidFill>
              <a:ln w="12700">
                <a:solidFill>
                  <a:srgbClr val="6EA56C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20" name="Shape 14">
              <a:extLst>
                <a:ext uri="{FF2B5EF4-FFF2-40B4-BE49-F238E27FC236}">
                  <a16:creationId xmlns:a16="http://schemas.microsoft.com/office/drawing/2014/main" id="{E6A92882-46BC-BE7E-2F34-2B40AEAB005A}"/>
                </a:ext>
              </a:extLst>
            </p:cNvPr>
            <p:cNvSpPr/>
            <p:nvPr/>
          </p:nvSpPr>
          <p:spPr>
            <a:xfrm>
              <a:off x="6125112" y="1070967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DC6A1BF-45CA-1546-39F6-697C3B16DFA9}"/>
                </a:ext>
              </a:extLst>
            </p:cNvPr>
            <p:cNvGrpSpPr/>
            <p:nvPr/>
          </p:nvGrpSpPr>
          <p:grpSpPr>
            <a:xfrm>
              <a:off x="6125112" y="1070967"/>
              <a:ext cx="5356518" cy="873345"/>
              <a:chOff x="6125112" y="1070967"/>
              <a:chExt cx="5356518" cy="687031"/>
            </a:xfrm>
          </p:grpSpPr>
          <p:sp>
            <p:nvSpPr>
              <p:cNvPr id="21" name="Shape 15">
                <a:extLst>
                  <a:ext uri="{FF2B5EF4-FFF2-40B4-BE49-F238E27FC236}">
                    <a16:creationId xmlns:a16="http://schemas.microsoft.com/office/drawing/2014/main" id="{AEFAFAE1-B0A4-2B89-23B6-CC50981B12F6}"/>
                  </a:ext>
                </a:extLst>
              </p:cNvPr>
              <p:cNvSpPr/>
              <p:nvPr/>
            </p:nvSpPr>
            <p:spPr>
              <a:xfrm>
                <a:off x="6125112" y="1070967"/>
                <a:ext cx="5356518" cy="640453"/>
              </a:xfrm>
              <a:prstGeom prst="rect">
                <a:avLst/>
              </a:prstGeom>
              <a:solidFill>
                <a:srgbClr val="F15F47"/>
              </a:solidFill>
              <a:ln w="12700">
                <a:solidFill>
                  <a:srgbClr val="F15F47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36" name="Shape 21">
                <a:extLst>
                  <a:ext uri="{FF2B5EF4-FFF2-40B4-BE49-F238E27FC236}">
                    <a16:creationId xmlns:a16="http://schemas.microsoft.com/office/drawing/2014/main" id="{69E3763F-D81A-1584-531D-49EB8B5BFE71}"/>
                  </a:ext>
                </a:extLst>
              </p:cNvPr>
              <p:cNvSpPr/>
              <p:nvPr/>
            </p:nvSpPr>
            <p:spPr>
              <a:xfrm>
                <a:off x="6125112" y="1711420"/>
                <a:ext cx="5356518" cy="46578"/>
              </a:xfrm>
              <a:prstGeom prst="rect">
                <a:avLst/>
              </a:prstGeom>
              <a:solidFill>
                <a:srgbClr val="F15F47">
                  <a:alpha val="50000"/>
                </a:srgbClr>
              </a:solidFill>
              <a:ln w="12700">
                <a:solidFill>
                  <a:srgbClr val="F15F47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37" name="Shape 22">
              <a:extLst>
                <a:ext uri="{FF2B5EF4-FFF2-40B4-BE49-F238E27FC236}">
                  <a16:creationId xmlns:a16="http://schemas.microsoft.com/office/drawing/2014/main" id="{ADF65E3B-5040-2C93-B2E4-D47E00B72859}"/>
                </a:ext>
              </a:extLst>
            </p:cNvPr>
            <p:cNvSpPr/>
            <p:nvPr/>
          </p:nvSpPr>
          <p:spPr>
            <a:xfrm>
              <a:off x="710370" y="3458111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F6C5CDB-8985-B2C3-6A7F-5E71B81FCDD4}"/>
                </a:ext>
              </a:extLst>
            </p:cNvPr>
            <p:cNvGrpSpPr/>
            <p:nvPr/>
          </p:nvGrpSpPr>
          <p:grpSpPr>
            <a:xfrm>
              <a:off x="710370" y="3458114"/>
              <a:ext cx="5356518" cy="873343"/>
              <a:chOff x="710370" y="3458111"/>
              <a:chExt cx="5356518" cy="687029"/>
            </a:xfrm>
          </p:grpSpPr>
          <p:sp>
            <p:nvSpPr>
              <p:cNvPr id="38" name="Shape 23">
                <a:extLst>
                  <a:ext uri="{FF2B5EF4-FFF2-40B4-BE49-F238E27FC236}">
                    <a16:creationId xmlns:a16="http://schemas.microsoft.com/office/drawing/2014/main" id="{3DD194C3-8575-B95E-0692-DD286593922D}"/>
                  </a:ext>
                </a:extLst>
              </p:cNvPr>
              <p:cNvSpPr/>
              <p:nvPr/>
            </p:nvSpPr>
            <p:spPr>
              <a:xfrm>
                <a:off x="710370" y="3458111"/>
                <a:ext cx="5356518" cy="640453"/>
              </a:xfrm>
              <a:prstGeom prst="rect">
                <a:avLst/>
              </a:prstGeom>
              <a:solidFill>
                <a:srgbClr val="3AC6E1"/>
              </a:solidFill>
              <a:ln w="12700">
                <a:solidFill>
                  <a:srgbClr val="3AC6E1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55" name="Shape 29">
                <a:extLst>
                  <a:ext uri="{FF2B5EF4-FFF2-40B4-BE49-F238E27FC236}">
                    <a16:creationId xmlns:a16="http://schemas.microsoft.com/office/drawing/2014/main" id="{F2F1A380-A3AA-ECDF-D13D-3C6F104FF005}"/>
                  </a:ext>
                </a:extLst>
              </p:cNvPr>
              <p:cNvSpPr/>
              <p:nvPr/>
            </p:nvSpPr>
            <p:spPr>
              <a:xfrm>
                <a:off x="710370" y="4098562"/>
                <a:ext cx="5356518" cy="46578"/>
              </a:xfrm>
              <a:prstGeom prst="rect">
                <a:avLst/>
              </a:prstGeom>
              <a:solidFill>
                <a:srgbClr val="3AC6E1">
                  <a:alpha val="50000"/>
                </a:srgbClr>
              </a:solidFill>
              <a:ln w="12700">
                <a:solidFill>
                  <a:srgbClr val="3AC6E1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56" name="Shape 30">
              <a:extLst>
                <a:ext uri="{FF2B5EF4-FFF2-40B4-BE49-F238E27FC236}">
                  <a16:creationId xmlns:a16="http://schemas.microsoft.com/office/drawing/2014/main" id="{427B3BE2-60FE-C4F2-412F-88DA42B272B3}"/>
                </a:ext>
              </a:extLst>
            </p:cNvPr>
            <p:cNvSpPr/>
            <p:nvPr/>
          </p:nvSpPr>
          <p:spPr>
            <a:xfrm>
              <a:off x="6125112" y="3458111"/>
              <a:ext cx="5356518" cy="232892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E8EDF0"/>
              </a:solidFill>
              <a:prstDash val="solid"/>
            </a:ln>
            <a:effectLst>
              <a:outerShdw blurRad="127000" dist="50800" dir="8100000" algn="bl" rotWithShape="0">
                <a:srgbClr val="000000">
                  <a:alpha val="9000"/>
                </a:srgbClr>
              </a:outerShdw>
            </a:effectLst>
          </p:spPr>
          <p:txBody>
            <a:bodyPr/>
            <a:lstStyle/>
            <a:p>
              <a:endParaRPr lang="en-US" sz="3600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9D02C34-BD74-C355-6A4A-D01BEF2418EB}"/>
                </a:ext>
              </a:extLst>
            </p:cNvPr>
            <p:cNvGrpSpPr/>
            <p:nvPr/>
          </p:nvGrpSpPr>
          <p:grpSpPr>
            <a:xfrm>
              <a:off x="6125112" y="3458111"/>
              <a:ext cx="5356518" cy="873345"/>
              <a:chOff x="6125112" y="3458111"/>
              <a:chExt cx="5356518" cy="687031"/>
            </a:xfrm>
          </p:grpSpPr>
          <p:sp>
            <p:nvSpPr>
              <p:cNvPr id="57" name="Shape 31">
                <a:extLst>
                  <a:ext uri="{FF2B5EF4-FFF2-40B4-BE49-F238E27FC236}">
                    <a16:creationId xmlns:a16="http://schemas.microsoft.com/office/drawing/2014/main" id="{E91B5298-B2B8-E4ED-307C-266C286838CC}"/>
                  </a:ext>
                </a:extLst>
              </p:cNvPr>
              <p:cNvSpPr/>
              <p:nvPr/>
            </p:nvSpPr>
            <p:spPr>
              <a:xfrm>
                <a:off x="6125112" y="3458111"/>
                <a:ext cx="5356518" cy="640453"/>
              </a:xfrm>
              <a:prstGeom prst="rect">
                <a:avLst/>
              </a:prstGeom>
              <a:solidFill>
                <a:srgbClr val="FBA91E"/>
              </a:solidFill>
              <a:ln w="12700">
                <a:solidFill>
                  <a:srgbClr val="FBA91E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sp>
            <p:nvSpPr>
              <p:cNvPr id="65" name="Shape 37">
                <a:extLst>
                  <a:ext uri="{FF2B5EF4-FFF2-40B4-BE49-F238E27FC236}">
                    <a16:creationId xmlns:a16="http://schemas.microsoft.com/office/drawing/2014/main" id="{BCBE42AE-9F7B-E301-E53F-4F8FDB613F4A}"/>
                  </a:ext>
                </a:extLst>
              </p:cNvPr>
              <p:cNvSpPr/>
              <p:nvPr/>
            </p:nvSpPr>
            <p:spPr>
              <a:xfrm>
                <a:off x="6125112" y="4098564"/>
                <a:ext cx="5356518" cy="46578"/>
              </a:xfrm>
              <a:prstGeom prst="rect">
                <a:avLst/>
              </a:prstGeom>
              <a:solidFill>
                <a:srgbClr val="FBA91E">
                  <a:alpha val="50000"/>
                </a:srgbClr>
              </a:solidFill>
              <a:ln w="12700">
                <a:solidFill>
                  <a:srgbClr val="FBA91E">
                    <a:alpha val="5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</p:grpSp>
        <p:sp>
          <p:nvSpPr>
            <p:cNvPr id="13" name="Text 8">
              <a:extLst>
                <a:ext uri="{FF2B5EF4-FFF2-40B4-BE49-F238E27FC236}">
                  <a16:creationId xmlns:a16="http://schemas.microsoft.com/office/drawing/2014/main" id="{C4A68773-5ACA-BEC5-1CCB-1492BA8A63E5}"/>
                </a:ext>
              </a:extLst>
            </p:cNvPr>
            <p:cNvSpPr/>
            <p:nvPr/>
          </p:nvSpPr>
          <p:spPr>
            <a:xfrm>
              <a:off x="5059294" y="1070967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S</a:t>
              </a:r>
              <a:endParaRPr lang="en-US" sz="6600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29D69D59-869D-6724-0101-285EE3B82BEB}"/>
                </a:ext>
              </a:extLst>
            </p:cNvPr>
            <p:cNvGrpSpPr/>
            <p:nvPr/>
          </p:nvGrpSpPr>
          <p:grpSpPr>
            <a:xfrm>
              <a:off x="850105" y="1187413"/>
              <a:ext cx="457200" cy="457200"/>
              <a:chOff x="850105" y="1187413"/>
              <a:chExt cx="457200" cy="457200"/>
            </a:xfrm>
          </p:grpSpPr>
          <p:sp>
            <p:nvSpPr>
              <p:cNvPr id="14" name="Shape 9">
                <a:extLst>
                  <a:ext uri="{FF2B5EF4-FFF2-40B4-BE49-F238E27FC236}">
                    <a16:creationId xmlns:a16="http://schemas.microsoft.com/office/drawing/2014/main" id="{6F969F2D-2EB4-5042-B1FF-ABF1EDE34E6E}"/>
                  </a:ext>
                </a:extLst>
              </p:cNvPr>
              <p:cNvSpPr/>
              <p:nvPr/>
            </p:nvSpPr>
            <p:spPr>
              <a:xfrm>
                <a:off x="850105" y="1187413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 dirty="0"/>
              </a:p>
            </p:txBody>
          </p:sp>
          <p:pic>
            <p:nvPicPr>
              <p:cNvPr id="15" name="Image 0" descr="Star with solid fill">
                <a:extLst>
                  <a:ext uri="{FF2B5EF4-FFF2-40B4-BE49-F238E27FC236}">
                    <a16:creationId xmlns:a16="http://schemas.microsoft.com/office/drawing/2014/main" id="{C95F60F8-74B8-2BBB-6CAF-810FEC674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09858" y="1247166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16" name="Text 10">
              <a:extLst>
                <a:ext uri="{FF2B5EF4-FFF2-40B4-BE49-F238E27FC236}">
                  <a16:creationId xmlns:a16="http://schemas.microsoft.com/office/drawing/2014/main" id="{63907CAB-B3A2-2FFC-48DA-1D2E303F2BCE}"/>
                </a:ext>
              </a:extLst>
            </p:cNvPr>
            <p:cNvSpPr/>
            <p:nvPr/>
          </p:nvSpPr>
          <p:spPr>
            <a:xfrm>
              <a:off x="1339179" y="1188134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INTERNAL · HELPFUL</a:t>
              </a:r>
              <a:endParaRPr lang="en-US" sz="1050" dirty="0"/>
            </a:p>
          </p:txBody>
        </p:sp>
        <p:sp>
          <p:nvSpPr>
            <p:cNvPr id="17" name="Text 11">
              <a:extLst>
                <a:ext uri="{FF2B5EF4-FFF2-40B4-BE49-F238E27FC236}">
                  <a16:creationId xmlns:a16="http://schemas.microsoft.com/office/drawing/2014/main" id="{2AB142FC-C571-F45B-4BE5-05D196CBE5BE}"/>
                </a:ext>
              </a:extLst>
            </p:cNvPr>
            <p:cNvSpPr/>
            <p:nvPr/>
          </p:nvSpPr>
          <p:spPr>
            <a:xfrm>
              <a:off x="1339179" y="1267241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Strengths</a:t>
              </a:r>
              <a:endParaRPr lang="en-US" sz="3200" dirty="0"/>
            </a:p>
          </p:txBody>
        </p:sp>
        <p:sp>
          <p:nvSpPr>
            <p:cNvPr id="18" name="Text 12">
              <a:extLst>
                <a:ext uri="{FF2B5EF4-FFF2-40B4-BE49-F238E27FC236}">
                  <a16:creationId xmlns:a16="http://schemas.microsoft.com/office/drawing/2014/main" id="{F8688122-C97E-5FCA-0F73-B782C1B9E25E}"/>
                </a:ext>
              </a:extLst>
            </p:cNvPr>
            <p:cNvSpPr/>
            <p:nvPr/>
          </p:nvSpPr>
          <p:spPr>
            <a:xfrm>
              <a:off x="919973" y="2091272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Core competencies &amp; capabilities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Strong brand reputation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Loyal customer base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Proprietary technology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Financial resources</a:t>
              </a:r>
              <a:endParaRPr lang="en-US" sz="1400" dirty="0"/>
            </a:p>
          </p:txBody>
        </p:sp>
        <p:sp>
          <p:nvSpPr>
            <p:cNvPr id="22" name="Text 16">
              <a:extLst>
                <a:ext uri="{FF2B5EF4-FFF2-40B4-BE49-F238E27FC236}">
                  <a16:creationId xmlns:a16="http://schemas.microsoft.com/office/drawing/2014/main" id="{A834D086-1E97-C950-C684-50871E751B4C}"/>
                </a:ext>
              </a:extLst>
            </p:cNvPr>
            <p:cNvSpPr/>
            <p:nvPr/>
          </p:nvSpPr>
          <p:spPr>
            <a:xfrm>
              <a:off x="10474036" y="1070967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W</a:t>
              </a:r>
              <a:endParaRPr lang="en-US" sz="6600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F5865622-BF84-38EE-7338-A078C607B307}"/>
                </a:ext>
              </a:extLst>
            </p:cNvPr>
            <p:cNvGrpSpPr/>
            <p:nvPr/>
          </p:nvGrpSpPr>
          <p:grpSpPr>
            <a:xfrm>
              <a:off x="6264847" y="1187413"/>
              <a:ext cx="457200" cy="457200"/>
              <a:chOff x="6264847" y="1187413"/>
              <a:chExt cx="457200" cy="457200"/>
            </a:xfrm>
          </p:grpSpPr>
          <p:sp>
            <p:nvSpPr>
              <p:cNvPr id="23" name="Shape 17">
                <a:extLst>
                  <a:ext uri="{FF2B5EF4-FFF2-40B4-BE49-F238E27FC236}">
                    <a16:creationId xmlns:a16="http://schemas.microsoft.com/office/drawing/2014/main" id="{1E4F3A3B-3404-E51F-65F0-7635354F6506}"/>
                  </a:ext>
                </a:extLst>
              </p:cNvPr>
              <p:cNvSpPr/>
              <p:nvPr/>
            </p:nvSpPr>
            <p:spPr>
              <a:xfrm>
                <a:off x="6264847" y="1187413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30" name="Image 1" descr="Warning with solid fill">
                <a:extLst>
                  <a:ext uri="{FF2B5EF4-FFF2-40B4-BE49-F238E27FC236}">
                    <a16:creationId xmlns:a16="http://schemas.microsoft.com/office/drawing/2014/main" id="{C69B78BC-0543-ECBF-502D-C9C96CF630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6324600" y="1247166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31" name="Text 18">
              <a:extLst>
                <a:ext uri="{FF2B5EF4-FFF2-40B4-BE49-F238E27FC236}">
                  <a16:creationId xmlns:a16="http://schemas.microsoft.com/office/drawing/2014/main" id="{59534FF6-313A-F963-ACF6-F0336088EE9C}"/>
                </a:ext>
              </a:extLst>
            </p:cNvPr>
            <p:cNvSpPr/>
            <p:nvPr/>
          </p:nvSpPr>
          <p:spPr>
            <a:xfrm>
              <a:off x="6753920" y="1188134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INTERNAL · HARMFUL</a:t>
              </a:r>
              <a:endParaRPr lang="en-US" sz="1050" dirty="0"/>
            </a:p>
          </p:txBody>
        </p:sp>
        <p:sp>
          <p:nvSpPr>
            <p:cNvPr id="34" name="Text 19">
              <a:extLst>
                <a:ext uri="{FF2B5EF4-FFF2-40B4-BE49-F238E27FC236}">
                  <a16:creationId xmlns:a16="http://schemas.microsoft.com/office/drawing/2014/main" id="{83044806-55C9-7BF7-8165-03282218547B}"/>
                </a:ext>
              </a:extLst>
            </p:cNvPr>
            <p:cNvSpPr/>
            <p:nvPr/>
          </p:nvSpPr>
          <p:spPr>
            <a:xfrm>
              <a:off x="6753920" y="1267241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Weaknesses</a:t>
              </a:r>
              <a:endParaRPr lang="en-US" sz="3200" dirty="0"/>
            </a:p>
          </p:txBody>
        </p:sp>
        <p:sp>
          <p:nvSpPr>
            <p:cNvPr id="35" name="Text 20">
              <a:extLst>
                <a:ext uri="{FF2B5EF4-FFF2-40B4-BE49-F238E27FC236}">
                  <a16:creationId xmlns:a16="http://schemas.microsoft.com/office/drawing/2014/main" id="{A60CC840-B5FE-C862-A784-9B09ECBBA2B9}"/>
                </a:ext>
              </a:extLst>
            </p:cNvPr>
            <p:cNvSpPr/>
            <p:nvPr/>
          </p:nvSpPr>
          <p:spPr>
            <a:xfrm>
              <a:off x="6334714" y="2091272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Skill or resource gaps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Outdated infrastructure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Weak market presence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High-cost structure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Limited R&amp;D capacity</a:t>
              </a:r>
              <a:endParaRPr lang="en-US" sz="1400" dirty="0"/>
            </a:p>
          </p:txBody>
        </p:sp>
        <p:sp>
          <p:nvSpPr>
            <p:cNvPr id="39" name="Text 24">
              <a:extLst>
                <a:ext uri="{FF2B5EF4-FFF2-40B4-BE49-F238E27FC236}">
                  <a16:creationId xmlns:a16="http://schemas.microsoft.com/office/drawing/2014/main" id="{87D83412-A32F-D338-F335-A0C717BBDC5A}"/>
                </a:ext>
              </a:extLst>
            </p:cNvPr>
            <p:cNvSpPr/>
            <p:nvPr/>
          </p:nvSpPr>
          <p:spPr>
            <a:xfrm>
              <a:off x="5059294" y="3458111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O</a:t>
              </a:r>
              <a:endParaRPr lang="en-US" sz="6600" dirty="0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EE36906-F940-0AC4-AF02-B839EA487FB4}"/>
                </a:ext>
              </a:extLst>
            </p:cNvPr>
            <p:cNvGrpSpPr/>
            <p:nvPr/>
          </p:nvGrpSpPr>
          <p:grpSpPr>
            <a:xfrm>
              <a:off x="850105" y="3574557"/>
              <a:ext cx="457200" cy="457200"/>
              <a:chOff x="850105" y="3574557"/>
              <a:chExt cx="457200" cy="457200"/>
            </a:xfrm>
          </p:grpSpPr>
          <p:sp>
            <p:nvSpPr>
              <p:cNvPr id="40" name="Shape 25">
                <a:extLst>
                  <a:ext uri="{FF2B5EF4-FFF2-40B4-BE49-F238E27FC236}">
                    <a16:creationId xmlns:a16="http://schemas.microsoft.com/office/drawing/2014/main" id="{4492EDCB-2606-A850-846B-0F5225EF9288}"/>
                  </a:ext>
                </a:extLst>
              </p:cNvPr>
              <p:cNvSpPr/>
              <p:nvPr/>
            </p:nvSpPr>
            <p:spPr>
              <a:xfrm>
                <a:off x="850105" y="3574557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47" name="Image 2" descr="Lightning bolt with solid fill">
                <a:extLst>
                  <a:ext uri="{FF2B5EF4-FFF2-40B4-BE49-F238E27FC236}">
                    <a16:creationId xmlns:a16="http://schemas.microsoft.com/office/drawing/2014/main" id="{5C0C344F-8570-A6EE-6AFC-30818119C0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909858" y="3634310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48" name="Text 26">
              <a:extLst>
                <a:ext uri="{FF2B5EF4-FFF2-40B4-BE49-F238E27FC236}">
                  <a16:creationId xmlns:a16="http://schemas.microsoft.com/office/drawing/2014/main" id="{58316B17-2103-8DF2-0D98-200AB2E49014}"/>
                </a:ext>
              </a:extLst>
            </p:cNvPr>
            <p:cNvSpPr/>
            <p:nvPr/>
          </p:nvSpPr>
          <p:spPr>
            <a:xfrm>
              <a:off x="1339179" y="3575278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EXTERNAL · HELPFUL</a:t>
              </a:r>
              <a:endParaRPr lang="en-US" sz="1050" dirty="0"/>
            </a:p>
          </p:txBody>
        </p:sp>
        <p:sp>
          <p:nvSpPr>
            <p:cNvPr id="52" name="Text 27">
              <a:extLst>
                <a:ext uri="{FF2B5EF4-FFF2-40B4-BE49-F238E27FC236}">
                  <a16:creationId xmlns:a16="http://schemas.microsoft.com/office/drawing/2014/main" id="{FE44C7D4-73FB-891E-68F9-E5E974103CF8}"/>
                </a:ext>
              </a:extLst>
            </p:cNvPr>
            <p:cNvSpPr/>
            <p:nvPr/>
          </p:nvSpPr>
          <p:spPr>
            <a:xfrm>
              <a:off x="1339179" y="3654385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Opportunities</a:t>
              </a:r>
              <a:endParaRPr lang="en-US" sz="3200" dirty="0"/>
            </a:p>
          </p:txBody>
        </p:sp>
        <p:sp>
          <p:nvSpPr>
            <p:cNvPr id="54" name="Text 28">
              <a:extLst>
                <a:ext uri="{FF2B5EF4-FFF2-40B4-BE49-F238E27FC236}">
                  <a16:creationId xmlns:a16="http://schemas.microsoft.com/office/drawing/2014/main" id="{C7AF730D-12D0-30E5-573F-A4E6EC988484}"/>
                </a:ext>
              </a:extLst>
            </p:cNvPr>
            <p:cNvSpPr/>
            <p:nvPr/>
          </p:nvSpPr>
          <p:spPr>
            <a:xfrm>
              <a:off x="919973" y="4478416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Emerging market trends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New technology adoption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Competitor weaknesses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Untapped customer segments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Partnership potential</a:t>
              </a:r>
              <a:endParaRPr lang="en-US" sz="1400" dirty="0"/>
            </a:p>
          </p:txBody>
        </p:sp>
        <p:sp>
          <p:nvSpPr>
            <p:cNvPr id="58" name="Text 32">
              <a:extLst>
                <a:ext uri="{FF2B5EF4-FFF2-40B4-BE49-F238E27FC236}">
                  <a16:creationId xmlns:a16="http://schemas.microsoft.com/office/drawing/2014/main" id="{ED040E3B-3CFE-5DAC-3501-2E94EE80988C}"/>
                </a:ext>
              </a:extLst>
            </p:cNvPr>
            <p:cNvSpPr/>
            <p:nvPr/>
          </p:nvSpPr>
          <p:spPr>
            <a:xfrm>
              <a:off x="10474036" y="3458111"/>
              <a:ext cx="972661" cy="743004"/>
            </a:xfrm>
            <a:prstGeom prst="rect">
              <a:avLst/>
            </a:prstGeom>
            <a:noFill/>
            <a:ln/>
          </p:spPr>
          <p:txBody>
            <a:bodyPr wrap="square" lIns="0" tIns="91440" rIns="91440" bIns="0" rtlCol="0" anchor="ctr"/>
            <a:lstStyle/>
            <a:p>
              <a:pPr marL="0" indent="0" algn="r">
                <a:buNone/>
              </a:pPr>
              <a:r>
                <a:rPr lang="en-US" sz="6600" b="1" dirty="0">
                  <a:solidFill>
                    <a:srgbClr val="FFFFFF">
                      <a:alpha val="35000"/>
                    </a:srgbClr>
                  </a:solidFill>
                  <a:ea typeface="Arial Black" pitchFamily="34" charset="-122"/>
                  <a:cs typeface="Arial Black" pitchFamily="34" charset="-120"/>
                </a:rPr>
                <a:t>T</a:t>
              </a:r>
              <a:endParaRPr lang="en-US" sz="6600" dirty="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AB475F07-B24D-92A7-7EA6-FA34FFDCD2FD}"/>
                </a:ext>
              </a:extLst>
            </p:cNvPr>
            <p:cNvGrpSpPr/>
            <p:nvPr/>
          </p:nvGrpSpPr>
          <p:grpSpPr>
            <a:xfrm>
              <a:off x="6264847" y="3574557"/>
              <a:ext cx="457200" cy="457200"/>
              <a:chOff x="6264847" y="3574557"/>
              <a:chExt cx="457200" cy="457200"/>
            </a:xfrm>
          </p:grpSpPr>
          <p:sp>
            <p:nvSpPr>
              <p:cNvPr id="60" name="Shape 33">
                <a:extLst>
                  <a:ext uri="{FF2B5EF4-FFF2-40B4-BE49-F238E27FC236}">
                    <a16:creationId xmlns:a16="http://schemas.microsoft.com/office/drawing/2014/main" id="{CC850A15-5EC8-6FED-C68D-0B2BB647BB24}"/>
                  </a:ext>
                </a:extLst>
              </p:cNvPr>
              <p:cNvSpPr/>
              <p:nvPr/>
            </p:nvSpPr>
            <p:spPr>
              <a:xfrm>
                <a:off x="6264847" y="3574557"/>
                <a:ext cx="457200" cy="457200"/>
              </a:xfrm>
              <a:prstGeom prst="ellipse">
                <a:avLst/>
              </a:prstGeom>
              <a:solidFill>
                <a:srgbClr val="FFFFFF">
                  <a:alpha val="75000"/>
                </a:srgbClr>
              </a:solidFill>
              <a:ln w="12700">
                <a:solidFill>
                  <a:srgbClr val="FFFFFF"/>
                </a:solidFill>
                <a:prstDash val="solid"/>
              </a:ln>
            </p:spPr>
            <p:txBody>
              <a:bodyPr/>
              <a:lstStyle/>
              <a:p>
                <a:endParaRPr lang="en-US" sz="3600"/>
              </a:p>
            </p:txBody>
          </p:sp>
          <p:pic>
            <p:nvPicPr>
              <p:cNvPr id="61" name="Image 3" descr="Shield Cross with solid fill">
                <a:extLst>
                  <a:ext uri="{FF2B5EF4-FFF2-40B4-BE49-F238E27FC236}">
                    <a16:creationId xmlns:a16="http://schemas.microsoft.com/office/drawing/2014/main" id="{58503C02-D612-5D3A-D8B8-0DA5AF66C8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324600" y="3634310"/>
                <a:ext cx="337694" cy="337694"/>
              </a:xfrm>
              <a:prstGeom prst="rect">
                <a:avLst/>
              </a:prstGeom>
            </p:spPr>
          </p:pic>
        </p:grpSp>
        <p:sp>
          <p:nvSpPr>
            <p:cNvPr id="62" name="Text 34">
              <a:extLst>
                <a:ext uri="{FF2B5EF4-FFF2-40B4-BE49-F238E27FC236}">
                  <a16:creationId xmlns:a16="http://schemas.microsoft.com/office/drawing/2014/main" id="{834DEC82-8C1D-EE46-61AE-CC3F20CE7945}"/>
                </a:ext>
              </a:extLst>
            </p:cNvPr>
            <p:cNvSpPr/>
            <p:nvPr/>
          </p:nvSpPr>
          <p:spPr>
            <a:xfrm>
              <a:off x="6753920" y="3575278"/>
              <a:ext cx="4634553" cy="16158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1050" b="1" kern="0" spc="100" dirty="0">
                  <a:solidFill>
                    <a:srgbClr val="FFFFFF">
                      <a:alpha val="75000"/>
                    </a:srgbClr>
                  </a:solidFill>
                  <a:ea typeface="Calibri" pitchFamily="34" charset="-122"/>
                  <a:cs typeface="Calibri" pitchFamily="34" charset="-120"/>
                </a:rPr>
                <a:t>EXTERNAL · HARMFUL</a:t>
              </a:r>
              <a:endParaRPr lang="en-US" sz="1050" dirty="0"/>
            </a:p>
          </p:txBody>
        </p:sp>
        <p:sp>
          <p:nvSpPr>
            <p:cNvPr id="63" name="Text 35">
              <a:extLst>
                <a:ext uri="{FF2B5EF4-FFF2-40B4-BE49-F238E27FC236}">
                  <a16:creationId xmlns:a16="http://schemas.microsoft.com/office/drawing/2014/main" id="{0FA9BDE1-A91F-EEFC-0F0C-E6E0E17D99C1}"/>
                </a:ext>
              </a:extLst>
            </p:cNvPr>
            <p:cNvSpPr/>
            <p:nvPr/>
          </p:nvSpPr>
          <p:spPr>
            <a:xfrm>
              <a:off x="6753920" y="3654385"/>
              <a:ext cx="4634553" cy="492443"/>
            </a:xfrm>
            <a:prstGeom prst="rect">
              <a:avLst/>
            </a:prstGeom>
            <a:noFill/>
            <a:ln/>
          </p:spPr>
          <p:txBody>
            <a:bodyPr wrap="square" lIns="91440" tIns="0" rIns="0" bIns="0" rtlCol="0" anchor="ctr">
              <a:spAutoFit/>
            </a:bodyPr>
            <a:lstStyle/>
            <a:p>
              <a:pPr marL="0" indent="0" algn="l">
                <a:buNone/>
              </a:pPr>
              <a:r>
                <a:rPr lang="en-US" sz="3200" b="1" dirty="0">
                  <a:solidFill>
                    <a:srgbClr val="FFFFFF"/>
                  </a:solidFill>
                  <a:ea typeface="Arial Black" pitchFamily="34" charset="-122"/>
                  <a:cs typeface="Arial Black" pitchFamily="34" charset="-120"/>
                </a:rPr>
                <a:t>Threats</a:t>
              </a:r>
              <a:endParaRPr lang="en-US" sz="3200" dirty="0"/>
            </a:p>
          </p:txBody>
        </p:sp>
        <p:sp>
          <p:nvSpPr>
            <p:cNvPr id="64" name="Text 36">
              <a:extLst>
                <a:ext uri="{FF2B5EF4-FFF2-40B4-BE49-F238E27FC236}">
                  <a16:creationId xmlns:a16="http://schemas.microsoft.com/office/drawing/2014/main" id="{6D075CA8-9FCE-412E-E4B1-5427B1511835}"/>
                </a:ext>
              </a:extLst>
            </p:cNvPr>
            <p:cNvSpPr/>
            <p:nvPr/>
          </p:nvSpPr>
          <p:spPr>
            <a:xfrm>
              <a:off x="6334714" y="4478416"/>
              <a:ext cx="5053759" cy="121545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Intensifying competition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Regulatory changes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Economic downturns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Shifting consumer behavior</a:t>
              </a:r>
              <a:endParaRPr lang="en-US" sz="1400" dirty="0"/>
            </a:p>
            <a:p>
              <a:pPr marL="171450" indent="-171450">
                <a:buFont typeface="Arial" panose="020B0604020202020204" pitchFamily="34" charset="0"/>
                <a:buChar char="•"/>
              </a:pPr>
              <a:r>
                <a:rPr lang="en-US" sz="1400" dirty="0">
                  <a:solidFill>
                    <a:srgbClr val="001F33"/>
                  </a:solidFill>
                  <a:ea typeface="Calibri" pitchFamily="34" charset="-122"/>
                  <a:cs typeface="Calibri" pitchFamily="34" charset="-120"/>
                </a:rPr>
                <a:t>Disruptive technologies</a:t>
              </a:r>
              <a:endParaRPr 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1216424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220</Words>
  <Application>Microsoft Office PowerPoint</Application>
  <PresentationFormat>Widescreen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Strategic SWOT Matrix – Slide Template</vt:lpstr>
      <vt:lpstr>Strategic SWOT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SWOT Matrix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2026-05-18T17:24:15Z</dcterms:modified>
  <cp:category>Charts &amp; Diagrams</cp:category>
</cp:coreProperties>
</file>