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71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8965-9EB4-8300-664D-3638D9787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86B206-92A3-58B0-2F37-92DF05075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92112-3A6D-8073-20AE-AAC95CD99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FDD54-366D-1DD8-1C6B-A1603F07AD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56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Time Plan – Slide Template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CF350373-9C97-5CFB-9681-98C418F47452}"/>
              </a:ext>
            </a:extLst>
          </p:cNvPr>
          <p:cNvSpPr/>
          <p:nvPr/>
        </p:nvSpPr>
        <p:spPr>
          <a:xfrm>
            <a:off x="2634041" y="1109621"/>
            <a:ext cx="9028861" cy="3147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A4EFD627-D9B4-53A8-84B4-655343714DA1}"/>
              </a:ext>
            </a:extLst>
          </p:cNvPr>
          <p:cNvSpPr/>
          <p:nvPr/>
        </p:nvSpPr>
        <p:spPr>
          <a:xfrm>
            <a:off x="2634041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Aug 2025</a:t>
            </a:r>
            <a:endParaRPr lang="en-US" sz="1200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3987C522-3293-0458-057A-63C2FB5087F3}"/>
              </a:ext>
            </a:extLst>
          </p:cNvPr>
          <p:cNvSpPr/>
          <p:nvPr/>
        </p:nvSpPr>
        <p:spPr>
          <a:xfrm>
            <a:off x="413885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B1643986-B41E-14FD-CBE9-537C1845FC59}"/>
              </a:ext>
            </a:extLst>
          </p:cNvPr>
          <p:cNvSpPr/>
          <p:nvPr/>
        </p:nvSpPr>
        <p:spPr>
          <a:xfrm>
            <a:off x="413885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Sep 2025</a:t>
            </a:r>
            <a:endParaRPr lang="en-US" sz="12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C02B84C5-E85C-9551-0D16-04A09E139006}"/>
              </a:ext>
            </a:extLst>
          </p:cNvPr>
          <p:cNvSpPr/>
          <p:nvPr/>
        </p:nvSpPr>
        <p:spPr>
          <a:xfrm>
            <a:off x="564366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2967425B-761A-463F-BA66-007A2184E1AC}"/>
              </a:ext>
            </a:extLst>
          </p:cNvPr>
          <p:cNvSpPr/>
          <p:nvPr/>
        </p:nvSpPr>
        <p:spPr>
          <a:xfrm>
            <a:off x="564366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Oct 2025</a:t>
            </a:r>
            <a:endParaRPr lang="en-US" sz="120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6BDD4064-3B8F-944A-D791-CAA7E1B76002}"/>
              </a:ext>
            </a:extLst>
          </p:cNvPr>
          <p:cNvSpPr/>
          <p:nvPr/>
        </p:nvSpPr>
        <p:spPr>
          <a:xfrm>
            <a:off x="714847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2B5787C6-266C-CCA5-2F76-42481CC62FC5}"/>
              </a:ext>
            </a:extLst>
          </p:cNvPr>
          <p:cNvSpPr/>
          <p:nvPr/>
        </p:nvSpPr>
        <p:spPr>
          <a:xfrm>
            <a:off x="714847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Nov 2025</a:t>
            </a:r>
            <a:endParaRPr lang="en-US" sz="120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1AFCD541-771A-C5B8-E922-7977A185A41A}"/>
              </a:ext>
            </a:extLst>
          </p:cNvPr>
          <p:cNvSpPr/>
          <p:nvPr/>
        </p:nvSpPr>
        <p:spPr>
          <a:xfrm>
            <a:off x="865328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28193349-2F78-E052-C173-8D2302042D58}"/>
              </a:ext>
            </a:extLst>
          </p:cNvPr>
          <p:cNvSpPr/>
          <p:nvPr/>
        </p:nvSpPr>
        <p:spPr>
          <a:xfrm>
            <a:off x="865328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Dec 2025</a:t>
            </a:r>
            <a:endParaRPr lang="en-US" sz="1200" dirty="0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D1E55ABC-4910-6A4B-7CB6-2771E478C353}"/>
              </a:ext>
            </a:extLst>
          </p:cNvPr>
          <p:cNvSpPr/>
          <p:nvPr/>
        </p:nvSpPr>
        <p:spPr>
          <a:xfrm>
            <a:off x="1015809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1FC7B12B-A62E-3522-42D1-90FCCCCD8C18}"/>
              </a:ext>
            </a:extLst>
          </p:cNvPr>
          <p:cNvSpPr/>
          <p:nvPr/>
        </p:nvSpPr>
        <p:spPr>
          <a:xfrm>
            <a:off x="1015809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Jan 2026</a:t>
            </a:r>
            <a:endParaRPr lang="en-US" sz="12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5DD3FBE6-32EF-5419-3460-2E2852995DD5}"/>
              </a:ext>
            </a:extLst>
          </p:cNvPr>
          <p:cNvSpPr/>
          <p:nvPr/>
        </p:nvSpPr>
        <p:spPr>
          <a:xfrm>
            <a:off x="427906" y="1424389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3A5F9CFC-4F6C-2422-2B4E-5E1DE72A23AF}"/>
              </a:ext>
            </a:extLst>
          </p:cNvPr>
          <p:cNvSpPr/>
          <p:nvPr/>
        </p:nvSpPr>
        <p:spPr>
          <a:xfrm>
            <a:off x="2634041" y="1424389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0A1981EE-6720-FA99-D491-F94BAB185069}"/>
              </a:ext>
            </a:extLst>
          </p:cNvPr>
          <p:cNvSpPr/>
          <p:nvPr/>
        </p:nvSpPr>
        <p:spPr>
          <a:xfrm>
            <a:off x="649968" y="1457522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Research &amp; Discovery</a:t>
            </a:r>
            <a:endParaRPr lang="en-US" sz="1400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C651714E-097D-FD2E-4A0A-F8C667519B62}"/>
              </a:ext>
            </a:extLst>
          </p:cNvPr>
          <p:cNvSpPr/>
          <p:nvPr/>
        </p:nvSpPr>
        <p:spPr>
          <a:xfrm>
            <a:off x="649968" y="1695191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Insights &amp; requirements</a:t>
            </a:r>
            <a:endParaRPr lang="en-US" sz="1100" dirty="0"/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6055450E-4B1A-3F91-2F2B-69367CD3B909}"/>
              </a:ext>
            </a:extLst>
          </p:cNvPr>
          <p:cNvSpPr/>
          <p:nvPr/>
        </p:nvSpPr>
        <p:spPr>
          <a:xfrm>
            <a:off x="427907" y="1474089"/>
            <a:ext cx="49700" cy="414168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0" name="Shape 19">
            <a:extLst>
              <a:ext uri="{FF2B5EF4-FFF2-40B4-BE49-F238E27FC236}">
                <a16:creationId xmlns:a16="http://schemas.microsoft.com/office/drawing/2014/main" id="{94E58FA2-CC0A-9A97-8222-9597D0E558DD}"/>
              </a:ext>
            </a:extLst>
          </p:cNvPr>
          <p:cNvSpPr/>
          <p:nvPr/>
        </p:nvSpPr>
        <p:spPr>
          <a:xfrm>
            <a:off x="2809373" y="1606622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6">
              <a:lumMod val="60000"/>
              <a:lumOff val="40000"/>
              <a:alpha val="30000"/>
            </a:schemeClr>
          </a:solidFill>
          <a:ln w="12700">
            <a:solidFill>
              <a:schemeClr val="accent6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BABD3C85-A70F-A310-5449-43ED8990D62D}"/>
              </a:ext>
            </a:extLst>
          </p:cNvPr>
          <p:cNvSpPr/>
          <p:nvPr/>
        </p:nvSpPr>
        <p:spPr>
          <a:xfrm>
            <a:off x="2784522" y="1565206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BA428CE5-F6E1-4309-E3EB-1774135DA824}"/>
              </a:ext>
            </a:extLst>
          </p:cNvPr>
          <p:cNvSpPr/>
          <p:nvPr/>
        </p:nvSpPr>
        <p:spPr>
          <a:xfrm>
            <a:off x="2730681" y="1627331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C72915EB-016C-129F-C13F-B0C250391DCD}"/>
              </a:ext>
            </a:extLst>
          </p:cNvPr>
          <p:cNvSpPr/>
          <p:nvPr/>
        </p:nvSpPr>
        <p:spPr>
          <a:xfrm>
            <a:off x="2867356" y="1565206"/>
            <a:ext cx="2433927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Stakeholder interviews, needs analysis &amp; opportunity review</a:t>
            </a:r>
            <a:endParaRPr lang="en-US" sz="900" dirty="0"/>
          </a:p>
        </p:txBody>
      </p:sp>
      <p:sp>
        <p:nvSpPr>
          <p:cNvPr id="24" name="Shape 23">
            <a:extLst>
              <a:ext uri="{FF2B5EF4-FFF2-40B4-BE49-F238E27FC236}">
                <a16:creationId xmlns:a16="http://schemas.microsoft.com/office/drawing/2014/main" id="{40E2B7F1-A90F-A787-C005-25CDAC15995E}"/>
              </a:ext>
            </a:extLst>
          </p:cNvPr>
          <p:cNvSpPr/>
          <p:nvPr/>
        </p:nvSpPr>
        <p:spPr>
          <a:xfrm>
            <a:off x="427906" y="1937957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5" name="Shape 24">
            <a:extLst>
              <a:ext uri="{FF2B5EF4-FFF2-40B4-BE49-F238E27FC236}">
                <a16:creationId xmlns:a16="http://schemas.microsoft.com/office/drawing/2014/main" id="{F0168DF7-6B5F-F79B-FEEF-4D56B5FBD901}"/>
              </a:ext>
            </a:extLst>
          </p:cNvPr>
          <p:cNvSpPr/>
          <p:nvPr/>
        </p:nvSpPr>
        <p:spPr>
          <a:xfrm>
            <a:off x="2634041" y="1937957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EC3EB152-FF5E-7B70-B39E-898DBC06D430}"/>
              </a:ext>
            </a:extLst>
          </p:cNvPr>
          <p:cNvSpPr/>
          <p:nvPr/>
        </p:nvSpPr>
        <p:spPr>
          <a:xfrm>
            <a:off x="649968" y="1971090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Planning &amp; Strategy</a:t>
            </a:r>
            <a:endParaRPr lang="en-US" sz="140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2C98C79F-FCE6-CCC6-3936-B44A439DD047}"/>
              </a:ext>
            </a:extLst>
          </p:cNvPr>
          <p:cNvSpPr/>
          <p:nvPr/>
        </p:nvSpPr>
        <p:spPr>
          <a:xfrm>
            <a:off x="649968" y="2208760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Goals, scope &amp; timeline</a:t>
            </a:r>
            <a:endParaRPr lang="en-US" sz="1100" dirty="0"/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5DC570B4-22D1-CA3E-9A00-34A4BF94B3CC}"/>
              </a:ext>
            </a:extLst>
          </p:cNvPr>
          <p:cNvSpPr/>
          <p:nvPr/>
        </p:nvSpPr>
        <p:spPr>
          <a:xfrm>
            <a:off x="427907" y="1987657"/>
            <a:ext cx="49700" cy="41416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BB59AD69-11F8-911F-C568-2907E89428C9}"/>
              </a:ext>
            </a:extLst>
          </p:cNvPr>
          <p:cNvSpPr/>
          <p:nvPr/>
        </p:nvSpPr>
        <p:spPr>
          <a:xfrm>
            <a:off x="2959854" y="2120191"/>
            <a:ext cx="2708658" cy="231934"/>
          </a:xfrm>
          <a:prstGeom prst="roundRect">
            <a:avLst>
              <a:gd name="adj" fmla="val 17857"/>
            </a:avLst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solidFill>
              <a:schemeClr val="accent5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60FB149F-E6A9-EFD4-24D7-E42898FA2F06}"/>
              </a:ext>
            </a:extLst>
          </p:cNvPr>
          <p:cNvSpPr/>
          <p:nvPr/>
        </p:nvSpPr>
        <p:spPr>
          <a:xfrm>
            <a:off x="2935003" y="2078774"/>
            <a:ext cx="2708658" cy="231934"/>
          </a:xfrm>
          <a:prstGeom prst="roundRect">
            <a:avLst>
              <a:gd name="adj" fmla="val 1785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1" name="Shape 30">
            <a:extLst>
              <a:ext uri="{FF2B5EF4-FFF2-40B4-BE49-F238E27FC236}">
                <a16:creationId xmlns:a16="http://schemas.microsoft.com/office/drawing/2014/main" id="{0D3E289D-83DA-D2A6-118F-589FBEB93250}"/>
              </a:ext>
            </a:extLst>
          </p:cNvPr>
          <p:cNvSpPr/>
          <p:nvPr/>
        </p:nvSpPr>
        <p:spPr>
          <a:xfrm>
            <a:off x="2881162" y="2140899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28FCC202-D76E-67E0-1E8B-3D953E9AE396}"/>
              </a:ext>
            </a:extLst>
          </p:cNvPr>
          <p:cNvSpPr/>
          <p:nvPr/>
        </p:nvSpPr>
        <p:spPr>
          <a:xfrm>
            <a:off x="3017837" y="2078774"/>
            <a:ext cx="2584408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Project charter, resource plan &amp; milestone definition</a:t>
            </a:r>
            <a:endParaRPr lang="en-US" sz="900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DAE5904E-33D6-595E-27FD-EC4F0655CD89}"/>
              </a:ext>
            </a:extLst>
          </p:cNvPr>
          <p:cNvSpPr/>
          <p:nvPr/>
        </p:nvSpPr>
        <p:spPr>
          <a:xfrm>
            <a:off x="427906" y="2451525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Shape 33">
            <a:extLst>
              <a:ext uri="{FF2B5EF4-FFF2-40B4-BE49-F238E27FC236}">
                <a16:creationId xmlns:a16="http://schemas.microsoft.com/office/drawing/2014/main" id="{601FB424-C574-68D7-5313-E6349EB3BA87}"/>
              </a:ext>
            </a:extLst>
          </p:cNvPr>
          <p:cNvSpPr/>
          <p:nvPr/>
        </p:nvSpPr>
        <p:spPr>
          <a:xfrm>
            <a:off x="2634041" y="2451525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5" name="Text 34">
            <a:extLst>
              <a:ext uri="{FF2B5EF4-FFF2-40B4-BE49-F238E27FC236}">
                <a16:creationId xmlns:a16="http://schemas.microsoft.com/office/drawing/2014/main" id="{1E2297E4-5A5D-0DA9-E376-0D414FCD0E80}"/>
              </a:ext>
            </a:extLst>
          </p:cNvPr>
          <p:cNvSpPr/>
          <p:nvPr/>
        </p:nvSpPr>
        <p:spPr>
          <a:xfrm>
            <a:off x="649968" y="2484659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Design &amp; Prototyping</a:t>
            </a:r>
            <a:endParaRPr lang="en-US" sz="1400" dirty="0"/>
          </a:p>
        </p:txBody>
      </p:sp>
      <p:sp>
        <p:nvSpPr>
          <p:cNvPr id="36" name="Text 35">
            <a:extLst>
              <a:ext uri="{FF2B5EF4-FFF2-40B4-BE49-F238E27FC236}">
                <a16:creationId xmlns:a16="http://schemas.microsoft.com/office/drawing/2014/main" id="{3EE39E9B-369F-948F-4016-5B53D89C6B8F}"/>
              </a:ext>
            </a:extLst>
          </p:cNvPr>
          <p:cNvSpPr/>
          <p:nvPr/>
        </p:nvSpPr>
        <p:spPr>
          <a:xfrm>
            <a:off x="649968" y="2722328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Concepts &amp; feedback cycles</a:t>
            </a:r>
            <a:endParaRPr lang="en-US" sz="1100" dirty="0"/>
          </a:p>
        </p:txBody>
      </p:sp>
      <p:sp>
        <p:nvSpPr>
          <p:cNvPr id="37" name="Shape 36">
            <a:extLst>
              <a:ext uri="{FF2B5EF4-FFF2-40B4-BE49-F238E27FC236}">
                <a16:creationId xmlns:a16="http://schemas.microsoft.com/office/drawing/2014/main" id="{4AECAA6E-A40D-2BA9-482E-D1087B523C7A}"/>
              </a:ext>
            </a:extLst>
          </p:cNvPr>
          <p:cNvSpPr/>
          <p:nvPr/>
        </p:nvSpPr>
        <p:spPr>
          <a:xfrm>
            <a:off x="427907" y="2501225"/>
            <a:ext cx="49700" cy="41416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8" name="Shape 37">
            <a:extLst>
              <a:ext uri="{FF2B5EF4-FFF2-40B4-BE49-F238E27FC236}">
                <a16:creationId xmlns:a16="http://schemas.microsoft.com/office/drawing/2014/main" id="{A1708B71-640A-B6CA-A552-234C03855E5A}"/>
              </a:ext>
            </a:extLst>
          </p:cNvPr>
          <p:cNvSpPr/>
          <p:nvPr/>
        </p:nvSpPr>
        <p:spPr>
          <a:xfrm>
            <a:off x="4916107" y="2633759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4">
              <a:lumMod val="60000"/>
              <a:lumOff val="40000"/>
              <a:alpha val="30000"/>
            </a:schemeClr>
          </a:solidFill>
          <a:ln w="12700">
            <a:solidFill>
              <a:schemeClr val="accent4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9" name="Shape 38">
            <a:extLst>
              <a:ext uri="{FF2B5EF4-FFF2-40B4-BE49-F238E27FC236}">
                <a16:creationId xmlns:a16="http://schemas.microsoft.com/office/drawing/2014/main" id="{D08B68E3-EEAF-A9F1-AEF8-1B67273E1666}"/>
              </a:ext>
            </a:extLst>
          </p:cNvPr>
          <p:cNvSpPr/>
          <p:nvPr/>
        </p:nvSpPr>
        <p:spPr>
          <a:xfrm>
            <a:off x="4891257" y="2592342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0" name="Shape 39">
            <a:extLst>
              <a:ext uri="{FF2B5EF4-FFF2-40B4-BE49-F238E27FC236}">
                <a16:creationId xmlns:a16="http://schemas.microsoft.com/office/drawing/2014/main" id="{4915C210-32DD-C301-C5C7-3C4E8568BE62}"/>
              </a:ext>
            </a:extLst>
          </p:cNvPr>
          <p:cNvSpPr/>
          <p:nvPr/>
        </p:nvSpPr>
        <p:spPr>
          <a:xfrm>
            <a:off x="4837415" y="2654467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1" name="Text 40">
            <a:extLst>
              <a:ext uri="{FF2B5EF4-FFF2-40B4-BE49-F238E27FC236}">
                <a16:creationId xmlns:a16="http://schemas.microsoft.com/office/drawing/2014/main" id="{3EF96699-B86C-3EC5-A52A-74FD70154E9F}"/>
              </a:ext>
            </a:extLst>
          </p:cNvPr>
          <p:cNvSpPr/>
          <p:nvPr/>
        </p:nvSpPr>
        <p:spPr>
          <a:xfrm>
            <a:off x="4974090" y="2592342"/>
            <a:ext cx="2433927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Initial concepts, iterations &amp; stakeholder sign-off</a:t>
            </a:r>
            <a:endParaRPr lang="en-US" sz="900" dirty="0"/>
          </a:p>
        </p:txBody>
      </p:sp>
      <p:sp>
        <p:nvSpPr>
          <p:cNvPr id="42" name="Shape 41">
            <a:extLst>
              <a:ext uri="{FF2B5EF4-FFF2-40B4-BE49-F238E27FC236}">
                <a16:creationId xmlns:a16="http://schemas.microsoft.com/office/drawing/2014/main" id="{E2F2B3B2-47A9-7FF3-5282-C9E5D536A9A0}"/>
              </a:ext>
            </a:extLst>
          </p:cNvPr>
          <p:cNvSpPr/>
          <p:nvPr/>
        </p:nvSpPr>
        <p:spPr>
          <a:xfrm>
            <a:off x="427906" y="2965093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3" name="Shape 42">
            <a:extLst>
              <a:ext uri="{FF2B5EF4-FFF2-40B4-BE49-F238E27FC236}">
                <a16:creationId xmlns:a16="http://schemas.microsoft.com/office/drawing/2014/main" id="{00ABE954-86EC-0E80-95C2-DB4A18FE79CC}"/>
              </a:ext>
            </a:extLst>
          </p:cNvPr>
          <p:cNvSpPr/>
          <p:nvPr/>
        </p:nvSpPr>
        <p:spPr>
          <a:xfrm>
            <a:off x="2634041" y="2965093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4" name="Text 43">
            <a:extLst>
              <a:ext uri="{FF2B5EF4-FFF2-40B4-BE49-F238E27FC236}">
                <a16:creationId xmlns:a16="http://schemas.microsoft.com/office/drawing/2014/main" id="{29BAD2F7-E6A9-5ACF-2AFC-CC35D328B51D}"/>
              </a:ext>
            </a:extLst>
          </p:cNvPr>
          <p:cNvSpPr/>
          <p:nvPr/>
        </p:nvSpPr>
        <p:spPr>
          <a:xfrm>
            <a:off x="649968" y="2998227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Execution</a:t>
            </a:r>
            <a:endParaRPr lang="en-US" sz="1400" dirty="0"/>
          </a:p>
        </p:txBody>
      </p:sp>
      <p:sp>
        <p:nvSpPr>
          <p:cNvPr id="45" name="Text 44">
            <a:extLst>
              <a:ext uri="{FF2B5EF4-FFF2-40B4-BE49-F238E27FC236}">
                <a16:creationId xmlns:a16="http://schemas.microsoft.com/office/drawing/2014/main" id="{47515B4F-D981-FEA1-0085-C701AA873710}"/>
              </a:ext>
            </a:extLst>
          </p:cNvPr>
          <p:cNvSpPr/>
          <p:nvPr/>
        </p:nvSpPr>
        <p:spPr>
          <a:xfrm>
            <a:off x="649968" y="3235896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Core delivery phase</a:t>
            </a:r>
            <a:endParaRPr lang="en-US" sz="1100" dirty="0"/>
          </a:p>
        </p:txBody>
      </p:sp>
      <p:sp>
        <p:nvSpPr>
          <p:cNvPr id="46" name="Shape 45">
            <a:extLst>
              <a:ext uri="{FF2B5EF4-FFF2-40B4-BE49-F238E27FC236}">
                <a16:creationId xmlns:a16="http://schemas.microsoft.com/office/drawing/2014/main" id="{AA1C1E50-1763-A293-6607-B6E04C7E1006}"/>
              </a:ext>
            </a:extLst>
          </p:cNvPr>
          <p:cNvSpPr/>
          <p:nvPr/>
        </p:nvSpPr>
        <p:spPr>
          <a:xfrm>
            <a:off x="427907" y="3014793"/>
            <a:ext cx="49700" cy="41416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7" name="Shape 46">
            <a:extLst>
              <a:ext uri="{FF2B5EF4-FFF2-40B4-BE49-F238E27FC236}">
                <a16:creationId xmlns:a16="http://schemas.microsoft.com/office/drawing/2014/main" id="{0FA22E82-5DCE-DCA0-4BA4-6EF6C61E484C}"/>
              </a:ext>
            </a:extLst>
          </p:cNvPr>
          <p:cNvSpPr/>
          <p:nvPr/>
        </p:nvSpPr>
        <p:spPr>
          <a:xfrm>
            <a:off x="6872360" y="3147327"/>
            <a:ext cx="3461063" cy="231934"/>
          </a:xfrm>
          <a:prstGeom prst="roundRect">
            <a:avLst>
              <a:gd name="adj" fmla="val 17857"/>
            </a:avLst>
          </a:prstGeom>
          <a:solidFill>
            <a:schemeClr val="accent2">
              <a:lumMod val="60000"/>
              <a:lumOff val="40000"/>
              <a:alpha val="30000"/>
            </a:schemeClr>
          </a:solidFill>
          <a:ln w="12700">
            <a:solidFill>
              <a:schemeClr val="accent2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8" name="Shape 47">
            <a:extLst>
              <a:ext uri="{FF2B5EF4-FFF2-40B4-BE49-F238E27FC236}">
                <a16:creationId xmlns:a16="http://schemas.microsoft.com/office/drawing/2014/main" id="{BD6A42DC-F285-A262-5A55-101DF6FC40A4}"/>
              </a:ext>
            </a:extLst>
          </p:cNvPr>
          <p:cNvSpPr/>
          <p:nvPr/>
        </p:nvSpPr>
        <p:spPr>
          <a:xfrm>
            <a:off x="6847510" y="3105910"/>
            <a:ext cx="3461063" cy="23193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9" name="Shape 48">
            <a:extLst>
              <a:ext uri="{FF2B5EF4-FFF2-40B4-BE49-F238E27FC236}">
                <a16:creationId xmlns:a16="http://schemas.microsoft.com/office/drawing/2014/main" id="{78E6EBCF-8BA7-9DB4-DD86-C88130EE5AB9}"/>
              </a:ext>
            </a:extLst>
          </p:cNvPr>
          <p:cNvSpPr/>
          <p:nvPr/>
        </p:nvSpPr>
        <p:spPr>
          <a:xfrm>
            <a:off x="6793668" y="3168036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0" name="Text 49">
            <a:extLst>
              <a:ext uri="{FF2B5EF4-FFF2-40B4-BE49-F238E27FC236}">
                <a16:creationId xmlns:a16="http://schemas.microsoft.com/office/drawing/2014/main" id="{7F20E396-A493-8AAD-E213-4923E9725F40}"/>
              </a:ext>
            </a:extLst>
          </p:cNvPr>
          <p:cNvSpPr/>
          <p:nvPr/>
        </p:nvSpPr>
        <p:spPr>
          <a:xfrm>
            <a:off x="6930343" y="3105910"/>
            <a:ext cx="3336813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Phased delivery across teams with regular check-ins</a:t>
            </a:r>
            <a:endParaRPr lang="en-US" sz="900" dirty="0"/>
          </a:p>
        </p:txBody>
      </p:sp>
      <p:sp>
        <p:nvSpPr>
          <p:cNvPr id="51" name="Shape 50">
            <a:extLst>
              <a:ext uri="{FF2B5EF4-FFF2-40B4-BE49-F238E27FC236}">
                <a16:creationId xmlns:a16="http://schemas.microsoft.com/office/drawing/2014/main" id="{B7F6D9EB-35D9-057B-148B-08D53B9E95BC}"/>
              </a:ext>
            </a:extLst>
          </p:cNvPr>
          <p:cNvSpPr/>
          <p:nvPr/>
        </p:nvSpPr>
        <p:spPr>
          <a:xfrm>
            <a:off x="427906" y="3478662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2" name="Shape 51">
            <a:extLst>
              <a:ext uri="{FF2B5EF4-FFF2-40B4-BE49-F238E27FC236}">
                <a16:creationId xmlns:a16="http://schemas.microsoft.com/office/drawing/2014/main" id="{699FF830-85B8-ABC4-9660-0C685DEF1E18}"/>
              </a:ext>
            </a:extLst>
          </p:cNvPr>
          <p:cNvSpPr/>
          <p:nvPr/>
        </p:nvSpPr>
        <p:spPr>
          <a:xfrm>
            <a:off x="2634041" y="3478662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3" name="Text 52">
            <a:extLst>
              <a:ext uri="{FF2B5EF4-FFF2-40B4-BE49-F238E27FC236}">
                <a16:creationId xmlns:a16="http://schemas.microsoft.com/office/drawing/2014/main" id="{CA4D0D15-1944-78EE-5724-1C2B460949A9}"/>
              </a:ext>
            </a:extLst>
          </p:cNvPr>
          <p:cNvSpPr/>
          <p:nvPr/>
        </p:nvSpPr>
        <p:spPr>
          <a:xfrm>
            <a:off x="649968" y="3511795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Communications</a:t>
            </a:r>
            <a:endParaRPr lang="en-US" sz="1400" dirty="0"/>
          </a:p>
        </p:txBody>
      </p:sp>
      <p:sp>
        <p:nvSpPr>
          <p:cNvPr id="54" name="Text 53">
            <a:extLst>
              <a:ext uri="{FF2B5EF4-FFF2-40B4-BE49-F238E27FC236}">
                <a16:creationId xmlns:a16="http://schemas.microsoft.com/office/drawing/2014/main" id="{5FB0EEAB-3E38-6EB4-3571-CCFF5F95F46B}"/>
              </a:ext>
            </a:extLst>
          </p:cNvPr>
          <p:cNvSpPr/>
          <p:nvPr/>
        </p:nvSpPr>
        <p:spPr>
          <a:xfrm>
            <a:off x="649968" y="3749464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Internal &amp; external updates</a:t>
            </a:r>
            <a:endParaRPr lang="en-US" sz="1100" dirty="0"/>
          </a:p>
        </p:txBody>
      </p:sp>
      <p:sp>
        <p:nvSpPr>
          <p:cNvPr id="55" name="Shape 54">
            <a:extLst>
              <a:ext uri="{FF2B5EF4-FFF2-40B4-BE49-F238E27FC236}">
                <a16:creationId xmlns:a16="http://schemas.microsoft.com/office/drawing/2014/main" id="{0C189F7C-020B-C102-2274-A7E3F23B974F}"/>
              </a:ext>
            </a:extLst>
          </p:cNvPr>
          <p:cNvSpPr/>
          <p:nvPr/>
        </p:nvSpPr>
        <p:spPr>
          <a:xfrm>
            <a:off x="427907" y="3528362"/>
            <a:ext cx="49700" cy="4141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6" name="Shape 55">
            <a:extLst>
              <a:ext uri="{FF2B5EF4-FFF2-40B4-BE49-F238E27FC236}">
                <a16:creationId xmlns:a16="http://schemas.microsoft.com/office/drawing/2014/main" id="{CE9D1FEF-AC3B-A0C1-1C0B-85FB6AD3D024}"/>
              </a:ext>
            </a:extLst>
          </p:cNvPr>
          <p:cNvSpPr/>
          <p:nvPr/>
        </p:nvSpPr>
        <p:spPr>
          <a:xfrm>
            <a:off x="4163702" y="3660895"/>
            <a:ext cx="3762025" cy="231934"/>
          </a:xfrm>
          <a:prstGeom prst="roundRect">
            <a:avLst>
              <a:gd name="adj" fmla="val 17857"/>
            </a:avLst>
          </a:prstGeom>
          <a:solidFill>
            <a:schemeClr val="accent1">
              <a:lumMod val="60000"/>
              <a:lumOff val="40000"/>
              <a:alpha val="30000"/>
            </a:schemeClr>
          </a:solidFill>
          <a:ln w="12700">
            <a:solidFill>
              <a:schemeClr val="accent1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7" name="Shape 56">
            <a:extLst>
              <a:ext uri="{FF2B5EF4-FFF2-40B4-BE49-F238E27FC236}">
                <a16:creationId xmlns:a16="http://schemas.microsoft.com/office/drawing/2014/main" id="{2FA0CB6C-0B50-5380-3E5F-4E7CD6F24654}"/>
              </a:ext>
            </a:extLst>
          </p:cNvPr>
          <p:cNvSpPr/>
          <p:nvPr/>
        </p:nvSpPr>
        <p:spPr>
          <a:xfrm>
            <a:off x="4138852" y="3619479"/>
            <a:ext cx="3762025" cy="23193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8" name="Shape 57">
            <a:extLst>
              <a:ext uri="{FF2B5EF4-FFF2-40B4-BE49-F238E27FC236}">
                <a16:creationId xmlns:a16="http://schemas.microsoft.com/office/drawing/2014/main" id="{6C6EEFF0-84B2-78F1-FFC2-881D77B8DDDF}"/>
              </a:ext>
            </a:extLst>
          </p:cNvPr>
          <p:cNvSpPr/>
          <p:nvPr/>
        </p:nvSpPr>
        <p:spPr>
          <a:xfrm>
            <a:off x="4085010" y="3681604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9" name="Text 58">
            <a:extLst>
              <a:ext uri="{FF2B5EF4-FFF2-40B4-BE49-F238E27FC236}">
                <a16:creationId xmlns:a16="http://schemas.microsoft.com/office/drawing/2014/main" id="{6860F52D-2ED5-61E3-7F4B-5B69E3EA0A68}"/>
              </a:ext>
            </a:extLst>
          </p:cNvPr>
          <p:cNvSpPr/>
          <p:nvPr/>
        </p:nvSpPr>
        <p:spPr>
          <a:xfrm>
            <a:off x="4221685" y="3619479"/>
            <a:ext cx="3637775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Progress reports, presentations &amp; stakeholder briefings</a:t>
            </a:r>
            <a:endParaRPr lang="en-US" sz="900" dirty="0"/>
          </a:p>
        </p:txBody>
      </p:sp>
      <p:sp>
        <p:nvSpPr>
          <p:cNvPr id="60" name="Shape 59">
            <a:extLst>
              <a:ext uri="{FF2B5EF4-FFF2-40B4-BE49-F238E27FC236}">
                <a16:creationId xmlns:a16="http://schemas.microsoft.com/office/drawing/2014/main" id="{D562333F-DBC4-D5F0-F09D-77EC535462C7}"/>
              </a:ext>
            </a:extLst>
          </p:cNvPr>
          <p:cNvSpPr/>
          <p:nvPr/>
        </p:nvSpPr>
        <p:spPr>
          <a:xfrm>
            <a:off x="427906" y="3992230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1" name="Shape 60">
            <a:extLst>
              <a:ext uri="{FF2B5EF4-FFF2-40B4-BE49-F238E27FC236}">
                <a16:creationId xmlns:a16="http://schemas.microsoft.com/office/drawing/2014/main" id="{2C5335C4-1B71-388F-5A6F-3B3BBFE4A534}"/>
              </a:ext>
            </a:extLst>
          </p:cNvPr>
          <p:cNvSpPr/>
          <p:nvPr/>
        </p:nvSpPr>
        <p:spPr>
          <a:xfrm>
            <a:off x="2634041" y="3992230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2" name="Text 61">
            <a:extLst>
              <a:ext uri="{FF2B5EF4-FFF2-40B4-BE49-F238E27FC236}">
                <a16:creationId xmlns:a16="http://schemas.microsoft.com/office/drawing/2014/main" id="{6B8080B1-6BF1-24EB-FD9D-08173C172B5F}"/>
              </a:ext>
            </a:extLst>
          </p:cNvPr>
          <p:cNvSpPr/>
          <p:nvPr/>
        </p:nvSpPr>
        <p:spPr>
          <a:xfrm>
            <a:off x="649968" y="4025363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Review &amp; Feedback</a:t>
            </a:r>
            <a:endParaRPr lang="en-US" sz="1400" dirty="0"/>
          </a:p>
        </p:txBody>
      </p:sp>
      <p:sp>
        <p:nvSpPr>
          <p:cNvPr id="63" name="Text 62">
            <a:extLst>
              <a:ext uri="{FF2B5EF4-FFF2-40B4-BE49-F238E27FC236}">
                <a16:creationId xmlns:a16="http://schemas.microsoft.com/office/drawing/2014/main" id="{6F45EE44-81B3-B5E8-DA41-94A3C5605D78}"/>
              </a:ext>
            </a:extLst>
          </p:cNvPr>
          <p:cNvSpPr/>
          <p:nvPr/>
        </p:nvSpPr>
        <p:spPr>
          <a:xfrm>
            <a:off x="649968" y="4263033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Quality &amp; approval cycles</a:t>
            </a:r>
            <a:endParaRPr lang="en-US" sz="1100" dirty="0"/>
          </a:p>
        </p:txBody>
      </p:sp>
      <p:sp>
        <p:nvSpPr>
          <p:cNvPr id="64" name="Shape 63">
            <a:extLst>
              <a:ext uri="{FF2B5EF4-FFF2-40B4-BE49-F238E27FC236}">
                <a16:creationId xmlns:a16="http://schemas.microsoft.com/office/drawing/2014/main" id="{C056A139-9A2A-C64C-4B57-F639CD0221FC}"/>
              </a:ext>
            </a:extLst>
          </p:cNvPr>
          <p:cNvSpPr/>
          <p:nvPr/>
        </p:nvSpPr>
        <p:spPr>
          <a:xfrm>
            <a:off x="427907" y="4041930"/>
            <a:ext cx="49700" cy="414168"/>
          </a:xfrm>
          <a:prstGeom prst="rect">
            <a:avLst/>
          </a:prstGeom>
          <a:solidFill>
            <a:srgbClr val="E91E8C"/>
          </a:solidFill>
          <a:ln w="127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5" name="Shape 64">
            <a:extLst>
              <a:ext uri="{FF2B5EF4-FFF2-40B4-BE49-F238E27FC236}">
                <a16:creationId xmlns:a16="http://schemas.microsoft.com/office/drawing/2014/main" id="{10265AAE-6F3F-B483-2EFB-E0469F1B5685}"/>
              </a:ext>
            </a:extLst>
          </p:cNvPr>
          <p:cNvSpPr/>
          <p:nvPr/>
        </p:nvSpPr>
        <p:spPr>
          <a:xfrm>
            <a:off x="8377170" y="4174464"/>
            <a:ext cx="1805772" cy="231934"/>
          </a:xfrm>
          <a:prstGeom prst="roundRect">
            <a:avLst>
              <a:gd name="adj" fmla="val 17857"/>
            </a:avLst>
          </a:prstGeom>
          <a:solidFill>
            <a:srgbClr val="E91E8C">
              <a:alpha val="30000"/>
            </a:srgbClr>
          </a:solidFill>
          <a:ln w="12700">
            <a:solidFill>
              <a:srgbClr val="E91E8C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6" name="Shape 65">
            <a:extLst>
              <a:ext uri="{FF2B5EF4-FFF2-40B4-BE49-F238E27FC236}">
                <a16:creationId xmlns:a16="http://schemas.microsoft.com/office/drawing/2014/main" id="{52485550-35E7-A07B-87CE-E4E79D1D263B}"/>
              </a:ext>
            </a:extLst>
          </p:cNvPr>
          <p:cNvSpPr/>
          <p:nvPr/>
        </p:nvSpPr>
        <p:spPr>
          <a:xfrm>
            <a:off x="8352320" y="4133047"/>
            <a:ext cx="1805772" cy="231934"/>
          </a:xfrm>
          <a:prstGeom prst="roundRect">
            <a:avLst>
              <a:gd name="adj" fmla="val 17857"/>
            </a:avLst>
          </a:prstGeom>
          <a:solidFill>
            <a:srgbClr val="E91E8C"/>
          </a:solidFill>
          <a:ln w="127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7" name="Shape 66">
            <a:extLst>
              <a:ext uri="{FF2B5EF4-FFF2-40B4-BE49-F238E27FC236}">
                <a16:creationId xmlns:a16="http://schemas.microsoft.com/office/drawing/2014/main" id="{0EEC49A9-E75F-8956-0ACE-7D1C4A95E299}"/>
              </a:ext>
            </a:extLst>
          </p:cNvPr>
          <p:cNvSpPr/>
          <p:nvPr/>
        </p:nvSpPr>
        <p:spPr>
          <a:xfrm>
            <a:off x="8298478" y="4195172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8" name="Text 67">
            <a:extLst>
              <a:ext uri="{FF2B5EF4-FFF2-40B4-BE49-F238E27FC236}">
                <a16:creationId xmlns:a16="http://schemas.microsoft.com/office/drawing/2014/main" id="{19B9C753-8D4D-2175-C2F3-C61791DE61CC}"/>
              </a:ext>
            </a:extLst>
          </p:cNvPr>
          <p:cNvSpPr/>
          <p:nvPr/>
        </p:nvSpPr>
        <p:spPr>
          <a:xfrm>
            <a:off x="8435153" y="4133047"/>
            <a:ext cx="168152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Structured review rounds, revisions &amp; final sign-off</a:t>
            </a:r>
            <a:endParaRPr lang="en-US" sz="900" dirty="0"/>
          </a:p>
        </p:txBody>
      </p:sp>
      <p:sp>
        <p:nvSpPr>
          <p:cNvPr id="69" name="Shape 68">
            <a:extLst>
              <a:ext uri="{FF2B5EF4-FFF2-40B4-BE49-F238E27FC236}">
                <a16:creationId xmlns:a16="http://schemas.microsoft.com/office/drawing/2014/main" id="{B5A20722-8EDD-89CB-204A-D2FCBD8E5D4D}"/>
              </a:ext>
            </a:extLst>
          </p:cNvPr>
          <p:cNvSpPr/>
          <p:nvPr/>
        </p:nvSpPr>
        <p:spPr>
          <a:xfrm>
            <a:off x="427906" y="4505798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0" name="Shape 69">
            <a:extLst>
              <a:ext uri="{FF2B5EF4-FFF2-40B4-BE49-F238E27FC236}">
                <a16:creationId xmlns:a16="http://schemas.microsoft.com/office/drawing/2014/main" id="{FE485644-A8BB-9EC6-D8AE-03D87AB5E357}"/>
              </a:ext>
            </a:extLst>
          </p:cNvPr>
          <p:cNvSpPr/>
          <p:nvPr/>
        </p:nvSpPr>
        <p:spPr>
          <a:xfrm>
            <a:off x="2634041" y="4505798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1" name="Text 70">
            <a:extLst>
              <a:ext uri="{FF2B5EF4-FFF2-40B4-BE49-F238E27FC236}">
                <a16:creationId xmlns:a16="http://schemas.microsoft.com/office/drawing/2014/main" id="{06F68FC5-552A-CA77-2AA3-1C6C108C09AB}"/>
              </a:ext>
            </a:extLst>
          </p:cNvPr>
          <p:cNvSpPr/>
          <p:nvPr/>
        </p:nvSpPr>
        <p:spPr>
          <a:xfrm>
            <a:off x="649968" y="4538931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Risk &amp; Compliance</a:t>
            </a:r>
            <a:endParaRPr lang="en-US" sz="1400" dirty="0"/>
          </a:p>
        </p:txBody>
      </p:sp>
      <p:sp>
        <p:nvSpPr>
          <p:cNvPr id="72" name="Text 71">
            <a:extLst>
              <a:ext uri="{FF2B5EF4-FFF2-40B4-BE49-F238E27FC236}">
                <a16:creationId xmlns:a16="http://schemas.microsoft.com/office/drawing/2014/main" id="{4C26BC51-EB6F-9B3A-D0D1-B32E7FEBBAAA}"/>
              </a:ext>
            </a:extLst>
          </p:cNvPr>
          <p:cNvSpPr/>
          <p:nvPr/>
        </p:nvSpPr>
        <p:spPr>
          <a:xfrm>
            <a:off x="649968" y="4776601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Checks &amp; governance</a:t>
            </a:r>
            <a:endParaRPr lang="en-US" sz="1100" dirty="0"/>
          </a:p>
        </p:txBody>
      </p:sp>
      <p:sp>
        <p:nvSpPr>
          <p:cNvPr id="73" name="Shape 72">
            <a:extLst>
              <a:ext uri="{FF2B5EF4-FFF2-40B4-BE49-F238E27FC236}">
                <a16:creationId xmlns:a16="http://schemas.microsoft.com/office/drawing/2014/main" id="{7FBBCE56-89CA-AAF3-4D28-B065B04509F1}"/>
              </a:ext>
            </a:extLst>
          </p:cNvPr>
          <p:cNvSpPr/>
          <p:nvPr/>
        </p:nvSpPr>
        <p:spPr>
          <a:xfrm>
            <a:off x="427907" y="4555498"/>
            <a:ext cx="49700" cy="414168"/>
          </a:xfrm>
          <a:prstGeom prst="rect">
            <a:avLst/>
          </a:prstGeom>
          <a:solidFill>
            <a:srgbClr val="00CEC9"/>
          </a:solidFill>
          <a:ln w="127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4" name="Shape 73">
            <a:extLst>
              <a:ext uri="{FF2B5EF4-FFF2-40B4-BE49-F238E27FC236}">
                <a16:creationId xmlns:a16="http://schemas.microsoft.com/office/drawing/2014/main" id="{90C07C4B-9F11-F371-B806-D0315DF4356F}"/>
              </a:ext>
            </a:extLst>
          </p:cNvPr>
          <p:cNvSpPr/>
          <p:nvPr/>
        </p:nvSpPr>
        <p:spPr>
          <a:xfrm>
            <a:off x="5668512" y="4688032"/>
            <a:ext cx="3762025" cy="231934"/>
          </a:xfrm>
          <a:prstGeom prst="roundRect">
            <a:avLst>
              <a:gd name="adj" fmla="val 17857"/>
            </a:avLst>
          </a:prstGeom>
          <a:solidFill>
            <a:srgbClr val="00CEC9">
              <a:alpha val="30000"/>
            </a:srgbClr>
          </a:solidFill>
          <a:ln w="12700">
            <a:solidFill>
              <a:srgbClr val="00CEC9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5" name="Shape 74">
            <a:extLst>
              <a:ext uri="{FF2B5EF4-FFF2-40B4-BE49-F238E27FC236}">
                <a16:creationId xmlns:a16="http://schemas.microsoft.com/office/drawing/2014/main" id="{D49F64A4-1837-8826-6204-B7B144D7D731}"/>
              </a:ext>
            </a:extLst>
          </p:cNvPr>
          <p:cNvSpPr/>
          <p:nvPr/>
        </p:nvSpPr>
        <p:spPr>
          <a:xfrm>
            <a:off x="5643662" y="4646615"/>
            <a:ext cx="3762025" cy="231934"/>
          </a:xfrm>
          <a:prstGeom prst="roundRect">
            <a:avLst>
              <a:gd name="adj" fmla="val 17857"/>
            </a:avLst>
          </a:prstGeom>
          <a:solidFill>
            <a:srgbClr val="00CEC9"/>
          </a:solidFill>
          <a:ln w="127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76" name="Shape 75">
            <a:extLst>
              <a:ext uri="{FF2B5EF4-FFF2-40B4-BE49-F238E27FC236}">
                <a16:creationId xmlns:a16="http://schemas.microsoft.com/office/drawing/2014/main" id="{2AF8D0DC-ED6B-5015-B801-E94BAB604C22}"/>
              </a:ext>
            </a:extLst>
          </p:cNvPr>
          <p:cNvSpPr/>
          <p:nvPr/>
        </p:nvSpPr>
        <p:spPr>
          <a:xfrm>
            <a:off x="5589820" y="4708740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7" name="Text 76">
            <a:extLst>
              <a:ext uri="{FF2B5EF4-FFF2-40B4-BE49-F238E27FC236}">
                <a16:creationId xmlns:a16="http://schemas.microsoft.com/office/drawing/2014/main" id="{147C1073-B1A3-BE32-36B6-B2824217701B}"/>
              </a:ext>
            </a:extLst>
          </p:cNvPr>
          <p:cNvSpPr/>
          <p:nvPr/>
        </p:nvSpPr>
        <p:spPr>
          <a:xfrm>
            <a:off x="5726495" y="4646615"/>
            <a:ext cx="3637775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Risk register updates, compliance checks &amp; escalation log</a:t>
            </a:r>
            <a:endParaRPr lang="en-US" sz="1100" dirty="0"/>
          </a:p>
        </p:txBody>
      </p:sp>
      <p:sp>
        <p:nvSpPr>
          <p:cNvPr id="78" name="Shape 77">
            <a:extLst>
              <a:ext uri="{FF2B5EF4-FFF2-40B4-BE49-F238E27FC236}">
                <a16:creationId xmlns:a16="http://schemas.microsoft.com/office/drawing/2014/main" id="{6EFC1588-857A-AD81-DCFA-5A12C5BA893A}"/>
              </a:ext>
            </a:extLst>
          </p:cNvPr>
          <p:cNvSpPr/>
          <p:nvPr/>
        </p:nvSpPr>
        <p:spPr>
          <a:xfrm>
            <a:off x="427906" y="5019366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9" name="Shape 78">
            <a:extLst>
              <a:ext uri="{FF2B5EF4-FFF2-40B4-BE49-F238E27FC236}">
                <a16:creationId xmlns:a16="http://schemas.microsoft.com/office/drawing/2014/main" id="{DE5E3A8D-1E4A-4812-D6A7-E832CB953AA8}"/>
              </a:ext>
            </a:extLst>
          </p:cNvPr>
          <p:cNvSpPr/>
          <p:nvPr/>
        </p:nvSpPr>
        <p:spPr>
          <a:xfrm>
            <a:off x="2634041" y="5019366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0" name="Text 79">
            <a:extLst>
              <a:ext uri="{FF2B5EF4-FFF2-40B4-BE49-F238E27FC236}">
                <a16:creationId xmlns:a16="http://schemas.microsoft.com/office/drawing/2014/main" id="{321580A4-D7B0-4936-0EE2-1876628858F7}"/>
              </a:ext>
            </a:extLst>
          </p:cNvPr>
          <p:cNvSpPr/>
          <p:nvPr/>
        </p:nvSpPr>
        <p:spPr>
          <a:xfrm>
            <a:off x="649968" y="5052500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Wrap-up &amp; Handover</a:t>
            </a:r>
            <a:endParaRPr lang="en-US" sz="1400" dirty="0"/>
          </a:p>
        </p:txBody>
      </p:sp>
      <p:sp>
        <p:nvSpPr>
          <p:cNvPr id="81" name="Text 80">
            <a:extLst>
              <a:ext uri="{FF2B5EF4-FFF2-40B4-BE49-F238E27FC236}">
                <a16:creationId xmlns:a16="http://schemas.microsoft.com/office/drawing/2014/main" id="{A64A7C81-B7FB-831A-1C68-232EF9A04695}"/>
              </a:ext>
            </a:extLst>
          </p:cNvPr>
          <p:cNvSpPr/>
          <p:nvPr/>
        </p:nvSpPr>
        <p:spPr>
          <a:xfrm>
            <a:off x="649968" y="5290169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Close &amp; documentation</a:t>
            </a:r>
            <a:endParaRPr lang="en-US" sz="1100" dirty="0"/>
          </a:p>
        </p:txBody>
      </p:sp>
      <p:sp>
        <p:nvSpPr>
          <p:cNvPr id="82" name="Shape 81">
            <a:extLst>
              <a:ext uri="{FF2B5EF4-FFF2-40B4-BE49-F238E27FC236}">
                <a16:creationId xmlns:a16="http://schemas.microsoft.com/office/drawing/2014/main" id="{38FB53AE-F9A2-F835-F23B-BD2AD9BFD3CF}"/>
              </a:ext>
            </a:extLst>
          </p:cNvPr>
          <p:cNvSpPr/>
          <p:nvPr/>
        </p:nvSpPr>
        <p:spPr>
          <a:xfrm>
            <a:off x="427907" y="5069066"/>
            <a:ext cx="49700" cy="41416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3" name="Shape 82">
            <a:extLst>
              <a:ext uri="{FF2B5EF4-FFF2-40B4-BE49-F238E27FC236}">
                <a16:creationId xmlns:a16="http://schemas.microsoft.com/office/drawing/2014/main" id="{A8DFCA00-C291-88F4-D1D8-E91831FFF2CE}"/>
              </a:ext>
            </a:extLst>
          </p:cNvPr>
          <p:cNvSpPr/>
          <p:nvPr/>
        </p:nvSpPr>
        <p:spPr>
          <a:xfrm>
            <a:off x="9581018" y="5201600"/>
            <a:ext cx="1730532" cy="231934"/>
          </a:xfrm>
          <a:prstGeom prst="roundRect">
            <a:avLst>
              <a:gd name="adj" fmla="val 17857"/>
            </a:avLst>
          </a:prstGeom>
          <a:solidFill>
            <a:srgbClr val="FF6B35">
              <a:alpha val="30000"/>
            </a:srgbClr>
          </a:solidFill>
          <a:ln w="12700">
            <a:solidFill>
              <a:srgbClr val="FF6B3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4" name="Shape 83">
            <a:extLst>
              <a:ext uri="{FF2B5EF4-FFF2-40B4-BE49-F238E27FC236}">
                <a16:creationId xmlns:a16="http://schemas.microsoft.com/office/drawing/2014/main" id="{D9AE2152-C399-D058-F55B-E23456B9A610}"/>
              </a:ext>
            </a:extLst>
          </p:cNvPr>
          <p:cNvSpPr/>
          <p:nvPr/>
        </p:nvSpPr>
        <p:spPr>
          <a:xfrm>
            <a:off x="9556168" y="5160183"/>
            <a:ext cx="1730532" cy="231934"/>
          </a:xfrm>
          <a:prstGeom prst="roundRect">
            <a:avLst>
              <a:gd name="adj" fmla="val 17857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5" name="Shape 84">
            <a:extLst>
              <a:ext uri="{FF2B5EF4-FFF2-40B4-BE49-F238E27FC236}">
                <a16:creationId xmlns:a16="http://schemas.microsoft.com/office/drawing/2014/main" id="{308EF195-0AFD-9FE9-A7BA-FC453B7468E0}"/>
              </a:ext>
            </a:extLst>
          </p:cNvPr>
          <p:cNvSpPr/>
          <p:nvPr/>
        </p:nvSpPr>
        <p:spPr>
          <a:xfrm>
            <a:off x="9502326" y="5222309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6" name="Text 85">
            <a:extLst>
              <a:ext uri="{FF2B5EF4-FFF2-40B4-BE49-F238E27FC236}">
                <a16:creationId xmlns:a16="http://schemas.microsoft.com/office/drawing/2014/main" id="{02CF48D2-3A27-0BD8-B2FC-F89E429B8E59}"/>
              </a:ext>
            </a:extLst>
          </p:cNvPr>
          <p:cNvSpPr/>
          <p:nvPr/>
        </p:nvSpPr>
        <p:spPr>
          <a:xfrm>
            <a:off x="9639001" y="5160183"/>
            <a:ext cx="1606281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Arial" panose="020B0604020202020204" pitchFamily="34" charset="0"/>
              </a:rPr>
              <a:t>Final report, lessons learned &amp; team handover</a:t>
            </a:r>
            <a:endParaRPr lang="en-US" sz="900" dirty="0"/>
          </a:p>
        </p:txBody>
      </p:sp>
      <p:sp>
        <p:nvSpPr>
          <p:cNvPr id="87" name="Shape 86">
            <a:extLst>
              <a:ext uri="{FF2B5EF4-FFF2-40B4-BE49-F238E27FC236}">
                <a16:creationId xmlns:a16="http://schemas.microsoft.com/office/drawing/2014/main" id="{7A76230F-368C-3639-6AFF-798C313AFE32}"/>
              </a:ext>
            </a:extLst>
          </p:cNvPr>
          <p:cNvSpPr/>
          <p:nvPr/>
        </p:nvSpPr>
        <p:spPr>
          <a:xfrm>
            <a:off x="6901352" y="1109621"/>
            <a:ext cx="0" cy="4423314"/>
          </a:xfrm>
          <a:prstGeom prst="line">
            <a:avLst/>
          </a:prstGeom>
          <a:noFill/>
          <a:ln w="19050">
            <a:solidFill>
              <a:srgbClr val="E74C3C"/>
            </a:solidFill>
            <a:prstDash val="dash"/>
          </a:ln>
        </p:spPr>
        <p:txBody>
          <a:bodyPr/>
          <a:lstStyle/>
          <a:p>
            <a:endParaRPr lang="en-US" sz="3200"/>
          </a:p>
        </p:txBody>
      </p:sp>
      <p:sp>
        <p:nvSpPr>
          <p:cNvPr id="88" name="Shape 87">
            <a:extLst>
              <a:ext uri="{FF2B5EF4-FFF2-40B4-BE49-F238E27FC236}">
                <a16:creationId xmlns:a16="http://schemas.microsoft.com/office/drawing/2014/main" id="{BAE6DC1A-565A-89D7-0A85-5AD6EDD5FF3E}"/>
              </a:ext>
            </a:extLst>
          </p:cNvPr>
          <p:cNvSpPr/>
          <p:nvPr/>
        </p:nvSpPr>
        <p:spPr>
          <a:xfrm>
            <a:off x="6647252" y="860975"/>
            <a:ext cx="508199" cy="182234"/>
          </a:xfrm>
          <a:prstGeom prst="roundRect">
            <a:avLst>
              <a:gd name="adj" fmla="val 18182"/>
            </a:avLst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9" name="Text 88">
            <a:extLst>
              <a:ext uri="{FF2B5EF4-FFF2-40B4-BE49-F238E27FC236}">
                <a16:creationId xmlns:a16="http://schemas.microsoft.com/office/drawing/2014/main" id="{F9199194-3B2A-6ADE-A36A-F4C87CF29F68}"/>
              </a:ext>
            </a:extLst>
          </p:cNvPr>
          <p:cNvSpPr/>
          <p:nvPr/>
        </p:nvSpPr>
        <p:spPr>
          <a:xfrm>
            <a:off x="6703381" y="871300"/>
            <a:ext cx="395942" cy="16158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TODAY</a:t>
            </a:r>
            <a:endParaRPr lang="en-US" sz="1050" dirty="0"/>
          </a:p>
        </p:txBody>
      </p:sp>
      <p:sp>
        <p:nvSpPr>
          <p:cNvPr id="91" name="Shape 90">
            <a:extLst>
              <a:ext uri="{FF2B5EF4-FFF2-40B4-BE49-F238E27FC236}">
                <a16:creationId xmlns:a16="http://schemas.microsoft.com/office/drawing/2014/main" id="{76F8AC79-1A42-6EA1-D4AF-F136E0A7D24E}"/>
              </a:ext>
            </a:extLst>
          </p:cNvPr>
          <p:cNvSpPr/>
          <p:nvPr/>
        </p:nvSpPr>
        <p:spPr>
          <a:xfrm>
            <a:off x="762009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2" name="Text 91">
            <a:extLst>
              <a:ext uri="{FF2B5EF4-FFF2-40B4-BE49-F238E27FC236}">
                <a16:creationId xmlns:a16="http://schemas.microsoft.com/office/drawing/2014/main" id="{D5FAF62C-10C6-51D6-9EDC-9771222E67AA}"/>
              </a:ext>
            </a:extLst>
          </p:cNvPr>
          <p:cNvSpPr/>
          <p:nvPr/>
        </p:nvSpPr>
        <p:spPr>
          <a:xfrm>
            <a:off x="985660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Research &amp; Discovery</a:t>
            </a:r>
            <a:endParaRPr lang="en-US" sz="1050" dirty="0"/>
          </a:p>
        </p:txBody>
      </p:sp>
      <p:sp>
        <p:nvSpPr>
          <p:cNvPr id="93" name="Shape 92">
            <a:extLst>
              <a:ext uri="{FF2B5EF4-FFF2-40B4-BE49-F238E27FC236}">
                <a16:creationId xmlns:a16="http://schemas.microsoft.com/office/drawing/2014/main" id="{99303905-B9A0-B1F5-D9E1-9821DB5784D7}"/>
              </a:ext>
            </a:extLst>
          </p:cNvPr>
          <p:cNvSpPr/>
          <p:nvPr/>
        </p:nvSpPr>
        <p:spPr>
          <a:xfrm>
            <a:off x="2103913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4" name="Text 93">
            <a:extLst>
              <a:ext uri="{FF2B5EF4-FFF2-40B4-BE49-F238E27FC236}">
                <a16:creationId xmlns:a16="http://schemas.microsoft.com/office/drawing/2014/main" id="{ACB44A18-3AE3-5828-E10C-BBEF15752E5E}"/>
              </a:ext>
            </a:extLst>
          </p:cNvPr>
          <p:cNvSpPr/>
          <p:nvPr/>
        </p:nvSpPr>
        <p:spPr>
          <a:xfrm>
            <a:off x="2327564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Planning &amp; Strategy</a:t>
            </a:r>
            <a:endParaRPr lang="en-US" sz="1050" dirty="0"/>
          </a:p>
        </p:txBody>
      </p:sp>
      <p:sp>
        <p:nvSpPr>
          <p:cNvPr id="95" name="Shape 94">
            <a:extLst>
              <a:ext uri="{FF2B5EF4-FFF2-40B4-BE49-F238E27FC236}">
                <a16:creationId xmlns:a16="http://schemas.microsoft.com/office/drawing/2014/main" id="{B2CD482F-EC0A-FB24-BCE7-5F374B2FDCB3}"/>
              </a:ext>
            </a:extLst>
          </p:cNvPr>
          <p:cNvSpPr/>
          <p:nvPr/>
        </p:nvSpPr>
        <p:spPr>
          <a:xfrm>
            <a:off x="3445817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6" name="Text 95">
            <a:extLst>
              <a:ext uri="{FF2B5EF4-FFF2-40B4-BE49-F238E27FC236}">
                <a16:creationId xmlns:a16="http://schemas.microsoft.com/office/drawing/2014/main" id="{B71FAE1F-6072-F6A4-6E9E-0D92D7111D99}"/>
              </a:ext>
            </a:extLst>
          </p:cNvPr>
          <p:cNvSpPr/>
          <p:nvPr/>
        </p:nvSpPr>
        <p:spPr>
          <a:xfrm>
            <a:off x="3669468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Design &amp; Prototyping</a:t>
            </a:r>
            <a:endParaRPr lang="en-US" sz="1050" dirty="0"/>
          </a:p>
        </p:txBody>
      </p:sp>
      <p:sp>
        <p:nvSpPr>
          <p:cNvPr id="97" name="Shape 96">
            <a:extLst>
              <a:ext uri="{FF2B5EF4-FFF2-40B4-BE49-F238E27FC236}">
                <a16:creationId xmlns:a16="http://schemas.microsoft.com/office/drawing/2014/main" id="{A119C315-0F90-6D85-F7F9-5E62929BCF28}"/>
              </a:ext>
            </a:extLst>
          </p:cNvPr>
          <p:cNvSpPr/>
          <p:nvPr/>
        </p:nvSpPr>
        <p:spPr>
          <a:xfrm>
            <a:off x="4787721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8" name="Text 97">
            <a:extLst>
              <a:ext uri="{FF2B5EF4-FFF2-40B4-BE49-F238E27FC236}">
                <a16:creationId xmlns:a16="http://schemas.microsoft.com/office/drawing/2014/main" id="{1FA9299D-CF55-C260-89A4-1ABEBADEA40D}"/>
              </a:ext>
            </a:extLst>
          </p:cNvPr>
          <p:cNvSpPr/>
          <p:nvPr/>
        </p:nvSpPr>
        <p:spPr>
          <a:xfrm>
            <a:off x="5011372" y="5866311"/>
            <a:ext cx="1005840" cy="161583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Execution</a:t>
            </a:r>
            <a:endParaRPr lang="en-US" sz="1050" dirty="0"/>
          </a:p>
        </p:txBody>
      </p:sp>
      <p:sp>
        <p:nvSpPr>
          <p:cNvPr id="99" name="Shape 98">
            <a:extLst>
              <a:ext uri="{FF2B5EF4-FFF2-40B4-BE49-F238E27FC236}">
                <a16:creationId xmlns:a16="http://schemas.microsoft.com/office/drawing/2014/main" id="{42A64879-1FC3-695E-9BD0-736642D7E6E4}"/>
              </a:ext>
            </a:extLst>
          </p:cNvPr>
          <p:cNvSpPr/>
          <p:nvPr/>
        </p:nvSpPr>
        <p:spPr>
          <a:xfrm>
            <a:off x="6129626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0" name="Text 99">
            <a:extLst>
              <a:ext uri="{FF2B5EF4-FFF2-40B4-BE49-F238E27FC236}">
                <a16:creationId xmlns:a16="http://schemas.microsoft.com/office/drawing/2014/main" id="{CF861B3E-DA8D-7D10-D5F2-AE32F8236F39}"/>
              </a:ext>
            </a:extLst>
          </p:cNvPr>
          <p:cNvSpPr/>
          <p:nvPr/>
        </p:nvSpPr>
        <p:spPr>
          <a:xfrm>
            <a:off x="6353276" y="5866311"/>
            <a:ext cx="1005840" cy="161583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Communications</a:t>
            </a:r>
            <a:endParaRPr lang="en-US" sz="1050" dirty="0"/>
          </a:p>
        </p:txBody>
      </p:sp>
      <p:sp>
        <p:nvSpPr>
          <p:cNvPr id="101" name="Shape 100">
            <a:extLst>
              <a:ext uri="{FF2B5EF4-FFF2-40B4-BE49-F238E27FC236}">
                <a16:creationId xmlns:a16="http://schemas.microsoft.com/office/drawing/2014/main" id="{B804ADD5-ABB4-5CD6-063B-4444ECEE62ED}"/>
              </a:ext>
            </a:extLst>
          </p:cNvPr>
          <p:cNvSpPr/>
          <p:nvPr/>
        </p:nvSpPr>
        <p:spPr>
          <a:xfrm>
            <a:off x="7471530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rgbClr val="E91E8C"/>
          </a:solidFill>
          <a:ln w="127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2" name="Text 101">
            <a:extLst>
              <a:ext uri="{FF2B5EF4-FFF2-40B4-BE49-F238E27FC236}">
                <a16:creationId xmlns:a16="http://schemas.microsoft.com/office/drawing/2014/main" id="{37816064-ECCA-24F2-F628-F22F2C367B30}"/>
              </a:ext>
            </a:extLst>
          </p:cNvPr>
          <p:cNvSpPr/>
          <p:nvPr/>
        </p:nvSpPr>
        <p:spPr>
          <a:xfrm>
            <a:off x="7695180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Review &amp; Feedback</a:t>
            </a:r>
            <a:endParaRPr lang="en-US" sz="1050" dirty="0"/>
          </a:p>
        </p:txBody>
      </p:sp>
      <p:sp>
        <p:nvSpPr>
          <p:cNvPr id="103" name="Shape 102">
            <a:extLst>
              <a:ext uri="{FF2B5EF4-FFF2-40B4-BE49-F238E27FC236}">
                <a16:creationId xmlns:a16="http://schemas.microsoft.com/office/drawing/2014/main" id="{0051AD80-F6EB-0142-1353-77932A4F439A}"/>
              </a:ext>
            </a:extLst>
          </p:cNvPr>
          <p:cNvSpPr/>
          <p:nvPr/>
        </p:nvSpPr>
        <p:spPr>
          <a:xfrm>
            <a:off x="8813434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rgbClr val="00CEC9"/>
          </a:solidFill>
          <a:ln w="127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4" name="Text 103">
            <a:extLst>
              <a:ext uri="{FF2B5EF4-FFF2-40B4-BE49-F238E27FC236}">
                <a16:creationId xmlns:a16="http://schemas.microsoft.com/office/drawing/2014/main" id="{2C68B59C-186D-BF64-C483-850A8B7F957E}"/>
              </a:ext>
            </a:extLst>
          </p:cNvPr>
          <p:cNvSpPr/>
          <p:nvPr/>
        </p:nvSpPr>
        <p:spPr>
          <a:xfrm>
            <a:off x="9037084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Risk &amp; Compliance</a:t>
            </a:r>
            <a:endParaRPr lang="en-US" sz="1050" dirty="0"/>
          </a:p>
        </p:txBody>
      </p:sp>
      <p:sp>
        <p:nvSpPr>
          <p:cNvPr id="105" name="Shape 104">
            <a:extLst>
              <a:ext uri="{FF2B5EF4-FFF2-40B4-BE49-F238E27FC236}">
                <a16:creationId xmlns:a16="http://schemas.microsoft.com/office/drawing/2014/main" id="{66A20BDB-22F7-06DD-E794-17AC0B95C7C5}"/>
              </a:ext>
            </a:extLst>
          </p:cNvPr>
          <p:cNvSpPr/>
          <p:nvPr/>
        </p:nvSpPr>
        <p:spPr>
          <a:xfrm>
            <a:off x="10155338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6" name="Text 105">
            <a:extLst>
              <a:ext uri="{FF2B5EF4-FFF2-40B4-BE49-F238E27FC236}">
                <a16:creationId xmlns:a16="http://schemas.microsoft.com/office/drawing/2014/main" id="{48DBF4AB-A93C-8283-20A4-4317C44D3D75}"/>
              </a:ext>
            </a:extLst>
          </p:cNvPr>
          <p:cNvSpPr/>
          <p:nvPr/>
        </p:nvSpPr>
        <p:spPr>
          <a:xfrm>
            <a:off x="10378988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Wrap-up &amp; Handover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992EE-A04F-CEC3-9016-898B277BA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E08E-A8FA-F312-E497-671D2BDF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Time Plan – Slide Template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D8158229-13E9-EA1D-F1D4-63C4F77189E2}"/>
              </a:ext>
            </a:extLst>
          </p:cNvPr>
          <p:cNvSpPr/>
          <p:nvPr/>
        </p:nvSpPr>
        <p:spPr>
          <a:xfrm>
            <a:off x="2634041" y="1109621"/>
            <a:ext cx="9028861" cy="3147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9F871267-09E1-A059-FC32-631B47DAC715}"/>
              </a:ext>
            </a:extLst>
          </p:cNvPr>
          <p:cNvSpPr/>
          <p:nvPr/>
        </p:nvSpPr>
        <p:spPr>
          <a:xfrm>
            <a:off x="2634041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Aug 2025</a:t>
            </a:r>
            <a:endParaRPr lang="en-US" sz="1200" dirty="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499AA817-072F-7483-D23B-4CB0AA101810}"/>
              </a:ext>
            </a:extLst>
          </p:cNvPr>
          <p:cNvSpPr/>
          <p:nvPr/>
        </p:nvSpPr>
        <p:spPr>
          <a:xfrm>
            <a:off x="413885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F8FCB472-31DA-D694-B824-CDBC6D687440}"/>
              </a:ext>
            </a:extLst>
          </p:cNvPr>
          <p:cNvSpPr/>
          <p:nvPr/>
        </p:nvSpPr>
        <p:spPr>
          <a:xfrm>
            <a:off x="413885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Sep 2025</a:t>
            </a:r>
            <a:endParaRPr lang="en-US" sz="1200" dirty="0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BA2FE8AD-FF46-45FD-3B05-2534159B9A48}"/>
              </a:ext>
            </a:extLst>
          </p:cNvPr>
          <p:cNvSpPr/>
          <p:nvPr/>
        </p:nvSpPr>
        <p:spPr>
          <a:xfrm>
            <a:off x="564366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E83888F5-0226-2357-72D2-E1BD5EA637E2}"/>
              </a:ext>
            </a:extLst>
          </p:cNvPr>
          <p:cNvSpPr/>
          <p:nvPr/>
        </p:nvSpPr>
        <p:spPr>
          <a:xfrm>
            <a:off x="564366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Oct 2025</a:t>
            </a:r>
            <a:endParaRPr lang="en-US" sz="1200"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68F5A56D-8762-16D0-E46D-F19BC1CC48AD}"/>
              </a:ext>
            </a:extLst>
          </p:cNvPr>
          <p:cNvSpPr/>
          <p:nvPr/>
        </p:nvSpPr>
        <p:spPr>
          <a:xfrm>
            <a:off x="714847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B22B7CF2-C000-2413-DE36-B0863BCAB717}"/>
              </a:ext>
            </a:extLst>
          </p:cNvPr>
          <p:cNvSpPr/>
          <p:nvPr/>
        </p:nvSpPr>
        <p:spPr>
          <a:xfrm>
            <a:off x="714847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Nov 2025</a:t>
            </a:r>
            <a:endParaRPr lang="en-US" sz="120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AA8B5868-B179-4CD8-E0A2-406CCF0D2B7F}"/>
              </a:ext>
            </a:extLst>
          </p:cNvPr>
          <p:cNvSpPr/>
          <p:nvPr/>
        </p:nvSpPr>
        <p:spPr>
          <a:xfrm>
            <a:off x="865328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22FAD452-7E28-02ED-F6E6-D0E36151F572}"/>
              </a:ext>
            </a:extLst>
          </p:cNvPr>
          <p:cNvSpPr/>
          <p:nvPr/>
        </p:nvSpPr>
        <p:spPr>
          <a:xfrm>
            <a:off x="865328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Dec 2025</a:t>
            </a:r>
            <a:endParaRPr lang="en-US" sz="1200" dirty="0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7AEADCE9-361E-2B35-ABC1-6E0B0091327E}"/>
              </a:ext>
            </a:extLst>
          </p:cNvPr>
          <p:cNvSpPr/>
          <p:nvPr/>
        </p:nvSpPr>
        <p:spPr>
          <a:xfrm>
            <a:off x="10158092" y="1109621"/>
            <a:ext cx="0" cy="4423314"/>
          </a:xfrm>
          <a:prstGeom prst="line">
            <a:avLst/>
          </a:prstGeom>
          <a:noFill/>
          <a:ln w="9525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D13E89DD-0654-E0D3-A46D-29A1D1B65F15}"/>
              </a:ext>
            </a:extLst>
          </p:cNvPr>
          <p:cNvSpPr/>
          <p:nvPr/>
        </p:nvSpPr>
        <p:spPr>
          <a:xfrm>
            <a:off x="10158092" y="1109621"/>
            <a:ext cx="1504810" cy="31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C"/>
                </a:solidFill>
                <a:ea typeface="Trebuchet MS" pitchFamily="34" charset="-122"/>
                <a:cs typeface="Trebuchet MS" pitchFamily="34" charset="-120"/>
              </a:rPr>
              <a:t>Jan 2026</a:t>
            </a:r>
            <a:endParaRPr lang="en-US" sz="120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6510FB66-92FA-7EEA-D9FE-E49137FA538F}"/>
              </a:ext>
            </a:extLst>
          </p:cNvPr>
          <p:cNvSpPr/>
          <p:nvPr/>
        </p:nvSpPr>
        <p:spPr>
          <a:xfrm>
            <a:off x="427906" y="1424389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C082716E-7680-6C54-63DC-CC11AF128EA4}"/>
              </a:ext>
            </a:extLst>
          </p:cNvPr>
          <p:cNvSpPr/>
          <p:nvPr/>
        </p:nvSpPr>
        <p:spPr>
          <a:xfrm>
            <a:off x="2634041" y="1424389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7" name="Text 16">
            <a:extLst>
              <a:ext uri="{FF2B5EF4-FFF2-40B4-BE49-F238E27FC236}">
                <a16:creationId xmlns:a16="http://schemas.microsoft.com/office/drawing/2014/main" id="{C80DA970-A703-A80D-4E0E-4C92E256E28F}"/>
              </a:ext>
            </a:extLst>
          </p:cNvPr>
          <p:cNvSpPr/>
          <p:nvPr/>
        </p:nvSpPr>
        <p:spPr>
          <a:xfrm>
            <a:off x="649968" y="1457522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Research &amp; Discovery</a:t>
            </a:r>
            <a:endParaRPr lang="en-US" sz="1400" dirty="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8A9268C9-6694-CE0A-3CD3-BEE3997FA5DB}"/>
              </a:ext>
            </a:extLst>
          </p:cNvPr>
          <p:cNvSpPr/>
          <p:nvPr/>
        </p:nvSpPr>
        <p:spPr>
          <a:xfrm>
            <a:off x="649968" y="1695191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Insights &amp; requirements</a:t>
            </a:r>
            <a:endParaRPr lang="en-US" sz="1100" dirty="0"/>
          </a:p>
        </p:txBody>
      </p:sp>
      <p:sp>
        <p:nvSpPr>
          <p:cNvPr id="19" name="Shape 18">
            <a:extLst>
              <a:ext uri="{FF2B5EF4-FFF2-40B4-BE49-F238E27FC236}">
                <a16:creationId xmlns:a16="http://schemas.microsoft.com/office/drawing/2014/main" id="{97DEDFF9-4DEB-CC27-F0E9-48AAF1475F90}"/>
              </a:ext>
            </a:extLst>
          </p:cNvPr>
          <p:cNvSpPr/>
          <p:nvPr/>
        </p:nvSpPr>
        <p:spPr>
          <a:xfrm>
            <a:off x="427907" y="1474089"/>
            <a:ext cx="49700" cy="414168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0" name="Shape 19">
            <a:extLst>
              <a:ext uri="{FF2B5EF4-FFF2-40B4-BE49-F238E27FC236}">
                <a16:creationId xmlns:a16="http://schemas.microsoft.com/office/drawing/2014/main" id="{DFA71151-DBD5-20E5-326D-F9C2DA69779A}"/>
              </a:ext>
            </a:extLst>
          </p:cNvPr>
          <p:cNvSpPr/>
          <p:nvPr/>
        </p:nvSpPr>
        <p:spPr>
          <a:xfrm>
            <a:off x="2809373" y="1606622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6">
              <a:lumMod val="60000"/>
              <a:lumOff val="40000"/>
              <a:alpha val="30000"/>
            </a:schemeClr>
          </a:solidFill>
          <a:ln w="12700">
            <a:solidFill>
              <a:schemeClr val="accent6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1" name="Shape 20">
            <a:extLst>
              <a:ext uri="{FF2B5EF4-FFF2-40B4-BE49-F238E27FC236}">
                <a16:creationId xmlns:a16="http://schemas.microsoft.com/office/drawing/2014/main" id="{773E76CD-1081-ECC7-D3FA-72FD13751A5E}"/>
              </a:ext>
            </a:extLst>
          </p:cNvPr>
          <p:cNvSpPr/>
          <p:nvPr/>
        </p:nvSpPr>
        <p:spPr>
          <a:xfrm>
            <a:off x="2784522" y="1565206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CE4C4D2F-8A8C-D938-D535-268C7AF3A46B}"/>
              </a:ext>
            </a:extLst>
          </p:cNvPr>
          <p:cNvSpPr/>
          <p:nvPr/>
        </p:nvSpPr>
        <p:spPr>
          <a:xfrm>
            <a:off x="2730681" y="1627331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62DAB9D7-569B-3351-ED99-1666E8562A6F}"/>
              </a:ext>
            </a:extLst>
          </p:cNvPr>
          <p:cNvSpPr/>
          <p:nvPr/>
        </p:nvSpPr>
        <p:spPr>
          <a:xfrm>
            <a:off x="2867356" y="1565206"/>
            <a:ext cx="2433927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Stakeholder interviews, needs analysis &amp; opportunity review</a:t>
            </a:r>
            <a:endParaRPr lang="en-US" sz="900" dirty="0"/>
          </a:p>
        </p:txBody>
      </p:sp>
      <p:sp>
        <p:nvSpPr>
          <p:cNvPr id="24" name="Shape 23">
            <a:extLst>
              <a:ext uri="{FF2B5EF4-FFF2-40B4-BE49-F238E27FC236}">
                <a16:creationId xmlns:a16="http://schemas.microsoft.com/office/drawing/2014/main" id="{98514D9C-6F26-0CBF-5299-8DF9DC3DD9E6}"/>
              </a:ext>
            </a:extLst>
          </p:cNvPr>
          <p:cNvSpPr/>
          <p:nvPr/>
        </p:nvSpPr>
        <p:spPr>
          <a:xfrm>
            <a:off x="427906" y="1937957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5" name="Shape 24">
            <a:extLst>
              <a:ext uri="{FF2B5EF4-FFF2-40B4-BE49-F238E27FC236}">
                <a16:creationId xmlns:a16="http://schemas.microsoft.com/office/drawing/2014/main" id="{496E3FC3-6CC1-4B7C-A9C9-C283EC0B5E5C}"/>
              </a:ext>
            </a:extLst>
          </p:cNvPr>
          <p:cNvSpPr/>
          <p:nvPr/>
        </p:nvSpPr>
        <p:spPr>
          <a:xfrm>
            <a:off x="2634041" y="1937957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49BD07F6-89C9-F4B1-E979-FC96B7891E06}"/>
              </a:ext>
            </a:extLst>
          </p:cNvPr>
          <p:cNvSpPr/>
          <p:nvPr/>
        </p:nvSpPr>
        <p:spPr>
          <a:xfrm>
            <a:off x="649968" y="1971090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Planning &amp; Strategy</a:t>
            </a:r>
            <a:endParaRPr lang="en-US" sz="1400" dirty="0"/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9E5BD794-AC14-A50D-BC01-1C2CCACBF299}"/>
              </a:ext>
            </a:extLst>
          </p:cNvPr>
          <p:cNvSpPr/>
          <p:nvPr/>
        </p:nvSpPr>
        <p:spPr>
          <a:xfrm>
            <a:off x="649968" y="2208760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Goals, scope &amp; timeline</a:t>
            </a:r>
            <a:endParaRPr lang="en-US" sz="1100" dirty="0"/>
          </a:p>
        </p:txBody>
      </p:sp>
      <p:sp>
        <p:nvSpPr>
          <p:cNvPr id="28" name="Shape 27">
            <a:extLst>
              <a:ext uri="{FF2B5EF4-FFF2-40B4-BE49-F238E27FC236}">
                <a16:creationId xmlns:a16="http://schemas.microsoft.com/office/drawing/2014/main" id="{F027853D-4E4E-5835-5735-72D314572661}"/>
              </a:ext>
            </a:extLst>
          </p:cNvPr>
          <p:cNvSpPr/>
          <p:nvPr/>
        </p:nvSpPr>
        <p:spPr>
          <a:xfrm>
            <a:off x="427907" y="1987657"/>
            <a:ext cx="49700" cy="414168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9" name="Shape 28">
            <a:extLst>
              <a:ext uri="{FF2B5EF4-FFF2-40B4-BE49-F238E27FC236}">
                <a16:creationId xmlns:a16="http://schemas.microsoft.com/office/drawing/2014/main" id="{85978AA9-C795-A2E0-FCBA-DA1B7C26D64E}"/>
              </a:ext>
            </a:extLst>
          </p:cNvPr>
          <p:cNvSpPr/>
          <p:nvPr/>
        </p:nvSpPr>
        <p:spPr>
          <a:xfrm>
            <a:off x="2959854" y="2120191"/>
            <a:ext cx="2708658" cy="231934"/>
          </a:xfrm>
          <a:prstGeom prst="roundRect">
            <a:avLst>
              <a:gd name="adj" fmla="val 17857"/>
            </a:avLst>
          </a:prstGeom>
          <a:solidFill>
            <a:schemeClr val="accent5">
              <a:lumMod val="60000"/>
              <a:lumOff val="40000"/>
              <a:alpha val="30000"/>
            </a:schemeClr>
          </a:solidFill>
          <a:ln w="12700">
            <a:solidFill>
              <a:schemeClr val="accent5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0" name="Shape 29">
            <a:extLst>
              <a:ext uri="{FF2B5EF4-FFF2-40B4-BE49-F238E27FC236}">
                <a16:creationId xmlns:a16="http://schemas.microsoft.com/office/drawing/2014/main" id="{94854C01-D8F5-14E9-33B7-019EE98FDD73}"/>
              </a:ext>
            </a:extLst>
          </p:cNvPr>
          <p:cNvSpPr/>
          <p:nvPr/>
        </p:nvSpPr>
        <p:spPr>
          <a:xfrm>
            <a:off x="2935003" y="2078774"/>
            <a:ext cx="2708658" cy="231934"/>
          </a:xfrm>
          <a:prstGeom prst="roundRect">
            <a:avLst>
              <a:gd name="adj" fmla="val 1785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1" name="Shape 30">
            <a:extLst>
              <a:ext uri="{FF2B5EF4-FFF2-40B4-BE49-F238E27FC236}">
                <a16:creationId xmlns:a16="http://schemas.microsoft.com/office/drawing/2014/main" id="{F2718EE9-A6B5-26EC-A5C9-88791FB45023}"/>
              </a:ext>
            </a:extLst>
          </p:cNvPr>
          <p:cNvSpPr/>
          <p:nvPr/>
        </p:nvSpPr>
        <p:spPr>
          <a:xfrm>
            <a:off x="2881162" y="2140899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2" name="Text 31">
            <a:extLst>
              <a:ext uri="{FF2B5EF4-FFF2-40B4-BE49-F238E27FC236}">
                <a16:creationId xmlns:a16="http://schemas.microsoft.com/office/drawing/2014/main" id="{CE9B49C2-68AA-1AB0-42F2-C6C5A5C377BA}"/>
              </a:ext>
            </a:extLst>
          </p:cNvPr>
          <p:cNvSpPr/>
          <p:nvPr/>
        </p:nvSpPr>
        <p:spPr>
          <a:xfrm>
            <a:off x="3017837" y="2078774"/>
            <a:ext cx="2584408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Project charter, resource plan &amp; milestone definition</a:t>
            </a:r>
            <a:endParaRPr lang="en-US" sz="900" dirty="0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F61B1A09-7E05-442E-4E8B-1C556B6500DF}"/>
              </a:ext>
            </a:extLst>
          </p:cNvPr>
          <p:cNvSpPr/>
          <p:nvPr/>
        </p:nvSpPr>
        <p:spPr>
          <a:xfrm>
            <a:off x="427906" y="2451525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Shape 33">
            <a:extLst>
              <a:ext uri="{FF2B5EF4-FFF2-40B4-BE49-F238E27FC236}">
                <a16:creationId xmlns:a16="http://schemas.microsoft.com/office/drawing/2014/main" id="{42CC1468-A861-F13C-D7E0-A4A3EC14437D}"/>
              </a:ext>
            </a:extLst>
          </p:cNvPr>
          <p:cNvSpPr/>
          <p:nvPr/>
        </p:nvSpPr>
        <p:spPr>
          <a:xfrm>
            <a:off x="2634041" y="2451525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5" name="Text 34">
            <a:extLst>
              <a:ext uri="{FF2B5EF4-FFF2-40B4-BE49-F238E27FC236}">
                <a16:creationId xmlns:a16="http://schemas.microsoft.com/office/drawing/2014/main" id="{6F14D82D-D4CC-C92E-4AAC-0223B5EF185D}"/>
              </a:ext>
            </a:extLst>
          </p:cNvPr>
          <p:cNvSpPr/>
          <p:nvPr/>
        </p:nvSpPr>
        <p:spPr>
          <a:xfrm>
            <a:off x="649968" y="2484659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Design &amp; Prototyping</a:t>
            </a:r>
            <a:endParaRPr lang="en-US" sz="1400" dirty="0"/>
          </a:p>
        </p:txBody>
      </p:sp>
      <p:sp>
        <p:nvSpPr>
          <p:cNvPr id="36" name="Text 35">
            <a:extLst>
              <a:ext uri="{FF2B5EF4-FFF2-40B4-BE49-F238E27FC236}">
                <a16:creationId xmlns:a16="http://schemas.microsoft.com/office/drawing/2014/main" id="{BE4AD043-8735-E301-7892-D076AE67CCF8}"/>
              </a:ext>
            </a:extLst>
          </p:cNvPr>
          <p:cNvSpPr/>
          <p:nvPr/>
        </p:nvSpPr>
        <p:spPr>
          <a:xfrm>
            <a:off x="649968" y="2722328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Concepts &amp; feedback cycles</a:t>
            </a:r>
            <a:endParaRPr lang="en-US" sz="1100" dirty="0"/>
          </a:p>
        </p:txBody>
      </p:sp>
      <p:sp>
        <p:nvSpPr>
          <p:cNvPr id="37" name="Shape 36">
            <a:extLst>
              <a:ext uri="{FF2B5EF4-FFF2-40B4-BE49-F238E27FC236}">
                <a16:creationId xmlns:a16="http://schemas.microsoft.com/office/drawing/2014/main" id="{475F19DD-278A-581D-7784-E3B350A5E97A}"/>
              </a:ext>
            </a:extLst>
          </p:cNvPr>
          <p:cNvSpPr/>
          <p:nvPr/>
        </p:nvSpPr>
        <p:spPr>
          <a:xfrm>
            <a:off x="427907" y="2501225"/>
            <a:ext cx="49700" cy="41416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8" name="Shape 37">
            <a:extLst>
              <a:ext uri="{FF2B5EF4-FFF2-40B4-BE49-F238E27FC236}">
                <a16:creationId xmlns:a16="http://schemas.microsoft.com/office/drawing/2014/main" id="{FC88827D-60C0-E1E6-35AA-204FB915D635}"/>
              </a:ext>
            </a:extLst>
          </p:cNvPr>
          <p:cNvSpPr/>
          <p:nvPr/>
        </p:nvSpPr>
        <p:spPr>
          <a:xfrm>
            <a:off x="4916107" y="2633759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4">
              <a:lumMod val="60000"/>
              <a:lumOff val="40000"/>
              <a:alpha val="30000"/>
            </a:schemeClr>
          </a:solidFill>
          <a:ln w="12700">
            <a:solidFill>
              <a:schemeClr val="accent4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9" name="Shape 38">
            <a:extLst>
              <a:ext uri="{FF2B5EF4-FFF2-40B4-BE49-F238E27FC236}">
                <a16:creationId xmlns:a16="http://schemas.microsoft.com/office/drawing/2014/main" id="{62F5151A-3F9E-53C3-22CC-C6D7B352B0DC}"/>
              </a:ext>
            </a:extLst>
          </p:cNvPr>
          <p:cNvSpPr/>
          <p:nvPr/>
        </p:nvSpPr>
        <p:spPr>
          <a:xfrm>
            <a:off x="4891257" y="2592342"/>
            <a:ext cx="2558177" cy="231934"/>
          </a:xfrm>
          <a:prstGeom prst="roundRect">
            <a:avLst>
              <a:gd name="adj" fmla="val 1785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0" name="Shape 39">
            <a:extLst>
              <a:ext uri="{FF2B5EF4-FFF2-40B4-BE49-F238E27FC236}">
                <a16:creationId xmlns:a16="http://schemas.microsoft.com/office/drawing/2014/main" id="{92BDA9BF-F559-32EF-2BFD-7B86C78341E0}"/>
              </a:ext>
            </a:extLst>
          </p:cNvPr>
          <p:cNvSpPr/>
          <p:nvPr/>
        </p:nvSpPr>
        <p:spPr>
          <a:xfrm>
            <a:off x="4837415" y="2654467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1" name="Text 40">
            <a:extLst>
              <a:ext uri="{FF2B5EF4-FFF2-40B4-BE49-F238E27FC236}">
                <a16:creationId xmlns:a16="http://schemas.microsoft.com/office/drawing/2014/main" id="{093E61C7-6658-6146-7241-FA9A12C2E009}"/>
              </a:ext>
            </a:extLst>
          </p:cNvPr>
          <p:cNvSpPr/>
          <p:nvPr/>
        </p:nvSpPr>
        <p:spPr>
          <a:xfrm>
            <a:off x="4974090" y="2592342"/>
            <a:ext cx="2433927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Initial concepts, iterations &amp; stakeholder sign-off</a:t>
            </a:r>
            <a:endParaRPr lang="en-US" sz="900" dirty="0"/>
          </a:p>
        </p:txBody>
      </p:sp>
      <p:sp>
        <p:nvSpPr>
          <p:cNvPr id="42" name="Shape 41">
            <a:extLst>
              <a:ext uri="{FF2B5EF4-FFF2-40B4-BE49-F238E27FC236}">
                <a16:creationId xmlns:a16="http://schemas.microsoft.com/office/drawing/2014/main" id="{FE57526D-11E5-C4A3-2AA9-A3191AAEFBE7}"/>
              </a:ext>
            </a:extLst>
          </p:cNvPr>
          <p:cNvSpPr/>
          <p:nvPr/>
        </p:nvSpPr>
        <p:spPr>
          <a:xfrm>
            <a:off x="427906" y="2965093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3" name="Shape 42">
            <a:extLst>
              <a:ext uri="{FF2B5EF4-FFF2-40B4-BE49-F238E27FC236}">
                <a16:creationId xmlns:a16="http://schemas.microsoft.com/office/drawing/2014/main" id="{40C708E6-A341-0C7E-DBE0-989492B87366}"/>
              </a:ext>
            </a:extLst>
          </p:cNvPr>
          <p:cNvSpPr/>
          <p:nvPr/>
        </p:nvSpPr>
        <p:spPr>
          <a:xfrm>
            <a:off x="2634041" y="2965093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4" name="Text 43">
            <a:extLst>
              <a:ext uri="{FF2B5EF4-FFF2-40B4-BE49-F238E27FC236}">
                <a16:creationId xmlns:a16="http://schemas.microsoft.com/office/drawing/2014/main" id="{468C8633-207B-15F7-120B-7835121B60DD}"/>
              </a:ext>
            </a:extLst>
          </p:cNvPr>
          <p:cNvSpPr/>
          <p:nvPr/>
        </p:nvSpPr>
        <p:spPr>
          <a:xfrm>
            <a:off x="649968" y="2998227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Execution</a:t>
            </a:r>
            <a:endParaRPr lang="en-US" sz="1400" dirty="0"/>
          </a:p>
        </p:txBody>
      </p:sp>
      <p:sp>
        <p:nvSpPr>
          <p:cNvPr id="45" name="Text 44">
            <a:extLst>
              <a:ext uri="{FF2B5EF4-FFF2-40B4-BE49-F238E27FC236}">
                <a16:creationId xmlns:a16="http://schemas.microsoft.com/office/drawing/2014/main" id="{FB90D468-11D9-830D-FF17-EE009E89F81D}"/>
              </a:ext>
            </a:extLst>
          </p:cNvPr>
          <p:cNvSpPr/>
          <p:nvPr/>
        </p:nvSpPr>
        <p:spPr>
          <a:xfrm>
            <a:off x="649968" y="3235896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Core delivery phase</a:t>
            </a:r>
            <a:endParaRPr lang="en-US" sz="1100" dirty="0"/>
          </a:p>
        </p:txBody>
      </p:sp>
      <p:sp>
        <p:nvSpPr>
          <p:cNvPr id="46" name="Shape 45">
            <a:extLst>
              <a:ext uri="{FF2B5EF4-FFF2-40B4-BE49-F238E27FC236}">
                <a16:creationId xmlns:a16="http://schemas.microsoft.com/office/drawing/2014/main" id="{D4A426BC-0B0F-B603-5C5D-1434F6344A3A}"/>
              </a:ext>
            </a:extLst>
          </p:cNvPr>
          <p:cNvSpPr/>
          <p:nvPr/>
        </p:nvSpPr>
        <p:spPr>
          <a:xfrm>
            <a:off x="427907" y="3014793"/>
            <a:ext cx="49700" cy="41416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7" name="Shape 46">
            <a:extLst>
              <a:ext uri="{FF2B5EF4-FFF2-40B4-BE49-F238E27FC236}">
                <a16:creationId xmlns:a16="http://schemas.microsoft.com/office/drawing/2014/main" id="{6EE7757B-9E2E-C1D2-08A7-A57B7C4F9F65}"/>
              </a:ext>
            </a:extLst>
          </p:cNvPr>
          <p:cNvSpPr/>
          <p:nvPr/>
        </p:nvSpPr>
        <p:spPr>
          <a:xfrm>
            <a:off x="6872360" y="3147327"/>
            <a:ext cx="3461063" cy="231934"/>
          </a:xfrm>
          <a:prstGeom prst="roundRect">
            <a:avLst>
              <a:gd name="adj" fmla="val 17857"/>
            </a:avLst>
          </a:prstGeom>
          <a:solidFill>
            <a:schemeClr val="accent2">
              <a:lumMod val="60000"/>
              <a:lumOff val="40000"/>
              <a:alpha val="30000"/>
            </a:schemeClr>
          </a:solidFill>
          <a:ln w="12700">
            <a:solidFill>
              <a:schemeClr val="accent2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8" name="Shape 47">
            <a:extLst>
              <a:ext uri="{FF2B5EF4-FFF2-40B4-BE49-F238E27FC236}">
                <a16:creationId xmlns:a16="http://schemas.microsoft.com/office/drawing/2014/main" id="{F54C5082-CB82-98B3-59A6-2D821DC2324C}"/>
              </a:ext>
            </a:extLst>
          </p:cNvPr>
          <p:cNvSpPr/>
          <p:nvPr/>
        </p:nvSpPr>
        <p:spPr>
          <a:xfrm>
            <a:off x="6847510" y="3105910"/>
            <a:ext cx="3461063" cy="23193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49" name="Shape 48">
            <a:extLst>
              <a:ext uri="{FF2B5EF4-FFF2-40B4-BE49-F238E27FC236}">
                <a16:creationId xmlns:a16="http://schemas.microsoft.com/office/drawing/2014/main" id="{BA7E44D6-1BFC-32EE-2DAB-E88B04BC2D78}"/>
              </a:ext>
            </a:extLst>
          </p:cNvPr>
          <p:cNvSpPr/>
          <p:nvPr/>
        </p:nvSpPr>
        <p:spPr>
          <a:xfrm>
            <a:off x="6793668" y="3168036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0" name="Text 49">
            <a:extLst>
              <a:ext uri="{FF2B5EF4-FFF2-40B4-BE49-F238E27FC236}">
                <a16:creationId xmlns:a16="http://schemas.microsoft.com/office/drawing/2014/main" id="{1883E1C3-E48C-9F1A-ED03-73B62C6C4D0C}"/>
              </a:ext>
            </a:extLst>
          </p:cNvPr>
          <p:cNvSpPr/>
          <p:nvPr/>
        </p:nvSpPr>
        <p:spPr>
          <a:xfrm>
            <a:off x="6930343" y="3105910"/>
            <a:ext cx="3336813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Phased delivery across teams with regular check-ins</a:t>
            </a:r>
            <a:endParaRPr lang="en-US" sz="900" dirty="0"/>
          </a:p>
        </p:txBody>
      </p:sp>
      <p:sp>
        <p:nvSpPr>
          <p:cNvPr id="51" name="Shape 50">
            <a:extLst>
              <a:ext uri="{FF2B5EF4-FFF2-40B4-BE49-F238E27FC236}">
                <a16:creationId xmlns:a16="http://schemas.microsoft.com/office/drawing/2014/main" id="{03E5D588-AD5F-2F7B-1344-1CF2399AC3A8}"/>
              </a:ext>
            </a:extLst>
          </p:cNvPr>
          <p:cNvSpPr/>
          <p:nvPr/>
        </p:nvSpPr>
        <p:spPr>
          <a:xfrm>
            <a:off x="427906" y="3478662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2" name="Shape 51">
            <a:extLst>
              <a:ext uri="{FF2B5EF4-FFF2-40B4-BE49-F238E27FC236}">
                <a16:creationId xmlns:a16="http://schemas.microsoft.com/office/drawing/2014/main" id="{6A15B199-8316-2593-D539-37F0746A6C3A}"/>
              </a:ext>
            </a:extLst>
          </p:cNvPr>
          <p:cNvSpPr/>
          <p:nvPr/>
        </p:nvSpPr>
        <p:spPr>
          <a:xfrm>
            <a:off x="2634041" y="3478662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3" name="Text 52">
            <a:extLst>
              <a:ext uri="{FF2B5EF4-FFF2-40B4-BE49-F238E27FC236}">
                <a16:creationId xmlns:a16="http://schemas.microsoft.com/office/drawing/2014/main" id="{A67B22B8-6EC7-1E4D-AB05-8DDF7C7718D6}"/>
              </a:ext>
            </a:extLst>
          </p:cNvPr>
          <p:cNvSpPr/>
          <p:nvPr/>
        </p:nvSpPr>
        <p:spPr>
          <a:xfrm>
            <a:off x="649968" y="3511795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Communications</a:t>
            </a:r>
            <a:endParaRPr lang="en-US" sz="1400" dirty="0"/>
          </a:p>
        </p:txBody>
      </p:sp>
      <p:sp>
        <p:nvSpPr>
          <p:cNvPr id="54" name="Text 53">
            <a:extLst>
              <a:ext uri="{FF2B5EF4-FFF2-40B4-BE49-F238E27FC236}">
                <a16:creationId xmlns:a16="http://schemas.microsoft.com/office/drawing/2014/main" id="{3F229079-6FD0-54A7-D87B-FFE5F54CB209}"/>
              </a:ext>
            </a:extLst>
          </p:cNvPr>
          <p:cNvSpPr/>
          <p:nvPr/>
        </p:nvSpPr>
        <p:spPr>
          <a:xfrm>
            <a:off x="649968" y="3749464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Internal &amp; external updates</a:t>
            </a:r>
            <a:endParaRPr lang="en-US" sz="1100" dirty="0"/>
          </a:p>
        </p:txBody>
      </p:sp>
      <p:sp>
        <p:nvSpPr>
          <p:cNvPr id="55" name="Shape 54">
            <a:extLst>
              <a:ext uri="{FF2B5EF4-FFF2-40B4-BE49-F238E27FC236}">
                <a16:creationId xmlns:a16="http://schemas.microsoft.com/office/drawing/2014/main" id="{22B4ECD9-2853-7159-3062-C1694E18475E}"/>
              </a:ext>
            </a:extLst>
          </p:cNvPr>
          <p:cNvSpPr/>
          <p:nvPr/>
        </p:nvSpPr>
        <p:spPr>
          <a:xfrm>
            <a:off x="427907" y="3528362"/>
            <a:ext cx="49700" cy="41416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6" name="Shape 55">
            <a:extLst>
              <a:ext uri="{FF2B5EF4-FFF2-40B4-BE49-F238E27FC236}">
                <a16:creationId xmlns:a16="http://schemas.microsoft.com/office/drawing/2014/main" id="{F2FD2EDE-CCE8-FA04-1C71-3226E9E7C5EE}"/>
              </a:ext>
            </a:extLst>
          </p:cNvPr>
          <p:cNvSpPr/>
          <p:nvPr/>
        </p:nvSpPr>
        <p:spPr>
          <a:xfrm>
            <a:off x="4163702" y="3660895"/>
            <a:ext cx="3762025" cy="231934"/>
          </a:xfrm>
          <a:prstGeom prst="roundRect">
            <a:avLst>
              <a:gd name="adj" fmla="val 17857"/>
            </a:avLst>
          </a:prstGeom>
          <a:solidFill>
            <a:schemeClr val="accent1">
              <a:lumMod val="60000"/>
              <a:lumOff val="40000"/>
              <a:alpha val="30000"/>
            </a:schemeClr>
          </a:solidFill>
          <a:ln w="12700">
            <a:solidFill>
              <a:schemeClr val="accent1">
                <a:alpha val="30000"/>
              </a:scheme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7" name="Shape 56">
            <a:extLst>
              <a:ext uri="{FF2B5EF4-FFF2-40B4-BE49-F238E27FC236}">
                <a16:creationId xmlns:a16="http://schemas.microsoft.com/office/drawing/2014/main" id="{5E69FC50-CBCF-3B93-0B55-1181B826130D}"/>
              </a:ext>
            </a:extLst>
          </p:cNvPr>
          <p:cNvSpPr/>
          <p:nvPr/>
        </p:nvSpPr>
        <p:spPr>
          <a:xfrm>
            <a:off x="4138852" y="3619479"/>
            <a:ext cx="3762025" cy="23193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8" name="Shape 57">
            <a:extLst>
              <a:ext uri="{FF2B5EF4-FFF2-40B4-BE49-F238E27FC236}">
                <a16:creationId xmlns:a16="http://schemas.microsoft.com/office/drawing/2014/main" id="{75CB5268-D62E-6BA3-CDA0-B8C643AD7AE1}"/>
              </a:ext>
            </a:extLst>
          </p:cNvPr>
          <p:cNvSpPr/>
          <p:nvPr/>
        </p:nvSpPr>
        <p:spPr>
          <a:xfrm>
            <a:off x="4085010" y="3681604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59" name="Text 58">
            <a:extLst>
              <a:ext uri="{FF2B5EF4-FFF2-40B4-BE49-F238E27FC236}">
                <a16:creationId xmlns:a16="http://schemas.microsoft.com/office/drawing/2014/main" id="{500D053A-5665-A8C9-F481-B13BE42B0CAD}"/>
              </a:ext>
            </a:extLst>
          </p:cNvPr>
          <p:cNvSpPr/>
          <p:nvPr/>
        </p:nvSpPr>
        <p:spPr>
          <a:xfrm>
            <a:off x="4221685" y="3619479"/>
            <a:ext cx="3637775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Progress reports, presentations &amp; stakeholder briefings</a:t>
            </a:r>
            <a:endParaRPr lang="en-US" sz="900" dirty="0"/>
          </a:p>
        </p:txBody>
      </p:sp>
      <p:sp>
        <p:nvSpPr>
          <p:cNvPr id="60" name="Shape 59">
            <a:extLst>
              <a:ext uri="{FF2B5EF4-FFF2-40B4-BE49-F238E27FC236}">
                <a16:creationId xmlns:a16="http://schemas.microsoft.com/office/drawing/2014/main" id="{0E76EF23-8540-8861-614D-DA6518D2AF3D}"/>
              </a:ext>
            </a:extLst>
          </p:cNvPr>
          <p:cNvSpPr/>
          <p:nvPr/>
        </p:nvSpPr>
        <p:spPr>
          <a:xfrm>
            <a:off x="427906" y="3992230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1" name="Shape 60">
            <a:extLst>
              <a:ext uri="{FF2B5EF4-FFF2-40B4-BE49-F238E27FC236}">
                <a16:creationId xmlns:a16="http://schemas.microsoft.com/office/drawing/2014/main" id="{DDFF1132-666E-EE6D-DE12-948C16471A6F}"/>
              </a:ext>
            </a:extLst>
          </p:cNvPr>
          <p:cNvSpPr/>
          <p:nvPr/>
        </p:nvSpPr>
        <p:spPr>
          <a:xfrm>
            <a:off x="2634041" y="3992230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2" name="Text 61">
            <a:extLst>
              <a:ext uri="{FF2B5EF4-FFF2-40B4-BE49-F238E27FC236}">
                <a16:creationId xmlns:a16="http://schemas.microsoft.com/office/drawing/2014/main" id="{8D196923-BAA6-DFD6-8404-AAED76375426}"/>
              </a:ext>
            </a:extLst>
          </p:cNvPr>
          <p:cNvSpPr/>
          <p:nvPr/>
        </p:nvSpPr>
        <p:spPr>
          <a:xfrm>
            <a:off x="649968" y="4025363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Review &amp; Feedback</a:t>
            </a:r>
            <a:endParaRPr lang="en-US" sz="1400" dirty="0"/>
          </a:p>
        </p:txBody>
      </p:sp>
      <p:sp>
        <p:nvSpPr>
          <p:cNvPr id="63" name="Text 62">
            <a:extLst>
              <a:ext uri="{FF2B5EF4-FFF2-40B4-BE49-F238E27FC236}">
                <a16:creationId xmlns:a16="http://schemas.microsoft.com/office/drawing/2014/main" id="{BE4E47DB-7DE0-6115-1210-B97C46E5F7D1}"/>
              </a:ext>
            </a:extLst>
          </p:cNvPr>
          <p:cNvSpPr/>
          <p:nvPr/>
        </p:nvSpPr>
        <p:spPr>
          <a:xfrm>
            <a:off x="649968" y="4263033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Quality &amp; approval cycles</a:t>
            </a:r>
            <a:endParaRPr lang="en-US" sz="1100" dirty="0"/>
          </a:p>
        </p:txBody>
      </p:sp>
      <p:sp>
        <p:nvSpPr>
          <p:cNvPr id="64" name="Shape 63">
            <a:extLst>
              <a:ext uri="{FF2B5EF4-FFF2-40B4-BE49-F238E27FC236}">
                <a16:creationId xmlns:a16="http://schemas.microsoft.com/office/drawing/2014/main" id="{A2B71C13-339D-565B-C893-7ABCF09EDA90}"/>
              </a:ext>
            </a:extLst>
          </p:cNvPr>
          <p:cNvSpPr/>
          <p:nvPr/>
        </p:nvSpPr>
        <p:spPr>
          <a:xfrm>
            <a:off x="427907" y="4041930"/>
            <a:ext cx="49700" cy="414168"/>
          </a:xfrm>
          <a:prstGeom prst="rect">
            <a:avLst/>
          </a:prstGeom>
          <a:solidFill>
            <a:srgbClr val="E91E8C"/>
          </a:solidFill>
          <a:ln w="127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5" name="Shape 64">
            <a:extLst>
              <a:ext uri="{FF2B5EF4-FFF2-40B4-BE49-F238E27FC236}">
                <a16:creationId xmlns:a16="http://schemas.microsoft.com/office/drawing/2014/main" id="{24AF1ED8-47CD-1758-A0E4-AC9C0917932E}"/>
              </a:ext>
            </a:extLst>
          </p:cNvPr>
          <p:cNvSpPr/>
          <p:nvPr/>
        </p:nvSpPr>
        <p:spPr>
          <a:xfrm>
            <a:off x="8377170" y="4174464"/>
            <a:ext cx="1805772" cy="231934"/>
          </a:xfrm>
          <a:prstGeom prst="roundRect">
            <a:avLst>
              <a:gd name="adj" fmla="val 17857"/>
            </a:avLst>
          </a:prstGeom>
          <a:solidFill>
            <a:srgbClr val="E91E8C">
              <a:alpha val="30000"/>
            </a:srgbClr>
          </a:solidFill>
          <a:ln w="12700">
            <a:solidFill>
              <a:srgbClr val="E91E8C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6" name="Shape 65">
            <a:extLst>
              <a:ext uri="{FF2B5EF4-FFF2-40B4-BE49-F238E27FC236}">
                <a16:creationId xmlns:a16="http://schemas.microsoft.com/office/drawing/2014/main" id="{05F9EFCE-4550-E617-EBD0-158610E38F49}"/>
              </a:ext>
            </a:extLst>
          </p:cNvPr>
          <p:cNvSpPr/>
          <p:nvPr/>
        </p:nvSpPr>
        <p:spPr>
          <a:xfrm>
            <a:off x="8352320" y="4133047"/>
            <a:ext cx="1805772" cy="231934"/>
          </a:xfrm>
          <a:prstGeom prst="roundRect">
            <a:avLst>
              <a:gd name="adj" fmla="val 17857"/>
            </a:avLst>
          </a:prstGeom>
          <a:solidFill>
            <a:srgbClr val="E91E8C"/>
          </a:solidFill>
          <a:ln w="127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7" name="Shape 66">
            <a:extLst>
              <a:ext uri="{FF2B5EF4-FFF2-40B4-BE49-F238E27FC236}">
                <a16:creationId xmlns:a16="http://schemas.microsoft.com/office/drawing/2014/main" id="{2FF7CCAC-7DDC-0826-4EF5-040494C78670}"/>
              </a:ext>
            </a:extLst>
          </p:cNvPr>
          <p:cNvSpPr/>
          <p:nvPr/>
        </p:nvSpPr>
        <p:spPr>
          <a:xfrm>
            <a:off x="8298478" y="4195172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8" name="Text 67">
            <a:extLst>
              <a:ext uri="{FF2B5EF4-FFF2-40B4-BE49-F238E27FC236}">
                <a16:creationId xmlns:a16="http://schemas.microsoft.com/office/drawing/2014/main" id="{69DC7E6C-E8FC-A59B-E6D1-42C7F4740893}"/>
              </a:ext>
            </a:extLst>
          </p:cNvPr>
          <p:cNvSpPr/>
          <p:nvPr/>
        </p:nvSpPr>
        <p:spPr>
          <a:xfrm>
            <a:off x="8435153" y="4133047"/>
            <a:ext cx="168152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Structured review rounds, revisions &amp; final sign-off</a:t>
            </a:r>
            <a:endParaRPr lang="en-US" sz="900" dirty="0"/>
          </a:p>
        </p:txBody>
      </p:sp>
      <p:sp>
        <p:nvSpPr>
          <p:cNvPr id="69" name="Shape 68">
            <a:extLst>
              <a:ext uri="{FF2B5EF4-FFF2-40B4-BE49-F238E27FC236}">
                <a16:creationId xmlns:a16="http://schemas.microsoft.com/office/drawing/2014/main" id="{552D4E85-E9D6-F95A-7EA0-082AD6837639}"/>
              </a:ext>
            </a:extLst>
          </p:cNvPr>
          <p:cNvSpPr/>
          <p:nvPr/>
        </p:nvSpPr>
        <p:spPr>
          <a:xfrm>
            <a:off x="427906" y="4505798"/>
            <a:ext cx="2206133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0" name="Shape 69">
            <a:extLst>
              <a:ext uri="{FF2B5EF4-FFF2-40B4-BE49-F238E27FC236}">
                <a16:creationId xmlns:a16="http://schemas.microsoft.com/office/drawing/2014/main" id="{B2F3AFF6-8CA0-01E6-A535-E0DCECDB6490}"/>
              </a:ext>
            </a:extLst>
          </p:cNvPr>
          <p:cNvSpPr/>
          <p:nvPr/>
        </p:nvSpPr>
        <p:spPr>
          <a:xfrm>
            <a:off x="2634041" y="4505798"/>
            <a:ext cx="9028861" cy="513568"/>
          </a:xfrm>
          <a:prstGeom prst="rect">
            <a:avLst/>
          </a:prstGeom>
          <a:solidFill>
            <a:srgbClr val="FFFFFF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1" name="Text 70">
            <a:extLst>
              <a:ext uri="{FF2B5EF4-FFF2-40B4-BE49-F238E27FC236}">
                <a16:creationId xmlns:a16="http://schemas.microsoft.com/office/drawing/2014/main" id="{D8C47053-C84F-35F4-0FEA-3CFF3271D2D2}"/>
              </a:ext>
            </a:extLst>
          </p:cNvPr>
          <p:cNvSpPr/>
          <p:nvPr/>
        </p:nvSpPr>
        <p:spPr>
          <a:xfrm>
            <a:off x="649968" y="4538931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Risk &amp; Compliance</a:t>
            </a:r>
            <a:endParaRPr lang="en-US" sz="1400" dirty="0"/>
          </a:p>
        </p:txBody>
      </p:sp>
      <p:sp>
        <p:nvSpPr>
          <p:cNvPr id="72" name="Text 71">
            <a:extLst>
              <a:ext uri="{FF2B5EF4-FFF2-40B4-BE49-F238E27FC236}">
                <a16:creationId xmlns:a16="http://schemas.microsoft.com/office/drawing/2014/main" id="{6C9FD3B0-B46C-6063-44A8-165F8912999F}"/>
              </a:ext>
            </a:extLst>
          </p:cNvPr>
          <p:cNvSpPr/>
          <p:nvPr/>
        </p:nvSpPr>
        <p:spPr>
          <a:xfrm>
            <a:off x="649968" y="4776601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Checks &amp; governance</a:t>
            </a:r>
            <a:endParaRPr lang="en-US" sz="1100" dirty="0"/>
          </a:p>
        </p:txBody>
      </p:sp>
      <p:sp>
        <p:nvSpPr>
          <p:cNvPr id="73" name="Shape 72">
            <a:extLst>
              <a:ext uri="{FF2B5EF4-FFF2-40B4-BE49-F238E27FC236}">
                <a16:creationId xmlns:a16="http://schemas.microsoft.com/office/drawing/2014/main" id="{0CCE1C71-2ABA-D7BD-27A7-EC77DAD346D0}"/>
              </a:ext>
            </a:extLst>
          </p:cNvPr>
          <p:cNvSpPr/>
          <p:nvPr/>
        </p:nvSpPr>
        <p:spPr>
          <a:xfrm>
            <a:off x="427907" y="4555498"/>
            <a:ext cx="49700" cy="414168"/>
          </a:xfrm>
          <a:prstGeom prst="rect">
            <a:avLst/>
          </a:prstGeom>
          <a:solidFill>
            <a:srgbClr val="00CEC9"/>
          </a:solidFill>
          <a:ln w="127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4" name="Shape 73">
            <a:extLst>
              <a:ext uri="{FF2B5EF4-FFF2-40B4-BE49-F238E27FC236}">
                <a16:creationId xmlns:a16="http://schemas.microsoft.com/office/drawing/2014/main" id="{FB84DBD8-11CE-5C70-C7C3-68DEB9C96D2D}"/>
              </a:ext>
            </a:extLst>
          </p:cNvPr>
          <p:cNvSpPr/>
          <p:nvPr/>
        </p:nvSpPr>
        <p:spPr>
          <a:xfrm>
            <a:off x="5668512" y="4688032"/>
            <a:ext cx="3762025" cy="231934"/>
          </a:xfrm>
          <a:prstGeom prst="roundRect">
            <a:avLst>
              <a:gd name="adj" fmla="val 17857"/>
            </a:avLst>
          </a:prstGeom>
          <a:solidFill>
            <a:srgbClr val="00CEC9">
              <a:alpha val="30000"/>
            </a:srgbClr>
          </a:solidFill>
          <a:ln w="12700">
            <a:solidFill>
              <a:srgbClr val="00CEC9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5" name="Shape 74">
            <a:extLst>
              <a:ext uri="{FF2B5EF4-FFF2-40B4-BE49-F238E27FC236}">
                <a16:creationId xmlns:a16="http://schemas.microsoft.com/office/drawing/2014/main" id="{B97205CA-B45A-1454-3564-2B8EF2E526CE}"/>
              </a:ext>
            </a:extLst>
          </p:cNvPr>
          <p:cNvSpPr/>
          <p:nvPr/>
        </p:nvSpPr>
        <p:spPr>
          <a:xfrm>
            <a:off x="5643662" y="4646615"/>
            <a:ext cx="3762025" cy="231934"/>
          </a:xfrm>
          <a:prstGeom prst="roundRect">
            <a:avLst>
              <a:gd name="adj" fmla="val 17857"/>
            </a:avLst>
          </a:prstGeom>
          <a:solidFill>
            <a:srgbClr val="00CEC9"/>
          </a:solidFill>
          <a:ln w="127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76" name="Shape 75">
            <a:extLst>
              <a:ext uri="{FF2B5EF4-FFF2-40B4-BE49-F238E27FC236}">
                <a16:creationId xmlns:a16="http://schemas.microsoft.com/office/drawing/2014/main" id="{42901AFB-04A6-E778-B7B0-A76505BFA5EC}"/>
              </a:ext>
            </a:extLst>
          </p:cNvPr>
          <p:cNvSpPr/>
          <p:nvPr/>
        </p:nvSpPr>
        <p:spPr>
          <a:xfrm>
            <a:off x="5589820" y="4708740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7" name="Text 76">
            <a:extLst>
              <a:ext uri="{FF2B5EF4-FFF2-40B4-BE49-F238E27FC236}">
                <a16:creationId xmlns:a16="http://schemas.microsoft.com/office/drawing/2014/main" id="{0411EAC1-66C0-7C06-E515-0E172B91106E}"/>
              </a:ext>
            </a:extLst>
          </p:cNvPr>
          <p:cNvSpPr/>
          <p:nvPr/>
        </p:nvSpPr>
        <p:spPr>
          <a:xfrm>
            <a:off x="5726495" y="4646615"/>
            <a:ext cx="3637775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Risk register updates, compliance checks &amp; escalation log</a:t>
            </a:r>
            <a:endParaRPr lang="en-US" sz="1100" dirty="0"/>
          </a:p>
        </p:txBody>
      </p:sp>
      <p:sp>
        <p:nvSpPr>
          <p:cNvPr id="78" name="Shape 77">
            <a:extLst>
              <a:ext uri="{FF2B5EF4-FFF2-40B4-BE49-F238E27FC236}">
                <a16:creationId xmlns:a16="http://schemas.microsoft.com/office/drawing/2014/main" id="{214CA961-8459-2835-B944-DA14DE8C8C3A}"/>
              </a:ext>
            </a:extLst>
          </p:cNvPr>
          <p:cNvSpPr/>
          <p:nvPr/>
        </p:nvSpPr>
        <p:spPr>
          <a:xfrm>
            <a:off x="427906" y="5019366"/>
            <a:ext cx="2206133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9" name="Shape 78">
            <a:extLst>
              <a:ext uri="{FF2B5EF4-FFF2-40B4-BE49-F238E27FC236}">
                <a16:creationId xmlns:a16="http://schemas.microsoft.com/office/drawing/2014/main" id="{E36A4E02-2E02-82AD-1193-C25483831FF2}"/>
              </a:ext>
            </a:extLst>
          </p:cNvPr>
          <p:cNvSpPr/>
          <p:nvPr/>
        </p:nvSpPr>
        <p:spPr>
          <a:xfrm>
            <a:off x="2634041" y="5019366"/>
            <a:ext cx="9028861" cy="513568"/>
          </a:xfrm>
          <a:prstGeom prst="rect">
            <a:avLst/>
          </a:prstGeom>
          <a:solidFill>
            <a:srgbClr val="F2F5FA"/>
          </a:solidFill>
          <a:ln w="6350">
            <a:solidFill>
              <a:srgbClr val="DDE3E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0" name="Text 79">
            <a:extLst>
              <a:ext uri="{FF2B5EF4-FFF2-40B4-BE49-F238E27FC236}">
                <a16:creationId xmlns:a16="http://schemas.microsoft.com/office/drawing/2014/main" id="{A1AEA6EF-EA99-C64B-1C43-8349956817F4}"/>
              </a:ext>
            </a:extLst>
          </p:cNvPr>
          <p:cNvSpPr/>
          <p:nvPr/>
        </p:nvSpPr>
        <p:spPr>
          <a:xfrm>
            <a:off x="649968" y="5052500"/>
            <a:ext cx="1756072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A3A"/>
                </a:solidFill>
                <a:ea typeface="Trebuchet MS" pitchFamily="34" charset="-122"/>
                <a:cs typeface="Trebuchet MS" pitchFamily="34" charset="-120"/>
              </a:rPr>
              <a:t>Wrap-up &amp; Handover</a:t>
            </a:r>
            <a:endParaRPr lang="en-US" sz="1400" dirty="0"/>
          </a:p>
        </p:txBody>
      </p:sp>
      <p:sp>
        <p:nvSpPr>
          <p:cNvPr id="81" name="Text 80">
            <a:extLst>
              <a:ext uri="{FF2B5EF4-FFF2-40B4-BE49-F238E27FC236}">
                <a16:creationId xmlns:a16="http://schemas.microsoft.com/office/drawing/2014/main" id="{47037AC9-DA02-F09A-8331-DA65C6A7BCEB}"/>
              </a:ext>
            </a:extLst>
          </p:cNvPr>
          <p:cNvSpPr/>
          <p:nvPr/>
        </p:nvSpPr>
        <p:spPr>
          <a:xfrm>
            <a:off x="649968" y="5290169"/>
            <a:ext cx="1756072" cy="182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7A8FA6"/>
                </a:solidFill>
                <a:ea typeface="Trebuchet MS" pitchFamily="34" charset="-122"/>
                <a:cs typeface="Trebuchet MS" pitchFamily="34" charset="-120"/>
              </a:rPr>
              <a:t>Close &amp; documentation</a:t>
            </a:r>
            <a:endParaRPr lang="en-US" sz="1100" dirty="0"/>
          </a:p>
        </p:txBody>
      </p:sp>
      <p:sp>
        <p:nvSpPr>
          <p:cNvPr id="82" name="Shape 81">
            <a:extLst>
              <a:ext uri="{FF2B5EF4-FFF2-40B4-BE49-F238E27FC236}">
                <a16:creationId xmlns:a16="http://schemas.microsoft.com/office/drawing/2014/main" id="{99C250A9-BFE4-0D90-8EF6-7CF627244632}"/>
              </a:ext>
            </a:extLst>
          </p:cNvPr>
          <p:cNvSpPr/>
          <p:nvPr/>
        </p:nvSpPr>
        <p:spPr>
          <a:xfrm>
            <a:off x="427907" y="5069066"/>
            <a:ext cx="49700" cy="414168"/>
          </a:xfrm>
          <a:prstGeom prst="rect">
            <a:avLst/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3" name="Shape 82">
            <a:extLst>
              <a:ext uri="{FF2B5EF4-FFF2-40B4-BE49-F238E27FC236}">
                <a16:creationId xmlns:a16="http://schemas.microsoft.com/office/drawing/2014/main" id="{BC66220D-3B10-85C6-857A-5F226EC9FBC6}"/>
              </a:ext>
            </a:extLst>
          </p:cNvPr>
          <p:cNvSpPr/>
          <p:nvPr/>
        </p:nvSpPr>
        <p:spPr>
          <a:xfrm>
            <a:off x="9581018" y="5201600"/>
            <a:ext cx="1730532" cy="231934"/>
          </a:xfrm>
          <a:prstGeom prst="roundRect">
            <a:avLst>
              <a:gd name="adj" fmla="val 17857"/>
            </a:avLst>
          </a:prstGeom>
          <a:solidFill>
            <a:srgbClr val="FF6B35">
              <a:alpha val="30000"/>
            </a:srgbClr>
          </a:solidFill>
          <a:ln w="12700">
            <a:solidFill>
              <a:srgbClr val="FF6B3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4" name="Shape 83">
            <a:extLst>
              <a:ext uri="{FF2B5EF4-FFF2-40B4-BE49-F238E27FC236}">
                <a16:creationId xmlns:a16="http://schemas.microsoft.com/office/drawing/2014/main" id="{7A302061-8244-AC85-15FC-B1FAF250CBF9}"/>
              </a:ext>
            </a:extLst>
          </p:cNvPr>
          <p:cNvSpPr/>
          <p:nvPr/>
        </p:nvSpPr>
        <p:spPr>
          <a:xfrm>
            <a:off x="9556168" y="5160183"/>
            <a:ext cx="1730532" cy="231934"/>
          </a:xfrm>
          <a:prstGeom prst="roundRect">
            <a:avLst>
              <a:gd name="adj" fmla="val 17857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5" name="Shape 84">
            <a:extLst>
              <a:ext uri="{FF2B5EF4-FFF2-40B4-BE49-F238E27FC236}">
                <a16:creationId xmlns:a16="http://schemas.microsoft.com/office/drawing/2014/main" id="{19726DAE-2DE4-5936-3931-2CB45E67787B}"/>
              </a:ext>
            </a:extLst>
          </p:cNvPr>
          <p:cNvSpPr/>
          <p:nvPr/>
        </p:nvSpPr>
        <p:spPr>
          <a:xfrm>
            <a:off x="9502326" y="5222309"/>
            <a:ext cx="107684" cy="10768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6" name="Text 85">
            <a:extLst>
              <a:ext uri="{FF2B5EF4-FFF2-40B4-BE49-F238E27FC236}">
                <a16:creationId xmlns:a16="http://schemas.microsoft.com/office/drawing/2014/main" id="{75D347F8-B85F-7803-2743-524972D57DC0}"/>
              </a:ext>
            </a:extLst>
          </p:cNvPr>
          <p:cNvSpPr/>
          <p:nvPr/>
        </p:nvSpPr>
        <p:spPr>
          <a:xfrm>
            <a:off x="9639001" y="5160183"/>
            <a:ext cx="1606281" cy="231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i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Final report, lessons learned &amp; team handover</a:t>
            </a:r>
            <a:endParaRPr lang="en-US" sz="900" dirty="0"/>
          </a:p>
        </p:txBody>
      </p:sp>
      <p:sp>
        <p:nvSpPr>
          <p:cNvPr id="87" name="Shape 86">
            <a:extLst>
              <a:ext uri="{FF2B5EF4-FFF2-40B4-BE49-F238E27FC236}">
                <a16:creationId xmlns:a16="http://schemas.microsoft.com/office/drawing/2014/main" id="{143B9D42-B803-0E1B-C2C8-BBCBEA7AF80A}"/>
              </a:ext>
            </a:extLst>
          </p:cNvPr>
          <p:cNvSpPr/>
          <p:nvPr/>
        </p:nvSpPr>
        <p:spPr>
          <a:xfrm>
            <a:off x="6901352" y="1109621"/>
            <a:ext cx="0" cy="4423314"/>
          </a:xfrm>
          <a:prstGeom prst="line">
            <a:avLst/>
          </a:prstGeom>
          <a:noFill/>
          <a:ln w="19050">
            <a:solidFill>
              <a:srgbClr val="E74C3C"/>
            </a:solidFill>
            <a:prstDash val="dash"/>
          </a:ln>
        </p:spPr>
        <p:txBody>
          <a:bodyPr/>
          <a:lstStyle/>
          <a:p>
            <a:endParaRPr lang="en-US" sz="3200"/>
          </a:p>
        </p:txBody>
      </p:sp>
      <p:sp>
        <p:nvSpPr>
          <p:cNvPr id="88" name="Shape 87">
            <a:extLst>
              <a:ext uri="{FF2B5EF4-FFF2-40B4-BE49-F238E27FC236}">
                <a16:creationId xmlns:a16="http://schemas.microsoft.com/office/drawing/2014/main" id="{EDDC5A93-BF33-C2D3-4E6F-8CD4974485E2}"/>
              </a:ext>
            </a:extLst>
          </p:cNvPr>
          <p:cNvSpPr/>
          <p:nvPr/>
        </p:nvSpPr>
        <p:spPr>
          <a:xfrm>
            <a:off x="6647252" y="860975"/>
            <a:ext cx="508199" cy="182234"/>
          </a:xfrm>
          <a:prstGeom prst="roundRect">
            <a:avLst>
              <a:gd name="adj" fmla="val 18182"/>
            </a:avLst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89" name="Text 88">
            <a:extLst>
              <a:ext uri="{FF2B5EF4-FFF2-40B4-BE49-F238E27FC236}">
                <a16:creationId xmlns:a16="http://schemas.microsoft.com/office/drawing/2014/main" id="{A62C76E6-EEAF-43ED-A3A0-8854F6C349E3}"/>
              </a:ext>
            </a:extLst>
          </p:cNvPr>
          <p:cNvSpPr/>
          <p:nvPr/>
        </p:nvSpPr>
        <p:spPr>
          <a:xfrm>
            <a:off x="6703381" y="871300"/>
            <a:ext cx="395942" cy="16158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TODAY</a:t>
            </a:r>
            <a:endParaRPr lang="en-US" sz="1050" dirty="0"/>
          </a:p>
        </p:txBody>
      </p:sp>
      <p:sp>
        <p:nvSpPr>
          <p:cNvPr id="91" name="Shape 90">
            <a:extLst>
              <a:ext uri="{FF2B5EF4-FFF2-40B4-BE49-F238E27FC236}">
                <a16:creationId xmlns:a16="http://schemas.microsoft.com/office/drawing/2014/main" id="{1A2E33C0-9015-E917-3A9E-78A4110DA27C}"/>
              </a:ext>
            </a:extLst>
          </p:cNvPr>
          <p:cNvSpPr/>
          <p:nvPr/>
        </p:nvSpPr>
        <p:spPr>
          <a:xfrm>
            <a:off x="762009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2" name="Text 91">
            <a:extLst>
              <a:ext uri="{FF2B5EF4-FFF2-40B4-BE49-F238E27FC236}">
                <a16:creationId xmlns:a16="http://schemas.microsoft.com/office/drawing/2014/main" id="{5B06AC88-989D-45A9-A412-E7C4FCB5D999}"/>
              </a:ext>
            </a:extLst>
          </p:cNvPr>
          <p:cNvSpPr/>
          <p:nvPr/>
        </p:nvSpPr>
        <p:spPr>
          <a:xfrm>
            <a:off x="985660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Research &amp; Discovery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3" name="Shape 92">
            <a:extLst>
              <a:ext uri="{FF2B5EF4-FFF2-40B4-BE49-F238E27FC236}">
                <a16:creationId xmlns:a16="http://schemas.microsoft.com/office/drawing/2014/main" id="{0D1C4103-7BAB-2631-948F-17DCFA8D89CE}"/>
              </a:ext>
            </a:extLst>
          </p:cNvPr>
          <p:cNvSpPr/>
          <p:nvPr/>
        </p:nvSpPr>
        <p:spPr>
          <a:xfrm>
            <a:off x="2103913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4" name="Text 93">
            <a:extLst>
              <a:ext uri="{FF2B5EF4-FFF2-40B4-BE49-F238E27FC236}">
                <a16:creationId xmlns:a16="http://schemas.microsoft.com/office/drawing/2014/main" id="{B6DC3934-147E-1B04-176D-122AECDB9551}"/>
              </a:ext>
            </a:extLst>
          </p:cNvPr>
          <p:cNvSpPr/>
          <p:nvPr/>
        </p:nvSpPr>
        <p:spPr>
          <a:xfrm>
            <a:off x="2327564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Planning &amp; Strategy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5" name="Shape 94">
            <a:extLst>
              <a:ext uri="{FF2B5EF4-FFF2-40B4-BE49-F238E27FC236}">
                <a16:creationId xmlns:a16="http://schemas.microsoft.com/office/drawing/2014/main" id="{72BA17FD-EF50-881B-ADD8-95CCD46F457B}"/>
              </a:ext>
            </a:extLst>
          </p:cNvPr>
          <p:cNvSpPr/>
          <p:nvPr/>
        </p:nvSpPr>
        <p:spPr>
          <a:xfrm>
            <a:off x="3445817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6" name="Text 95">
            <a:extLst>
              <a:ext uri="{FF2B5EF4-FFF2-40B4-BE49-F238E27FC236}">
                <a16:creationId xmlns:a16="http://schemas.microsoft.com/office/drawing/2014/main" id="{D5A13E4C-BF1A-07F6-1A54-EE13472900C4}"/>
              </a:ext>
            </a:extLst>
          </p:cNvPr>
          <p:cNvSpPr/>
          <p:nvPr/>
        </p:nvSpPr>
        <p:spPr>
          <a:xfrm>
            <a:off x="3669468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Design &amp; Prototyping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7" name="Shape 96">
            <a:extLst>
              <a:ext uri="{FF2B5EF4-FFF2-40B4-BE49-F238E27FC236}">
                <a16:creationId xmlns:a16="http://schemas.microsoft.com/office/drawing/2014/main" id="{3D5E4C5B-C959-F9A0-504F-CED0C5F4680B}"/>
              </a:ext>
            </a:extLst>
          </p:cNvPr>
          <p:cNvSpPr/>
          <p:nvPr/>
        </p:nvSpPr>
        <p:spPr>
          <a:xfrm>
            <a:off x="4787721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98" name="Text 97">
            <a:extLst>
              <a:ext uri="{FF2B5EF4-FFF2-40B4-BE49-F238E27FC236}">
                <a16:creationId xmlns:a16="http://schemas.microsoft.com/office/drawing/2014/main" id="{F495D213-7C0D-7E1B-5563-5A3878174B16}"/>
              </a:ext>
            </a:extLst>
          </p:cNvPr>
          <p:cNvSpPr/>
          <p:nvPr/>
        </p:nvSpPr>
        <p:spPr>
          <a:xfrm>
            <a:off x="5011372" y="5866311"/>
            <a:ext cx="1005840" cy="161583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Execution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9" name="Shape 98">
            <a:extLst>
              <a:ext uri="{FF2B5EF4-FFF2-40B4-BE49-F238E27FC236}">
                <a16:creationId xmlns:a16="http://schemas.microsoft.com/office/drawing/2014/main" id="{B8B50DEE-288D-2CFD-0550-6BD432871EB2}"/>
              </a:ext>
            </a:extLst>
          </p:cNvPr>
          <p:cNvSpPr/>
          <p:nvPr/>
        </p:nvSpPr>
        <p:spPr>
          <a:xfrm>
            <a:off x="6129626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0" name="Text 99">
            <a:extLst>
              <a:ext uri="{FF2B5EF4-FFF2-40B4-BE49-F238E27FC236}">
                <a16:creationId xmlns:a16="http://schemas.microsoft.com/office/drawing/2014/main" id="{B7609D23-295E-F7DB-0BC4-D0BA141D7ED4}"/>
              </a:ext>
            </a:extLst>
          </p:cNvPr>
          <p:cNvSpPr/>
          <p:nvPr/>
        </p:nvSpPr>
        <p:spPr>
          <a:xfrm>
            <a:off x="6353276" y="5866311"/>
            <a:ext cx="1005840" cy="161583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Communications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1" name="Shape 100">
            <a:extLst>
              <a:ext uri="{FF2B5EF4-FFF2-40B4-BE49-F238E27FC236}">
                <a16:creationId xmlns:a16="http://schemas.microsoft.com/office/drawing/2014/main" id="{F9F4D64D-B7B8-F7AE-6CFE-230F3EAFEB1A}"/>
              </a:ext>
            </a:extLst>
          </p:cNvPr>
          <p:cNvSpPr/>
          <p:nvPr/>
        </p:nvSpPr>
        <p:spPr>
          <a:xfrm>
            <a:off x="7471530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rgbClr val="E91E8C"/>
          </a:solidFill>
          <a:ln w="12700">
            <a:solidFill>
              <a:srgbClr val="E91E8C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2" name="Text 101">
            <a:extLst>
              <a:ext uri="{FF2B5EF4-FFF2-40B4-BE49-F238E27FC236}">
                <a16:creationId xmlns:a16="http://schemas.microsoft.com/office/drawing/2014/main" id="{716D3F04-266F-8BD6-7E94-3D852EA99F43}"/>
              </a:ext>
            </a:extLst>
          </p:cNvPr>
          <p:cNvSpPr/>
          <p:nvPr/>
        </p:nvSpPr>
        <p:spPr>
          <a:xfrm>
            <a:off x="7695180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Review &amp; Feedback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3" name="Shape 102">
            <a:extLst>
              <a:ext uri="{FF2B5EF4-FFF2-40B4-BE49-F238E27FC236}">
                <a16:creationId xmlns:a16="http://schemas.microsoft.com/office/drawing/2014/main" id="{75ACDE76-97B8-ADC1-AEA1-CABEEC87FDD3}"/>
              </a:ext>
            </a:extLst>
          </p:cNvPr>
          <p:cNvSpPr/>
          <p:nvPr/>
        </p:nvSpPr>
        <p:spPr>
          <a:xfrm>
            <a:off x="8813434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rgbClr val="00CEC9"/>
          </a:solidFill>
          <a:ln w="12700">
            <a:solidFill>
              <a:srgbClr val="00CEC9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4" name="Text 103">
            <a:extLst>
              <a:ext uri="{FF2B5EF4-FFF2-40B4-BE49-F238E27FC236}">
                <a16:creationId xmlns:a16="http://schemas.microsoft.com/office/drawing/2014/main" id="{3AAE6438-C701-4C7E-8DF6-321DF8444298}"/>
              </a:ext>
            </a:extLst>
          </p:cNvPr>
          <p:cNvSpPr/>
          <p:nvPr/>
        </p:nvSpPr>
        <p:spPr>
          <a:xfrm>
            <a:off x="9037084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Risk &amp; Compliance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5" name="Shape 104">
            <a:extLst>
              <a:ext uri="{FF2B5EF4-FFF2-40B4-BE49-F238E27FC236}">
                <a16:creationId xmlns:a16="http://schemas.microsoft.com/office/drawing/2014/main" id="{AEC949AA-3ABD-2678-5CFA-C3AE98ADC7CD}"/>
              </a:ext>
            </a:extLst>
          </p:cNvPr>
          <p:cNvSpPr/>
          <p:nvPr/>
        </p:nvSpPr>
        <p:spPr>
          <a:xfrm>
            <a:off x="10155338" y="5889119"/>
            <a:ext cx="182234" cy="115967"/>
          </a:xfrm>
          <a:prstGeom prst="roundRect">
            <a:avLst>
              <a:gd name="adj" fmla="val 28571"/>
            </a:avLst>
          </a:prstGeom>
          <a:solidFill>
            <a:srgbClr val="FF6B35"/>
          </a:solidFill>
          <a:ln w="12700">
            <a:solidFill>
              <a:srgbClr val="FF6B35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06" name="Text 105">
            <a:extLst>
              <a:ext uri="{FF2B5EF4-FFF2-40B4-BE49-F238E27FC236}">
                <a16:creationId xmlns:a16="http://schemas.microsoft.com/office/drawing/2014/main" id="{42E24DAC-9144-8844-D414-E2FB2671367B}"/>
              </a:ext>
            </a:extLst>
          </p:cNvPr>
          <p:cNvSpPr/>
          <p:nvPr/>
        </p:nvSpPr>
        <p:spPr>
          <a:xfrm>
            <a:off x="10378988" y="5785520"/>
            <a:ext cx="1005840" cy="323165"/>
          </a:xfrm>
          <a:prstGeom prst="rect">
            <a:avLst/>
          </a:prstGeom>
          <a:noFill/>
          <a:ln/>
        </p:spPr>
        <p:txBody>
          <a:bodyPr wrap="square" lIns="9144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chemeClr val="bg2">
                    <a:lumMod val="90000"/>
                  </a:schemeClr>
                </a:solidFill>
                <a:ea typeface="Trebuchet MS" pitchFamily="34" charset="-122"/>
                <a:cs typeface="Trebuchet MS" pitchFamily="34" charset="-120"/>
              </a:rPr>
              <a:t>Wrap-up &amp; Handover</a:t>
            </a:r>
            <a:endParaRPr lang="en-US" sz="1050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56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360</Words>
  <Application>Microsoft Office PowerPoint</Application>
  <PresentationFormat>Widescreen</PresentationFormat>
  <Paragraphs>87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Trebuchet MS</vt:lpstr>
      <vt:lpstr>Template PresentationGO</vt:lpstr>
      <vt:lpstr>Template PresentationGO Dark</vt:lpstr>
      <vt:lpstr>Designed by PresentationGO</vt:lpstr>
      <vt:lpstr>Project Time Plan – Slide Template</vt:lpstr>
      <vt:lpstr>Project Time Plan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Time Plan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2026-05-07T16:51:12Z</dcterms:modified>
  <cp:category>Charts &amp; Diagrams;Timelines &amp; Planning</cp:category>
</cp:coreProperties>
</file>