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7" d="100"/>
          <a:sy n="97" d="100"/>
        </p:scale>
        <p:origin x="71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3B9B2-E103-E248-AB2E-13AAB7105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F83184-E02D-721A-D66E-66315FD219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C200E-19E3-270D-B4F1-E3C62D278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D38941-B58E-EA9B-8A20-9B08292C74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254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1A8DF-5E28-5613-5DBF-F34AADF5C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8E6A72-4675-0213-2794-11429668AA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94FE22-C444-5C43-6ED5-55220596F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38D74-36D9-6909-6122-88EB79E1DB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95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FF5C7-F672-A5C6-BB2A-F79D78D0B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183EA-E138-AA91-FC97-35CA28116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Milestone Roadmap – Slide Template</a:t>
            </a: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7C6CBE3B-D346-C1EE-52E8-3E6777EDAE18}"/>
              </a:ext>
            </a:extLst>
          </p:cNvPr>
          <p:cNvSpPr/>
          <p:nvPr/>
        </p:nvSpPr>
        <p:spPr>
          <a:xfrm>
            <a:off x="917570" y="2934582"/>
            <a:ext cx="10356858" cy="121845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 wrap="square"/>
          <a:lstStyle/>
          <a:p>
            <a:endParaRPr lang="en-US" sz="3600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C9468305-57D2-9544-644B-385C85D3BE59}"/>
              </a:ext>
            </a:extLst>
          </p:cNvPr>
          <p:cNvSpPr/>
          <p:nvPr/>
        </p:nvSpPr>
        <p:spPr>
          <a:xfrm>
            <a:off x="917570" y="2934582"/>
            <a:ext cx="6527432" cy="12184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solidFill>
              <a:schemeClr val="accent4">
                <a:lumMod val="75000"/>
              </a:schemeClr>
            </a:solidFill>
            <a:prstDash val="solid"/>
          </a:ln>
        </p:spPr>
        <p:txBody>
          <a:bodyPr wrap="square"/>
          <a:lstStyle/>
          <a:p>
            <a:endParaRPr lang="en-US" sz="360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CF989B6B-9722-796D-F5C8-58E740F81D4A}"/>
              </a:ext>
            </a:extLst>
          </p:cNvPr>
          <p:cNvSpPr/>
          <p:nvPr/>
        </p:nvSpPr>
        <p:spPr>
          <a:xfrm>
            <a:off x="221311" y="1620392"/>
            <a:ext cx="1392519" cy="60922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/>
            <a:r>
              <a:rPr lang="en-US" sz="1600" b="1" dirty="0">
                <a:solidFill>
                  <a:srgbClr val="334E68"/>
                </a:solidFill>
              </a:rPr>
              <a:t>Project</a:t>
            </a:r>
          </a:p>
          <a:p>
            <a:pPr algn="ctr"/>
            <a:r>
              <a:rPr lang="en-US" sz="1600" b="1" dirty="0">
                <a:solidFill>
                  <a:srgbClr val="334E68"/>
                </a:solidFill>
              </a:rPr>
              <a:t>Kick-off</a:t>
            </a: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4F007864-AD99-3169-AA0B-A9F825247625}"/>
              </a:ext>
            </a:extLst>
          </p:cNvPr>
          <p:cNvSpPr/>
          <p:nvPr/>
        </p:nvSpPr>
        <p:spPr>
          <a:xfrm>
            <a:off x="308343" y="2281838"/>
            <a:ext cx="1218454" cy="278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4"/>
                </a:solidFill>
                <a:ea typeface="Trebuchet MS" pitchFamily="34" charset="-122"/>
                <a:cs typeface="Trebuchet MS" pitchFamily="34" charset="-120"/>
              </a:rPr>
              <a:t>Jan 6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740F080F-E4AA-4220-ED12-1BABC3974FBB}"/>
              </a:ext>
            </a:extLst>
          </p:cNvPr>
          <p:cNvSpPr/>
          <p:nvPr/>
        </p:nvSpPr>
        <p:spPr>
          <a:xfrm>
            <a:off x="221311" y="3413260"/>
            <a:ext cx="1392519" cy="478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8CA9"/>
                </a:solidFill>
                <a:ea typeface="Trebuchet MS" pitchFamily="34" charset="-122"/>
                <a:cs typeface="Trebuchet MS" pitchFamily="34" charset="-120"/>
              </a:rPr>
              <a:t>Team &amp; scope confirmed</a:t>
            </a:r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EEEADF90-1A3A-271F-2339-92C3349E8CF1}"/>
              </a:ext>
            </a:extLst>
          </p:cNvPr>
          <p:cNvSpPr/>
          <p:nvPr/>
        </p:nvSpPr>
        <p:spPr>
          <a:xfrm>
            <a:off x="604254" y="2682188"/>
            <a:ext cx="626633" cy="626633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>
                <a:lumMod val="75000"/>
              </a:schemeClr>
            </a:solidFill>
            <a:prstDash val="solid"/>
          </a:ln>
        </p:spPr>
        <p:txBody>
          <a:bodyPr wrap="square"/>
          <a:lstStyle/>
          <a:p>
            <a:endParaRPr lang="en-US" sz="3600"/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B16AB4BF-21D4-45DF-1242-7B3984983482}"/>
              </a:ext>
            </a:extLst>
          </p:cNvPr>
          <p:cNvSpPr/>
          <p:nvPr/>
        </p:nvSpPr>
        <p:spPr>
          <a:xfrm>
            <a:off x="2292683" y="1620392"/>
            <a:ext cx="1392519" cy="60922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334E68"/>
                </a:solidFill>
                <a:ea typeface="Trebuchet MS" pitchFamily="34" charset="-122"/>
                <a:cs typeface="Trebuchet MS" pitchFamily="34" charset="-120"/>
              </a:rPr>
              <a:t>Planning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334E68"/>
                </a:solidFill>
                <a:ea typeface="Trebuchet MS" pitchFamily="34" charset="-122"/>
                <a:cs typeface="Trebuchet MS" pitchFamily="34" charset="-120"/>
              </a:rPr>
              <a:t>Complete</a:t>
            </a:r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B0FD25AF-8564-C388-35A3-2AD615374341}"/>
              </a:ext>
            </a:extLst>
          </p:cNvPr>
          <p:cNvSpPr/>
          <p:nvPr/>
        </p:nvSpPr>
        <p:spPr>
          <a:xfrm>
            <a:off x="2379715" y="2281838"/>
            <a:ext cx="1218454" cy="278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4"/>
                </a:solidFill>
                <a:ea typeface="Trebuchet MS" pitchFamily="34" charset="-122"/>
                <a:cs typeface="Trebuchet MS" pitchFamily="34" charset="-120"/>
              </a:rPr>
              <a:t>Feb 10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480E6931-DA4F-1E0C-19F7-8BFF5B44A139}"/>
              </a:ext>
            </a:extLst>
          </p:cNvPr>
          <p:cNvSpPr/>
          <p:nvPr/>
        </p:nvSpPr>
        <p:spPr>
          <a:xfrm>
            <a:off x="2292683" y="3413260"/>
            <a:ext cx="1392519" cy="478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8CA9"/>
                </a:solidFill>
                <a:ea typeface="Trebuchet MS" pitchFamily="34" charset="-122"/>
                <a:cs typeface="Trebuchet MS" pitchFamily="34" charset="-120"/>
              </a:rPr>
              <a:t>Roadmap approved</a:t>
            </a:r>
          </a:p>
        </p:txBody>
      </p:sp>
      <p:sp>
        <p:nvSpPr>
          <p:cNvPr id="22" name="Shape 13">
            <a:extLst>
              <a:ext uri="{FF2B5EF4-FFF2-40B4-BE49-F238E27FC236}">
                <a16:creationId xmlns:a16="http://schemas.microsoft.com/office/drawing/2014/main" id="{7A996C81-1708-4F21-9A3C-8CE454BDA218}"/>
              </a:ext>
            </a:extLst>
          </p:cNvPr>
          <p:cNvSpPr/>
          <p:nvPr/>
        </p:nvSpPr>
        <p:spPr>
          <a:xfrm>
            <a:off x="2675625" y="2682188"/>
            <a:ext cx="626633" cy="626633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>
                <a:lumMod val="75000"/>
              </a:schemeClr>
            </a:solidFill>
            <a:prstDash val="solid"/>
          </a:ln>
        </p:spPr>
        <p:txBody>
          <a:bodyPr wrap="square"/>
          <a:lstStyle/>
          <a:p>
            <a:endParaRPr lang="en-US" sz="3600"/>
          </a:p>
        </p:txBody>
      </p:sp>
      <p:sp>
        <p:nvSpPr>
          <p:cNvPr id="23" name="Text 14">
            <a:extLst>
              <a:ext uri="{FF2B5EF4-FFF2-40B4-BE49-F238E27FC236}">
                <a16:creationId xmlns:a16="http://schemas.microsoft.com/office/drawing/2014/main" id="{4E645C87-29ED-C5BE-FD01-0DE511EB01DA}"/>
              </a:ext>
            </a:extLst>
          </p:cNvPr>
          <p:cNvSpPr/>
          <p:nvPr/>
        </p:nvSpPr>
        <p:spPr>
          <a:xfrm>
            <a:off x="2835052" y="2749283"/>
            <a:ext cx="307778" cy="4924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✓</a:t>
            </a:r>
            <a:endParaRPr lang="en-US" sz="3200" dirty="0"/>
          </a:p>
        </p:txBody>
      </p:sp>
      <p:sp>
        <p:nvSpPr>
          <p:cNvPr id="30" name="Shape 15">
            <a:extLst>
              <a:ext uri="{FF2B5EF4-FFF2-40B4-BE49-F238E27FC236}">
                <a16:creationId xmlns:a16="http://schemas.microsoft.com/office/drawing/2014/main" id="{909B40A4-3D7B-ACB8-C49C-4FED6C962028}"/>
              </a:ext>
            </a:extLst>
          </p:cNvPr>
          <p:cNvSpPr/>
          <p:nvPr/>
        </p:nvSpPr>
        <p:spPr>
          <a:xfrm>
            <a:off x="2988942" y="3964348"/>
            <a:ext cx="0" cy="261097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</a:ln>
        </p:spPr>
        <p:txBody>
          <a:bodyPr wrap="square"/>
          <a:lstStyle/>
          <a:p>
            <a:endParaRPr lang="en-US" sz="3200"/>
          </a:p>
        </p:txBody>
      </p:sp>
      <p:sp>
        <p:nvSpPr>
          <p:cNvPr id="31" name="Shape 16">
            <a:extLst>
              <a:ext uri="{FF2B5EF4-FFF2-40B4-BE49-F238E27FC236}">
                <a16:creationId xmlns:a16="http://schemas.microsoft.com/office/drawing/2014/main" id="{AF7A1DE2-AD2A-01A8-BCD5-3EAE4FA567AC}"/>
              </a:ext>
            </a:extLst>
          </p:cNvPr>
          <p:cNvSpPr/>
          <p:nvPr/>
        </p:nvSpPr>
        <p:spPr>
          <a:xfrm>
            <a:off x="2928019" y="3964348"/>
            <a:ext cx="121845" cy="15665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 wrap="square"/>
          <a:lstStyle/>
          <a:p>
            <a:endParaRPr lang="en-US" sz="320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45EF118F-2D9A-BD38-CB6E-81F7B2263482}"/>
              </a:ext>
            </a:extLst>
          </p:cNvPr>
          <p:cNvSpPr/>
          <p:nvPr/>
        </p:nvSpPr>
        <p:spPr>
          <a:xfrm>
            <a:off x="2336199" y="4268962"/>
            <a:ext cx="1305486" cy="243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1"/>
                </a:solidFill>
                <a:ea typeface="Trebuchet MS" pitchFamily="34" charset="-122"/>
                <a:cs typeface="Trebuchet MS" pitchFamily="34" charset="-120"/>
              </a:rPr>
              <a:t>Jan 28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35" name="Text 18">
            <a:extLst>
              <a:ext uri="{FF2B5EF4-FFF2-40B4-BE49-F238E27FC236}">
                <a16:creationId xmlns:a16="http://schemas.microsoft.com/office/drawing/2014/main" id="{7B4F8E96-891C-FDF5-0434-372BB9583661}"/>
              </a:ext>
            </a:extLst>
          </p:cNvPr>
          <p:cNvSpPr/>
          <p:nvPr/>
        </p:nvSpPr>
        <p:spPr>
          <a:xfrm>
            <a:off x="2400159" y="4532177"/>
            <a:ext cx="1177566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chemeClr val="accent1"/>
                </a:solidFill>
                <a:ea typeface="Trebuchet MS" pitchFamily="34" charset="-122"/>
                <a:cs typeface="Trebuchet MS" pitchFamily="34" charset="-120"/>
              </a:rPr>
              <a:t>Stakeholder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chemeClr val="accent1"/>
                </a:solidFill>
                <a:ea typeface="Trebuchet MS" pitchFamily="34" charset="-122"/>
                <a:cs typeface="Trebuchet MS" pitchFamily="34" charset="-120"/>
              </a:rPr>
              <a:t>alignment meeting</a:t>
            </a:r>
          </a:p>
        </p:txBody>
      </p:sp>
      <p:sp>
        <p:nvSpPr>
          <p:cNvPr id="36" name="Text 19">
            <a:extLst>
              <a:ext uri="{FF2B5EF4-FFF2-40B4-BE49-F238E27FC236}">
                <a16:creationId xmlns:a16="http://schemas.microsoft.com/office/drawing/2014/main" id="{8FD0EC6C-2483-09C8-5741-5E960AD167ED}"/>
              </a:ext>
            </a:extLst>
          </p:cNvPr>
          <p:cNvSpPr/>
          <p:nvPr/>
        </p:nvSpPr>
        <p:spPr>
          <a:xfrm>
            <a:off x="4364054" y="1620392"/>
            <a:ext cx="1392519" cy="60922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334E68"/>
                </a:solidFill>
                <a:ea typeface="Trebuchet MS" pitchFamily="34" charset="-122"/>
                <a:cs typeface="Trebuchet MS" pitchFamily="34" charset="-120"/>
              </a:rPr>
              <a:t>First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334E68"/>
                </a:solidFill>
                <a:ea typeface="Trebuchet MS" pitchFamily="34" charset="-122"/>
                <a:cs typeface="Trebuchet MS" pitchFamily="34" charset="-120"/>
              </a:rPr>
              <a:t>Deliverable</a:t>
            </a:r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2E937D02-544F-E373-18EC-998E349195DE}"/>
              </a:ext>
            </a:extLst>
          </p:cNvPr>
          <p:cNvSpPr/>
          <p:nvPr/>
        </p:nvSpPr>
        <p:spPr>
          <a:xfrm>
            <a:off x="4451087" y="2281838"/>
            <a:ext cx="1218454" cy="278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4"/>
                </a:solidFill>
                <a:ea typeface="Trebuchet MS" pitchFamily="34" charset="-122"/>
                <a:cs typeface="Trebuchet MS" pitchFamily="34" charset="-120"/>
              </a:rPr>
              <a:t>Mar 24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6A5E2888-95CE-FE29-0155-E46E4E08AFDF}"/>
              </a:ext>
            </a:extLst>
          </p:cNvPr>
          <p:cNvSpPr/>
          <p:nvPr/>
        </p:nvSpPr>
        <p:spPr>
          <a:xfrm>
            <a:off x="4364054" y="3413260"/>
            <a:ext cx="1392519" cy="478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8CA9"/>
                </a:solidFill>
                <a:ea typeface="Trebuchet MS" pitchFamily="34" charset="-122"/>
                <a:cs typeface="Trebuchet MS" pitchFamily="34" charset="-120"/>
              </a:rPr>
              <a:t>Phase 1 submitted</a:t>
            </a:r>
          </a:p>
        </p:txBody>
      </p:sp>
      <p:sp>
        <p:nvSpPr>
          <p:cNvPr id="39" name="Shape 22">
            <a:extLst>
              <a:ext uri="{FF2B5EF4-FFF2-40B4-BE49-F238E27FC236}">
                <a16:creationId xmlns:a16="http://schemas.microsoft.com/office/drawing/2014/main" id="{85314B55-B8C3-1D00-12B3-3FDC253677AC}"/>
              </a:ext>
            </a:extLst>
          </p:cNvPr>
          <p:cNvSpPr/>
          <p:nvPr/>
        </p:nvSpPr>
        <p:spPr>
          <a:xfrm>
            <a:off x="4746997" y="2682188"/>
            <a:ext cx="626633" cy="626633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>
                <a:lumMod val="75000"/>
              </a:schemeClr>
            </a:solidFill>
            <a:prstDash val="solid"/>
          </a:ln>
        </p:spPr>
        <p:txBody>
          <a:bodyPr wrap="square"/>
          <a:lstStyle/>
          <a:p>
            <a:endParaRPr lang="en-US" sz="3600"/>
          </a:p>
        </p:txBody>
      </p:sp>
      <p:sp>
        <p:nvSpPr>
          <p:cNvPr id="40" name="Text 23">
            <a:extLst>
              <a:ext uri="{FF2B5EF4-FFF2-40B4-BE49-F238E27FC236}">
                <a16:creationId xmlns:a16="http://schemas.microsoft.com/office/drawing/2014/main" id="{B1725257-1D4D-3907-15B9-683B4187B75B}"/>
              </a:ext>
            </a:extLst>
          </p:cNvPr>
          <p:cNvSpPr/>
          <p:nvPr/>
        </p:nvSpPr>
        <p:spPr>
          <a:xfrm>
            <a:off x="4906424" y="2749283"/>
            <a:ext cx="307778" cy="4924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✓</a:t>
            </a:r>
            <a:endParaRPr lang="en-US" sz="3200" dirty="0"/>
          </a:p>
        </p:txBody>
      </p:sp>
      <p:sp>
        <p:nvSpPr>
          <p:cNvPr id="47" name="Text 24">
            <a:extLst>
              <a:ext uri="{FF2B5EF4-FFF2-40B4-BE49-F238E27FC236}">
                <a16:creationId xmlns:a16="http://schemas.microsoft.com/office/drawing/2014/main" id="{C5E6EC63-0D12-265C-ADA4-8043A16BD058}"/>
              </a:ext>
            </a:extLst>
          </p:cNvPr>
          <p:cNvSpPr/>
          <p:nvPr/>
        </p:nvSpPr>
        <p:spPr>
          <a:xfrm>
            <a:off x="6435426" y="1620392"/>
            <a:ext cx="1392519" cy="60922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334E68"/>
                </a:solidFill>
                <a:ea typeface="Trebuchet MS" pitchFamily="34" charset="-122"/>
                <a:cs typeface="Trebuchet MS" pitchFamily="34" charset="-120"/>
              </a:rPr>
              <a:t>Mid-project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334E68"/>
                </a:solidFill>
                <a:ea typeface="Trebuchet MS" pitchFamily="34" charset="-122"/>
                <a:cs typeface="Trebuchet MS" pitchFamily="34" charset="-120"/>
              </a:rPr>
              <a:t>Review</a:t>
            </a:r>
          </a:p>
        </p:txBody>
      </p:sp>
      <p:sp>
        <p:nvSpPr>
          <p:cNvPr id="48" name="Text 25">
            <a:extLst>
              <a:ext uri="{FF2B5EF4-FFF2-40B4-BE49-F238E27FC236}">
                <a16:creationId xmlns:a16="http://schemas.microsoft.com/office/drawing/2014/main" id="{037F9599-EDAC-5686-571D-DB5EAC9397EB}"/>
              </a:ext>
            </a:extLst>
          </p:cNvPr>
          <p:cNvSpPr/>
          <p:nvPr/>
        </p:nvSpPr>
        <p:spPr>
          <a:xfrm>
            <a:off x="6522458" y="2281838"/>
            <a:ext cx="1218454" cy="278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4"/>
                </a:solidFill>
                <a:ea typeface="Trebuchet MS" pitchFamily="34" charset="-122"/>
                <a:cs typeface="Trebuchet MS" pitchFamily="34" charset="-120"/>
              </a:rPr>
              <a:t>May 12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52" name="Text 26">
            <a:extLst>
              <a:ext uri="{FF2B5EF4-FFF2-40B4-BE49-F238E27FC236}">
                <a16:creationId xmlns:a16="http://schemas.microsoft.com/office/drawing/2014/main" id="{02A21B1A-7C49-4521-C53A-5A9984AF10A8}"/>
              </a:ext>
            </a:extLst>
          </p:cNvPr>
          <p:cNvSpPr/>
          <p:nvPr/>
        </p:nvSpPr>
        <p:spPr>
          <a:xfrm>
            <a:off x="6435426" y="3413260"/>
            <a:ext cx="1392519" cy="478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8CA9"/>
                </a:solidFill>
                <a:ea typeface="Trebuchet MS" pitchFamily="34" charset="-122"/>
                <a:cs typeface="Trebuchet MS" pitchFamily="34" charset="-120"/>
              </a:rPr>
              <a:t>Progress assessed</a:t>
            </a:r>
          </a:p>
        </p:txBody>
      </p:sp>
      <p:sp>
        <p:nvSpPr>
          <p:cNvPr id="54" name="Shape 27">
            <a:extLst>
              <a:ext uri="{FF2B5EF4-FFF2-40B4-BE49-F238E27FC236}">
                <a16:creationId xmlns:a16="http://schemas.microsoft.com/office/drawing/2014/main" id="{48F984DA-427A-235B-8DAB-77F2A7B25986}"/>
              </a:ext>
            </a:extLst>
          </p:cNvPr>
          <p:cNvSpPr/>
          <p:nvPr/>
        </p:nvSpPr>
        <p:spPr>
          <a:xfrm>
            <a:off x="6818369" y="2682188"/>
            <a:ext cx="626633" cy="626633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>
                <a:lumMod val="75000"/>
              </a:schemeClr>
            </a:solidFill>
            <a:prstDash val="solid"/>
          </a:ln>
        </p:spPr>
        <p:txBody>
          <a:bodyPr wrap="square"/>
          <a:lstStyle/>
          <a:p>
            <a:endParaRPr lang="en-US" sz="4000"/>
          </a:p>
        </p:txBody>
      </p:sp>
      <p:sp>
        <p:nvSpPr>
          <p:cNvPr id="55" name="Text 28">
            <a:extLst>
              <a:ext uri="{FF2B5EF4-FFF2-40B4-BE49-F238E27FC236}">
                <a16:creationId xmlns:a16="http://schemas.microsoft.com/office/drawing/2014/main" id="{23064284-210E-D3E3-18FE-82D83C7D2C77}"/>
              </a:ext>
            </a:extLst>
          </p:cNvPr>
          <p:cNvSpPr/>
          <p:nvPr/>
        </p:nvSpPr>
        <p:spPr>
          <a:xfrm>
            <a:off x="6997032" y="2780061"/>
            <a:ext cx="269306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✓</a:t>
            </a:r>
            <a:endParaRPr lang="en-US" sz="2800" dirty="0"/>
          </a:p>
        </p:txBody>
      </p:sp>
      <p:sp>
        <p:nvSpPr>
          <p:cNvPr id="56" name="Text 29">
            <a:extLst>
              <a:ext uri="{FF2B5EF4-FFF2-40B4-BE49-F238E27FC236}">
                <a16:creationId xmlns:a16="http://schemas.microsoft.com/office/drawing/2014/main" id="{AA61285D-9F68-30B1-6730-2CB27D25AA34}"/>
              </a:ext>
            </a:extLst>
          </p:cNvPr>
          <p:cNvSpPr/>
          <p:nvPr/>
        </p:nvSpPr>
        <p:spPr>
          <a:xfrm>
            <a:off x="8506798" y="1620392"/>
            <a:ext cx="1392519" cy="60922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334E68"/>
                </a:solidFill>
                <a:ea typeface="Trebuchet MS" pitchFamily="34" charset="-122"/>
                <a:cs typeface="Trebuchet MS" pitchFamily="34" charset="-120"/>
              </a:rPr>
              <a:t>Final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334E68"/>
                </a:solidFill>
                <a:ea typeface="Trebuchet MS" pitchFamily="34" charset="-122"/>
                <a:cs typeface="Trebuchet MS" pitchFamily="34" charset="-120"/>
              </a:rPr>
              <a:t>Approval</a:t>
            </a:r>
          </a:p>
        </p:txBody>
      </p:sp>
      <p:sp>
        <p:nvSpPr>
          <p:cNvPr id="57" name="Text 30">
            <a:extLst>
              <a:ext uri="{FF2B5EF4-FFF2-40B4-BE49-F238E27FC236}">
                <a16:creationId xmlns:a16="http://schemas.microsoft.com/office/drawing/2014/main" id="{E410DFB3-0CD5-AD56-7C57-0E6084118A89}"/>
              </a:ext>
            </a:extLst>
          </p:cNvPr>
          <p:cNvSpPr/>
          <p:nvPr/>
        </p:nvSpPr>
        <p:spPr>
          <a:xfrm>
            <a:off x="8593830" y="2281838"/>
            <a:ext cx="1218454" cy="278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334E68"/>
                </a:solidFill>
                <a:ea typeface="Trebuchet MS" pitchFamily="34" charset="-122"/>
                <a:cs typeface="Trebuchet MS" pitchFamily="34" charset="-120"/>
              </a:rPr>
              <a:t>Jul 7</a:t>
            </a:r>
            <a:endParaRPr lang="en-US" sz="1600" dirty="0"/>
          </a:p>
        </p:txBody>
      </p:sp>
      <p:sp>
        <p:nvSpPr>
          <p:cNvPr id="58" name="Text 31">
            <a:extLst>
              <a:ext uri="{FF2B5EF4-FFF2-40B4-BE49-F238E27FC236}">
                <a16:creationId xmlns:a16="http://schemas.microsoft.com/office/drawing/2014/main" id="{E7F795C8-9CBD-6D65-23CC-251601261CC8}"/>
              </a:ext>
            </a:extLst>
          </p:cNvPr>
          <p:cNvSpPr/>
          <p:nvPr/>
        </p:nvSpPr>
        <p:spPr>
          <a:xfrm>
            <a:off x="8506798" y="3413260"/>
            <a:ext cx="1392519" cy="478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8CA9"/>
                </a:solidFill>
                <a:ea typeface="Trebuchet MS" pitchFamily="34" charset="-122"/>
                <a:cs typeface="Trebuchet MS" pitchFamily="34" charset="-120"/>
              </a:rPr>
              <a:t>Signed off by leadership</a:t>
            </a:r>
          </a:p>
        </p:txBody>
      </p:sp>
      <p:sp>
        <p:nvSpPr>
          <p:cNvPr id="60" name="Shape 32">
            <a:extLst>
              <a:ext uri="{FF2B5EF4-FFF2-40B4-BE49-F238E27FC236}">
                <a16:creationId xmlns:a16="http://schemas.microsoft.com/office/drawing/2014/main" id="{C9574BAA-0B0A-58B8-A324-9A73FB8DEBA2}"/>
              </a:ext>
            </a:extLst>
          </p:cNvPr>
          <p:cNvSpPr/>
          <p:nvPr/>
        </p:nvSpPr>
        <p:spPr>
          <a:xfrm>
            <a:off x="8889740" y="2682188"/>
            <a:ext cx="626633" cy="626633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 wrap="square"/>
          <a:lstStyle/>
          <a:p>
            <a:endParaRPr lang="en-US" sz="3600"/>
          </a:p>
        </p:txBody>
      </p:sp>
      <p:sp>
        <p:nvSpPr>
          <p:cNvPr id="61" name="Text 33">
            <a:extLst>
              <a:ext uri="{FF2B5EF4-FFF2-40B4-BE49-F238E27FC236}">
                <a16:creationId xmlns:a16="http://schemas.microsoft.com/office/drawing/2014/main" id="{B8579B76-CA9B-E58A-478C-7916DC1A4755}"/>
              </a:ext>
            </a:extLst>
          </p:cNvPr>
          <p:cNvSpPr/>
          <p:nvPr/>
        </p:nvSpPr>
        <p:spPr>
          <a:xfrm>
            <a:off x="9049167" y="2749283"/>
            <a:ext cx="307778" cy="4924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a typeface="Trebuchet MS" pitchFamily="34" charset="-122"/>
                <a:cs typeface="Trebuchet MS" pitchFamily="34" charset="-120"/>
              </a:rPr>
              <a:t>✓</a:t>
            </a:r>
            <a:endParaRPr lang="en-US" sz="3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2" name="Shape 34">
            <a:extLst>
              <a:ext uri="{FF2B5EF4-FFF2-40B4-BE49-F238E27FC236}">
                <a16:creationId xmlns:a16="http://schemas.microsoft.com/office/drawing/2014/main" id="{92CDD1B4-C38F-785C-4FA7-1A11B91F7658}"/>
              </a:ext>
            </a:extLst>
          </p:cNvPr>
          <p:cNvSpPr/>
          <p:nvPr/>
        </p:nvSpPr>
        <p:spPr>
          <a:xfrm>
            <a:off x="9203056" y="3964348"/>
            <a:ext cx="0" cy="261097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</a:ln>
        </p:spPr>
        <p:txBody>
          <a:bodyPr wrap="square"/>
          <a:lstStyle/>
          <a:p>
            <a:endParaRPr lang="en-US" sz="3200"/>
          </a:p>
        </p:txBody>
      </p:sp>
      <p:sp>
        <p:nvSpPr>
          <p:cNvPr id="63" name="Shape 35">
            <a:extLst>
              <a:ext uri="{FF2B5EF4-FFF2-40B4-BE49-F238E27FC236}">
                <a16:creationId xmlns:a16="http://schemas.microsoft.com/office/drawing/2014/main" id="{FC031D1B-3A97-AE59-FDDD-D007228EB78E}"/>
              </a:ext>
            </a:extLst>
          </p:cNvPr>
          <p:cNvSpPr/>
          <p:nvPr/>
        </p:nvSpPr>
        <p:spPr>
          <a:xfrm>
            <a:off x="9142134" y="3964348"/>
            <a:ext cx="121845" cy="15665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 wrap="square"/>
          <a:lstStyle/>
          <a:p>
            <a:endParaRPr lang="en-US" sz="3200"/>
          </a:p>
        </p:txBody>
      </p:sp>
      <p:sp>
        <p:nvSpPr>
          <p:cNvPr id="64" name="Text 36">
            <a:extLst>
              <a:ext uri="{FF2B5EF4-FFF2-40B4-BE49-F238E27FC236}">
                <a16:creationId xmlns:a16="http://schemas.microsoft.com/office/drawing/2014/main" id="{4A66A6AE-960A-12C9-BBB3-68560DA239D5}"/>
              </a:ext>
            </a:extLst>
          </p:cNvPr>
          <p:cNvSpPr/>
          <p:nvPr/>
        </p:nvSpPr>
        <p:spPr>
          <a:xfrm>
            <a:off x="8550314" y="4268962"/>
            <a:ext cx="1305486" cy="243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1"/>
                </a:solidFill>
                <a:ea typeface="Trebuchet MS" pitchFamily="34" charset="-122"/>
                <a:cs typeface="Trebuchet MS" pitchFamily="34" charset="-120"/>
              </a:rPr>
              <a:t>Jun 20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65" name="Text 37">
            <a:extLst>
              <a:ext uri="{FF2B5EF4-FFF2-40B4-BE49-F238E27FC236}">
                <a16:creationId xmlns:a16="http://schemas.microsoft.com/office/drawing/2014/main" id="{BABAEE22-ADFC-95F9-1FC2-7F7787C7139D}"/>
              </a:ext>
            </a:extLst>
          </p:cNvPr>
          <p:cNvSpPr/>
          <p:nvPr/>
        </p:nvSpPr>
        <p:spPr>
          <a:xfrm>
            <a:off x="8493759" y="4532177"/>
            <a:ext cx="1418593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chemeClr val="accent1"/>
                </a:solidFill>
                <a:ea typeface="Trebuchet MS" pitchFamily="34" charset="-122"/>
                <a:cs typeface="Trebuchet MS" pitchFamily="34" charset="-120"/>
              </a:rPr>
              <a:t>Budget review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chemeClr val="accent1"/>
                </a:solidFill>
                <a:ea typeface="Trebuchet MS" pitchFamily="34" charset="-122"/>
                <a:cs typeface="Trebuchet MS" pitchFamily="34" charset="-120"/>
              </a:rPr>
              <a:t>needed before sign-off</a:t>
            </a:r>
          </a:p>
        </p:txBody>
      </p:sp>
      <p:sp>
        <p:nvSpPr>
          <p:cNvPr id="66" name="Text 38">
            <a:extLst>
              <a:ext uri="{FF2B5EF4-FFF2-40B4-BE49-F238E27FC236}">
                <a16:creationId xmlns:a16="http://schemas.microsoft.com/office/drawing/2014/main" id="{30661AF5-ABC6-1F6E-DB34-D7556D00826D}"/>
              </a:ext>
            </a:extLst>
          </p:cNvPr>
          <p:cNvSpPr/>
          <p:nvPr/>
        </p:nvSpPr>
        <p:spPr>
          <a:xfrm>
            <a:off x="10578169" y="1620392"/>
            <a:ext cx="1392519" cy="60922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334E68"/>
                </a:solidFill>
                <a:ea typeface="Trebuchet MS" pitchFamily="34" charset="-122"/>
                <a:cs typeface="Trebuchet MS" pitchFamily="34" charset="-120"/>
              </a:rPr>
              <a:t>Project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334E68"/>
                </a:solidFill>
                <a:ea typeface="Trebuchet MS" pitchFamily="34" charset="-122"/>
                <a:cs typeface="Trebuchet MS" pitchFamily="34" charset="-120"/>
              </a:rPr>
              <a:t>Close</a:t>
            </a:r>
          </a:p>
        </p:txBody>
      </p:sp>
      <p:sp>
        <p:nvSpPr>
          <p:cNvPr id="67" name="Text 39">
            <a:extLst>
              <a:ext uri="{FF2B5EF4-FFF2-40B4-BE49-F238E27FC236}">
                <a16:creationId xmlns:a16="http://schemas.microsoft.com/office/drawing/2014/main" id="{9E20F85F-6E3A-0C43-561D-F07ABCD5B9DC}"/>
              </a:ext>
            </a:extLst>
          </p:cNvPr>
          <p:cNvSpPr/>
          <p:nvPr/>
        </p:nvSpPr>
        <p:spPr>
          <a:xfrm>
            <a:off x="10665202" y="2281838"/>
            <a:ext cx="1218454" cy="278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334E68"/>
                </a:solidFill>
                <a:ea typeface="Trebuchet MS" pitchFamily="34" charset="-122"/>
                <a:cs typeface="Trebuchet MS" pitchFamily="34" charset="-120"/>
              </a:rPr>
              <a:t>Sep 1</a:t>
            </a:r>
            <a:endParaRPr lang="en-US" sz="1600" dirty="0"/>
          </a:p>
        </p:txBody>
      </p:sp>
      <p:sp>
        <p:nvSpPr>
          <p:cNvPr id="68" name="Text 40">
            <a:extLst>
              <a:ext uri="{FF2B5EF4-FFF2-40B4-BE49-F238E27FC236}">
                <a16:creationId xmlns:a16="http://schemas.microsoft.com/office/drawing/2014/main" id="{7EB84AE4-E9CE-5DE7-540C-08779E194FF7}"/>
              </a:ext>
            </a:extLst>
          </p:cNvPr>
          <p:cNvSpPr/>
          <p:nvPr/>
        </p:nvSpPr>
        <p:spPr>
          <a:xfrm>
            <a:off x="10578169" y="3413260"/>
            <a:ext cx="1392519" cy="478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8CA9"/>
                </a:solidFill>
                <a:ea typeface="Trebuchet MS" pitchFamily="34" charset="-122"/>
                <a:cs typeface="Trebuchet MS" pitchFamily="34" charset="-120"/>
              </a:rPr>
              <a:t>Handover &amp; wrap-up</a:t>
            </a:r>
          </a:p>
        </p:txBody>
      </p:sp>
      <p:sp>
        <p:nvSpPr>
          <p:cNvPr id="69" name="Shape 41">
            <a:extLst>
              <a:ext uri="{FF2B5EF4-FFF2-40B4-BE49-F238E27FC236}">
                <a16:creationId xmlns:a16="http://schemas.microsoft.com/office/drawing/2014/main" id="{D18EDF54-0079-CC86-0888-4C6E988BEB4E}"/>
              </a:ext>
            </a:extLst>
          </p:cNvPr>
          <p:cNvSpPr/>
          <p:nvPr/>
        </p:nvSpPr>
        <p:spPr>
          <a:xfrm>
            <a:off x="10961112" y="2682188"/>
            <a:ext cx="626633" cy="62663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4">
                <a:lumMod val="75000"/>
              </a:schemeClr>
            </a:solidFill>
            <a:prstDash val="solid"/>
          </a:ln>
        </p:spPr>
        <p:txBody>
          <a:bodyPr wrap="square"/>
          <a:lstStyle/>
          <a:p>
            <a:endParaRPr lang="en-US" sz="4000"/>
          </a:p>
        </p:txBody>
      </p:sp>
      <p:sp>
        <p:nvSpPr>
          <p:cNvPr id="70" name="Text 42">
            <a:extLst>
              <a:ext uri="{FF2B5EF4-FFF2-40B4-BE49-F238E27FC236}">
                <a16:creationId xmlns:a16="http://schemas.microsoft.com/office/drawing/2014/main" id="{D8C6B671-A6EE-8336-3E7B-642DF0A5A896}"/>
              </a:ext>
            </a:extLst>
          </p:cNvPr>
          <p:cNvSpPr/>
          <p:nvPr/>
        </p:nvSpPr>
        <p:spPr>
          <a:xfrm>
            <a:off x="11073251" y="2857005"/>
            <a:ext cx="402353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  <a:ea typeface="Trebuchet MS" pitchFamily="34" charset="-122"/>
                <a:cs typeface="Trebuchet MS" pitchFamily="34" charset="-120"/>
              </a:rPr>
              <a:t>12%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1" name="Shape 43">
            <a:extLst>
              <a:ext uri="{FF2B5EF4-FFF2-40B4-BE49-F238E27FC236}">
                <a16:creationId xmlns:a16="http://schemas.microsoft.com/office/drawing/2014/main" id="{20C297AE-E6A1-0D31-B3AC-B79D9D66BC96}"/>
              </a:ext>
            </a:extLst>
          </p:cNvPr>
          <p:cNvSpPr/>
          <p:nvPr/>
        </p:nvSpPr>
        <p:spPr>
          <a:xfrm>
            <a:off x="900143" y="5458450"/>
            <a:ext cx="191471" cy="191471"/>
          </a:xfrm>
          <a:prstGeom prst="ellipse">
            <a:avLst/>
          </a:prstGeom>
          <a:solidFill>
            <a:schemeClr val="accent4"/>
          </a:solidFill>
          <a:ln w="25400">
            <a:solidFill>
              <a:schemeClr val="accent4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72" name="Text 44">
            <a:extLst>
              <a:ext uri="{FF2B5EF4-FFF2-40B4-BE49-F238E27FC236}">
                <a16:creationId xmlns:a16="http://schemas.microsoft.com/office/drawing/2014/main" id="{27148994-7504-57E0-3FA6-72144903303B}"/>
              </a:ext>
            </a:extLst>
          </p:cNvPr>
          <p:cNvSpPr/>
          <p:nvPr/>
        </p:nvSpPr>
        <p:spPr>
          <a:xfrm>
            <a:off x="1203816" y="5431075"/>
            <a:ext cx="913648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6B8CA9"/>
                </a:solidFill>
                <a:ea typeface="Trebuchet MS" pitchFamily="34" charset="-122"/>
                <a:cs typeface="Trebuchet MS" pitchFamily="34" charset="-120"/>
              </a:rPr>
              <a:t>Completed</a:t>
            </a:r>
            <a:endParaRPr lang="en-US" sz="1600" dirty="0"/>
          </a:p>
        </p:txBody>
      </p:sp>
      <p:sp>
        <p:nvSpPr>
          <p:cNvPr id="73" name="Shape 45">
            <a:extLst>
              <a:ext uri="{FF2B5EF4-FFF2-40B4-BE49-F238E27FC236}">
                <a16:creationId xmlns:a16="http://schemas.microsoft.com/office/drawing/2014/main" id="{3BFE783E-1D13-D627-BA46-213E430CB2E5}"/>
              </a:ext>
            </a:extLst>
          </p:cNvPr>
          <p:cNvSpPr/>
          <p:nvPr/>
        </p:nvSpPr>
        <p:spPr>
          <a:xfrm>
            <a:off x="2353584" y="5458450"/>
            <a:ext cx="191471" cy="191471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74" name="Text 46">
            <a:extLst>
              <a:ext uri="{FF2B5EF4-FFF2-40B4-BE49-F238E27FC236}">
                <a16:creationId xmlns:a16="http://schemas.microsoft.com/office/drawing/2014/main" id="{63D2B0BC-CABC-4AED-0E87-3893AF447CA9}"/>
              </a:ext>
            </a:extLst>
          </p:cNvPr>
          <p:cNvSpPr/>
          <p:nvPr/>
        </p:nvSpPr>
        <p:spPr>
          <a:xfrm>
            <a:off x="2657257" y="5431075"/>
            <a:ext cx="917302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6B8CA9"/>
                </a:solidFill>
                <a:ea typeface="Trebuchet MS" pitchFamily="34" charset="-122"/>
                <a:cs typeface="Trebuchet MS" pitchFamily="34" charset="-120"/>
              </a:rPr>
              <a:t>In Progress</a:t>
            </a:r>
            <a:endParaRPr lang="en-US" sz="1600" dirty="0"/>
          </a:p>
        </p:txBody>
      </p:sp>
      <p:sp>
        <p:nvSpPr>
          <p:cNvPr id="75" name="Shape 47">
            <a:extLst>
              <a:ext uri="{FF2B5EF4-FFF2-40B4-BE49-F238E27FC236}">
                <a16:creationId xmlns:a16="http://schemas.microsoft.com/office/drawing/2014/main" id="{9662989A-7E38-577B-D4FA-00CD57B9885D}"/>
              </a:ext>
            </a:extLst>
          </p:cNvPr>
          <p:cNvSpPr/>
          <p:nvPr/>
        </p:nvSpPr>
        <p:spPr>
          <a:xfrm>
            <a:off x="3807047" y="5467153"/>
            <a:ext cx="156658" cy="17406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76" name="Text 48">
            <a:extLst>
              <a:ext uri="{FF2B5EF4-FFF2-40B4-BE49-F238E27FC236}">
                <a16:creationId xmlns:a16="http://schemas.microsoft.com/office/drawing/2014/main" id="{371D142F-082D-25A4-0726-BB01497B46D6}"/>
              </a:ext>
            </a:extLst>
          </p:cNvPr>
          <p:cNvSpPr/>
          <p:nvPr/>
        </p:nvSpPr>
        <p:spPr>
          <a:xfrm>
            <a:off x="4110720" y="5431074"/>
            <a:ext cx="808619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6B8CA9"/>
                </a:solidFill>
                <a:ea typeface="Trebuchet MS" pitchFamily="34" charset="-122"/>
                <a:cs typeface="Trebuchet MS" pitchFamily="34" charset="-120"/>
              </a:rPr>
              <a:t>Key Event</a:t>
            </a:r>
            <a:endParaRPr lang="en-US" sz="1600" dirty="0"/>
          </a:p>
        </p:txBody>
      </p:sp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E225E211-AC06-E421-A288-BE63625903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1176" y="2789110"/>
            <a:ext cx="412788" cy="41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9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82B7C-2C44-8AF9-56B6-0778D5F08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315FD-D8AB-59A0-7D1D-FED6175E7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Milestone Roadmap – Slide Template</a:t>
            </a: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C93DF33E-58EA-AA91-F0D1-46E09EC2C899}"/>
              </a:ext>
            </a:extLst>
          </p:cNvPr>
          <p:cNvSpPr/>
          <p:nvPr/>
        </p:nvSpPr>
        <p:spPr>
          <a:xfrm>
            <a:off x="917570" y="2934582"/>
            <a:ext cx="10356858" cy="121845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B809CC76-086B-8D72-292E-0CB02923FD3B}"/>
              </a:ext>
            </a:extLst>
          </p:cNvPr>
          <p:cNvSpPr/>
          <p:nvPr/>
        </p:nvSpPr>
        <p:spPr>
          <a:xfrm>
            <a:off x="917570" y="2934582"/>
            <a:ext cx="6527432" cy="12184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solidFill>
              <a:schemeClr val="accent4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F04516F7-83B8-B91B-2BDF-EBCE97FFAAC4}"/>
              </a:ext>
            </a:extLst>
          </p:cNvPr>
          <p:cNvSpPr/>
          <p:nvPr/>
        </p:nvSpPr>
        <p:spPr>
          <a:xfrm>
            <a:off x="221311" y="1620392"/>
            <a:ext cx="1392519" cy="60922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/>
            <a:r>
              <a:rPr lang="en-US" sz="1600" b="1" dirty="0">
                <a:solidFill>
                  <a:schemeClr val="bg2"/>
                </a:solidFill>
              </a:rPr>
              <a:t>Project</a:t>
            </a:r>
          </a:p>
          <a:p>
            <a:pPr algn="ctr"/>
            <a:r>
              <a:rPr lang="en-US" sz="1600" b="1" dirty="0">
                <a:solidFill>
                  <a:schemeClr val="bg2"/>
                </a:solidFill>
              </a:rPr>
              <a:t>Kick-off</a:t>
            </a: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9F8FC357-E606-F52B-B1AB-18AE5D028E22}"/>
              </a:ext>
            </a:extLst>
          </p:cNvPr>
          <p:cNvSpPr/>
          <p:nvPr/>
        </p:nvSpPr>
        <p:spPr>
          <a:xfrm>
            <a:off x="308343" y="2281838"/>
            <a:ext cx="1218454" cy="278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4"/>
                </a:solidFill>
                <a:ea typeface="Trebuchet MS" pitchFamily="34" charset="-122"/>
                <a:cs typeface="Trebuchet MS" pitchFamily="34" charset="-120"/>
              </a:rPr>
              <a:t>Jan 6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9F34F06E-C80C-2563-FA4A-3199C5B0C787}"/>
              </a:ext>
            </a:extLst>
          </p:cNvPr>
          <p:cNvSpPr/>
          <p:nvPr/>
        </p:nvSpPr>
        <p:spPr>
          <a:xfrm>
            <a:off x="221311" y="3413260"/>
            <a:ext cx="1392519" cy="478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ea typeface="Trebuchet MS" pitchFamily="34" charset="-122"/>
                <a:cs typeface="Trebuchet MS" pitchFamily="34" charset="-120"/>
              </a:rPr>
              <a:t>Team &amp; scope confirmed</a:t>
            </a:r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221DD103-D9E8-ACD7-50DA-505CCC789053}"/>
              </a:ext>
            </a:extLst>
          </p:cNvPr>
          <p:cNvSpPr/>
          <p:nvPr/>
        </p:nvSpPr>
        <p:spPr>
          <a:xfrm>
            <a:off x="604254" y="2682188"/>
            <a:ext cx="626633" cy="626633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E2C66633-BC2E-DE5F-B59C-E83ADD56713D}"/>
              </a:ext>
            </a:extLst>
          </p:cNvPr>
          <p:cNvSpPr/>
          <p:nvPr/>
        </p:nvSpPr>
        <p:spPr>
          <a:xfrm>
            <a:off x="2292683" y="1620392"/>
            <a:ext cx="1392519" cy="60922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2"/>
                </a:solidFill>
                <a:ea typeface="Trebuchet MS" pitchFamily="34" charset="-122"/>
                <a:cs typeface="Trebuchet MS" pitchFamily="34" charset="-120"/>
              </a:rPr>
              <a:t>Planning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chemeClr val="bg2"/>
                </a:solidFill>
                <a:ea typeface="Trebuchet MS" pitchFamily="34" charset="-122"/>
                <a:cs typeface="Trebuchet MS" pitchFamily="34" charset="-120"/>
              </a:rPr>
              <a:t>Complete</a:t>
            </a:r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7FE16B3B-FC95-1166-96C0-72A724C38F4F}"/>
              </a:ext>
            </a:extLst>
          </p:cNvPr>
          <p:cNvSpPr/>
          <p:nvPr/>
        </p:nvSpPr>
        <p:spPr>
          <a:xfrm>
            <a:off x="2379715" y="2281838"/>
            <a:ext cx="1218454" cy="278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4"/>
                </a:solidFill>
                <a:ea typeface="Trebuchet MS" pitchFamily="34" charset="-122"/>
                <a:cs typeface="Trebuchet MS" pitchFamily="34" charset="-120"/>
              </a:rPr>
              <a:t>Feb 10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83CECE6B-FA4F-153F-AFEF-0E92428EA771}"/>
              </a:ext>
            </a:extLst>
          </p:cNvPr>
          <p:cNvSpPr/>
          <p:nvPr/>
        </p:nvSpPr>
        <p:spPr>
          <a:xfrm>
            <a:off x="2292683" y="3413260"/>
            <a:ext cx="1392519" cy="478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ea typeface="Trebuchet MS" pitchFamily="34" charset="-122"/>
                <a:cs typeface="Trebuchet MS" pitchFamily="34" charset="-120"/>
              </a:rPr>
              <a:t>Roadmap approved</a:t>
            </a:r>
          </a:p>
        </p:txBody>
      </p:sp>
      <p:sp>
        <p:nvSpPr>
          <p:cNvPr id="22" name="Shape 13">
            <a:extLst>
              <a:ext uri="{FF2B5EF4-FFF2-40B4-BE49-F238E27FC236}">
                <a16:creationId xmlns:a16="http://schemas.microsoft.com/office/drawing/2014/main" id="{DCE09ACB-21F8-F516-75AF-865D1F6E5D48}"/>
              </a:ext>
            </a:extLst>
          </p:cNvPr>
          <p:cNvSpPr/>
          <p:nvPr/>
        </p:nvSpPr>
        <p:spPr>
          <a:xfrm>
            <a:off x="2675625" y="2682188"/>
            <a:ext cx="626633" cy="626633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23" name="Text 14">
            <a:extLst>
              <a:ext uri="{FF2B5EF4-FFF2-40B4-BE49-F238E27FC236}">
                <a16:creationId xmlns:a16="http://schemas.microsoft.com/office/drawing/2014/main" id="{E7DDD13D-214F-7F73-18AF-EFB0A214B465}"/>
              </a:ext>
            </a:extLst>
          </p:cNvPr>
          <p:cNvSpPr/>
          <p:nvPr/>
        </p:nvSpPr>
        <p:spPr>
          <a:xfrm>
            <a:off x="2835052" y="2749283"/>
            <a:ext cx="307778" cy="49244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✓</a:t>
            </a:r>
            <a:endParaRPr lang="en-US" sz="3200" dirty="0"/>
          </a:p>
        </p:txBody>
      </p:sp>
      <p:sp>
        <p:nvSpPr>
          <p:cNvPr id="30" name="Shape 15">
            <a:extLst>
              <a:ext uri="{FF2B5EF4-FFF2-40B4-BE49-F238E27FC236}">
                <a16:creationId xmlns:a16="http://schemas.microsoft.com/office/drawing/2014/main" id="{8D138297-8C20-E5A2-4A0C-9A3DF0C9FE3B}"/>
              </a:ext>
            </a:extLst>
          </p:cNvPr>
          <p:cNvSpPr/>
          <p:nvPr/>
        </p:nvSpPr>
        <p:spPr>
          <a:xfrm>
            <a:off x="2988942" y="3964348"/>
            <a:ext cx="0" cy="261097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1" name="Shape 16">
            <a:extLst>
              <a:ext uri="{FF2B5EF4-FFF2-40B4-BE49-F238E27FC236}">
                <a16:creationId xmlns:a16="http://schemas.microsoft.com/office/drawing/2014/main" id="{28DBC350-AA1A-EA94-F8F1-5B4B3C8EE1E1}"/>
              </a:ext>
            </a:extLst>
          </p:cNvPr>
          <p:cNvSpPr/>
          <p:nvPr/>
        </p:nvSpPr>
        <p:spPr>
          <a:xfrm>
            <a:off x="2928019" y="3964348"/>
            <a:ext cx="121845" cy="15665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2A6CFB5C-A62F-A6FF-1280-FDEE4BD2E456}"/>
              </a:ext>
            </a:extLst>
          </p:cNvPr>
          <p:cNvSpPr/>
          <p:nvPr/>
        </p:nvSpPr>
        <p:spPr>
          <a:xfrm>
            <a:off x="2336199" y="4268962"/>
            <a:ext cx="1305486" cy="243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1"/>
                </a:solidFill>
                <a:ea typeface="Trebuchet MS" pitchFamily="34" charset="-122"/>
                <a:cs typeface="Trebuchet MS" pitchFamily="34" charset="-120"/>
              </a:rPr>
              <a:t>Jan 28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35" name="Text 18">
            <a:extLst>
              <a:ext uri="{FF2B5EF4-FFF2-40B4-BE49-F238E27FC236}">
                <a16:creationId xmlns:a16="http://schemas.microsoft.com/office/drawing/2014/main" id="{4F6A6664-D009-0343-870E-BC282F57505D}"/>
              </a:ext>
            </a:extLst>
          </p:cNvPr>
          <p:cNvSpPr/>
          <p:nvPr/>
        </p:nvSpPr>
        <p:spPr>
          <a:xfrm>
            <a:off x="2336199" y="4532177"/>
            <a:ext cx="1305486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chemeClr val="accent1"/>
                </a:solidFill>
                <a:ea typeface="Trebuchet MS" pitchFamily="34" charset="-122"/>
                <a:cs typeface="Trebuchet MS" pitchFamily="34" charset="-120"/>
              </a:rPr>
              <a:t>Stakeholder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chemeClr val="accent1"/>
                </a:solidFill>
                <a:ea typeface="Trebuchet MS" pitchFamily="34" charset="-122"/>
                <a:cs typeface="Trebuchet MS" pitchFamily="34" charset="-120"/>
              </a:rPr>
              <a:t>alignment meeting</a:t>
            </a:r>
          </a:p>
        </p:txBody>
      </p:sp>
      <p:sp>
        <p:nvSpPr>
          <p:cNvPr id="36" name="Text 19">
            <a:extLst>
              <a:ext uri="{FF2B5EF4-FFF2-40B4-BE49-F238E27FC236}">
                <a16:creationId xmlns:a16="http://schemas.microsoft.com/office/drawing/2014/main" id="{53FD3213-8C59-2F07-59AC-048ACA7F0AB1}"/>
              </a:ext>
            </a:extLst>
          </p:cNvPr>
          <p:cNvSpPr/>
          <p:nvPr/>
        </p:nvSpPr>
        <p:spPr>
          <a:xfrm>
            <a:off x="4364054" y="1620392"/>
            <a:ext cx="1392519" cy="60922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2"/>
                </a:solidFill>
                <a:ea typeface="Trebuchet MS" pitchFamily="34" charset="-122"/>
                <a:cs typeface="Trebuchet MS" pitchFamily="34" charset="-120"/>
              </a:rPr>
              <a:t>First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chemeClr val="bg2"/>
                </a:solidFill>
                <a:ea typeface="Trebuchet MS" pitchFamily="34" charset="-122"/>
                <a:cs typeface="Trebuchet MS" pitchFamily="34" charset="-120"/>
              </a:rPr>
              <a:t>Deliverable</a:t>
            </a:r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62BF4453-994A-30AB-B7A9-02D8734AD78B}"/>
              </a:ext>
            </a:extLst>
          </p:cNvPr>
          <p:cNvSpPr/>
          <p:nvPr/>
        </p:nvSpPr>
        <p:spPr>
          <a:xfrm>
            <a:off x="4451087" y="2281838"/>
            <a:ext cx="1218454" cy="278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4"/>
                </a:solidFill>
                <a:ea typeface="Trebuchet MS" pitchFamily="34" charset="-122"/>
                <a:cs typeface="Trebuchet MS" pitchFamily="34" charset="-120"/>
              </a:rPr>
              <a:t>Mar 24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BB235BCA-6D2C-87C9-5756-2A03ABA35D92}"/>
              </a:ext>
            </a:extLst>
          </p:cNvPr>
          <p:cNvSpPr/>
          <p:nvPr/>
        </p:nvSpPr>
        <p:spPr>
          <a:xfrm>
            <a:off x="4364054" y="3413260"/>
            <a:ext cx="1392519" cy="478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ea typeface="Trebuchet MS" pitchFamily="34" charset="-122"/>
                <a:cs typeface="Trebuchet MS" pitchFamily="34" charset="-120"/>
              </a:rPr>
              <a:t>Phase 1 submitted</a:t>
            </a:r>
          </a:p>
        </p:txBody>
      </p:sp>
      <p:sp>
        <p:nvSpPr>
          <p:cNvPr id="39" name="Shape 22">
            <a:extLst>
              <a:ext uri="{FF2B5EF4-FFF2-40B4-BE49-F238E27FC236}">
                <a16:creationId xmlns:a16="http://schemas.microsoft.com/office/drawing/2014/main" id="{4DE1F81E-9644-4922-728B-2F68796FE522}"/>
              </a:ext>
            </a:extLst>
          </p:cNvPr>
          <p:cNvSpPr/>
          <p:nvPr/>
        </p:nvSpPr>
        <p:spPr>
          <a:xfrm>
            <a:off x="4746997" y="2682188"/>
            <a:ext cx="626633" cy="626633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40" name="Text 23">
            <a:extLst>
              <a:ext uri="{FF2B5EF4-FFF2-40B4-BE49-F238E27FC236}">
                <a16:creationId xmlns:a16="http://schemas.microsoft.com/office/drawing/2014/main" id="{F28B784F-F201-39C0-B59E-CCE734D5274C}"/>
              </a:ext>
            </a:extLst>
          </p:cNvPr>
          <p:cNvSpPr/>
          <p:nvPr/>
        </p:nvSpPr>
        <p:spPr>
          <a:xfrm>
            <a:off x="4906424" y="2749283"/>
            <a:ext cx="307778" cy="49244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✓</a:t>
            </a:r>
            <a:endParaRPr lang="en-US" sz="3200" dirty="0"/>
          </a:p>
        </p:txBody>
      </p:sp>
      <p:sp>
        <p:nvSpPr>
          <p:cNvPr id="47" name="Text 24">
            <a:extLst>
              <a:ext uri="{FF2B5EF4-FFF2-40B4-BE49-F238E27FC236}">
                <a16:creationId xmlns:a16="http://schemas.microsoft.com/office/drawing/2014/main" id="{2EAAA462-5488-2008-DB1F-14751ADCA730}"/>
              </a:ext>
            </a:extLst>
          </p:cNvPr>
          <p:cNvSpPr/>
          <p:nvPr/>
        </p:nvSpPr>
        <p:spPr>
          <a:xfrm>
            <a:off x="6435426" y="1620392"/>
            <a:ext cx="1392519" cy="60922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2"/>
                </a:solidFill>
                <a:ea typeface="Trebuchet MS" pitchFamily="34" charset="-122"/>
                <a:cs typeface="Trebuchet MS" pitchFamily="34" charset="-120"/>
              </a:rPr>
              <a:t>Mid-project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chemeClr val="bg2"/>
                </a:solidFill>
                <a:ea typeface="Trebuchet MS" pitchFamily="34" charset="-122"/>
                <a:cs typeface="Trebuchet MS" pitchFamily="34" charset="-120"/>
              </a:rPr>
              <a:t>Review</a:t>
            </a:r>
          </a:p>
        </p:txBody>
      </p:sp>
      <p:sp>
        <p:nvSpPr>
          <p:cNvPr id="48" name="Text 25">
            <a:extLst>
              <a:ext uri="{FF2B5EF4-FFF2-40B4-BE49-F238E27FC236}">
                <a16:creationId xmlns:a16="http://schemas.microsoft.com/office/drawing/2014/main" id="{639A5FC3-B4FA-4FD2-0F37-38D4077DE3B7}"/>
              </a:ext>
            </a:extLst>
          </p:cNvPr>
          <p:cNvSpPr/>
          <p:nvPr/>
        </p:nvSpPr>
        <p:spPr>
          <a:xfrm>
            <a:off x="6522458" y="2281838"/>
            <a:ext cx="1218454" cy="278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4"/>
                </a:solidFill>
                <a:ea typeface="Trebuchet MS" pitchFamily="34" charset="-122"/>
                <a:cs typeface="Trebuchet MS" pitchFamily="34" charset="-120"/>
              </a:rPr>
              <a:t>May 12</a:t>
            </a:r>
            <a:endParaRPr lang="en-US" sz="1600" dirty="0">
              <a:solidFill>
                <a:schemeClr val="accent4"/>
              </a:solidFill>
            </a:endParaRPr>
          </a:p>
        </p:txBody>
      </p:sp>
      <p:sp>
        <p:nvSpPr>
          <p:cNvPr id="52" name="Text 26">
            <a:extLst>
              <a:ext uri="{FF2B5EF4-FFF2-40B4-BE49-F238E27FC236}">
                <a16:creationId xmlns:a16="http://schemas.microsoft.com/office/drawing/2014/main" id="{DA6F9355-DB38-8A2E-C9F5-68403D125A0C}"/>
              </a:ext>
            </a:extLst>
          </p:cNvPr>
          <p:cNvSpPr/>
          <p:nvPr/>
        </p:nvSpPr>
        <p:spPr>
          <a:xfrm>
            <a:off x="6435426" y="3413260"/>
            <a:ext cx="1392519" cy="478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ea typeface="Trebuchet MS" pitchFamily="34" charset="-122"/>
                <a:cs typeface="Trebuchet MS" pitchFamily="34" charset="-120"/>
              </a:rPr>
              <a:t>Progress assessed</a:t>
            </a:r>
          </a:p>
        </p:txBody>
      </p:sp>
      <p:sp>
        <p:nvSpPr>
          <p:cNvPr id="54" name="Shape 27">
            <a:extLst>
              <a:ext uri="{FF2B5EF4-FFF2-40B4-BE49-F238E27FC236}">
                <a16:creationId xmlns:a16="http://schemas.microsoft.com/office/drawing/2014/main" id="{FD7E8A3B-748C-28C1-4E33-1DBFE4C46A3F}"/>
              </a:ext>
            </a:extLst>
          </p:cNvPr>
          <p:cNvSpPr/>
          <p:nvPr/>
        </p:nvSpPr>
        <p:spPr>
          <a:xfrm>
            <a:off x="6818369" y="2682188"/>
            <a:ext cx="626633" cy="626633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55" name="Text 28">
            <a:extLst>
              <a:ext uri="{FF2B5EF4-FFF2-40B4-BE49-F238E27FC236}">
                <a16:creationId xmlns:a16="http://schemas.microsoft.com/office/drawing/2014/main" id="{E314066B-73AF-251D-8B38-6B4FD519DEBB}"/>
              </a:ext>
            </a:extLst>
          </p:cNvPr>
          <p:cNvSpPr/>
          <p:nvPr/>
        </p:nvSpPr>
        <p:spPr>
          <a:xfrm>
            <a:off x="6997032" y="2780061"/>
            <a:ext cx="269306" cy="43088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✓</a:t>
            </a:r>
            <a:endParaRPr lang="en-US" sz="2800" dirty="0"/>
          </a:p>
        </p:txBody>
      </p:sp>
      <p:sp>
        <p:nvSpPr>
          <p:cNvPr id="56" name="Text 29">
            <a:extLst>
              <a:ext uri="{FF2B5EF4-FFF2-40B4-BE49-F238E27FC236}">
                <a16:creationId xmlns:a16="http://schemas.microsoft.com/office/drawing/2014/main" id="{BF34B741-ED42-5509-1C3F-2FDA79E702FB}"/>
              </a:ext>
            </a:extLst>
          </p:cNvPr>
          <p:cNvSpPr/>
          <p:nvPr/>
        </p:nvSpPr>
        <p:spPr>
          <a:xfrm>
            <a:off x="8506798" y="1620392"/>
            <a:ext cx="1392519" cy="60922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2"/>
                </a:solidFill>
                <a:ea typeface="Trebuchet MS" pitchFamily="34" charset="-122"/>
                <a:cs typeface="Trebuchet MS" pitchFamily="34" charset="-120"/>
              </a:rPr>
              <a:t>Final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chemeClr val="bg2"/>
                </a:solidFill>
                <a:ea typeface="Trebuchet MS" pitchFamily="34" charset="-122"/>
                <a:cs typeface="Trebuchet MS" pitchFamily="34" charset="-120"/>
              </a:rPr>
              <a:t>Approval</a:t>
            </a:r>
          </a:p>
        </p:txBody>
      </p:sp>
      <p:sp>
        <p:nvSpPr>
          <p:cNvPr id="57" name="Text 30">
            <a:extLst>
              <a:ext uri="{FF2B5EF4-FFF2-40B4-BE49-F238E27FC236}">
                <a16:creationId xmlns:a16="http://schemas.microsoft.com/office/drawing/2014/main" id="{24E7CF3E-19E7-7E34-821A-63EE50EB6D70}"/>
              </a:ext>
            </a:extLst>
          </p:cNvPr>
          <p:cNvSpPr/>
          <p:nvPr/>
        </p:nvSpPr>
        <p:spPr>
          <a:xfrm>
            <a:off x="8593830" y="2281838"/>
            <a:ext cx="1218454" cy="278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ea typeface="Trebuchet MS" pitchFamily="34" charset="-122"/>
                <a:cs typeface="Trebuchet MS" pitchFamily="34" charset="-120"/>
              </a:rPr>
              <a:t>Jul 7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8" name="Text 31">
            <a:extLst>
              <a:ext uri="{FF2B5EF4-FFF2-40B4-BE49-F238E27FC236}">
                <a16:creationId xmlns:a16="http://schemas.microsoft.com/office/drawing/2014/main" id="{EDDEF1B3-94FC-17A7-30F5-85A177F776EB}"/>
              </a:ext>
            </a:extLst>
          </p:cNvPr>
          <p:cNvSpPr/>
          <p:nvPr/>
        </p:nvSpPr>
        <p:spPr>
          <a:xfrm>
            <a:off x="8506798" y="3413260"/>
            <a:ext cx="1392519" cy="478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ea typeface="Trebuchet MS" pitchFamily="34" charset="-122"/>
                <a:cs typeface="Trebuchet MS" pitchFamily="34" charset="-120"/>
              </a:rPr>
              <a:t>Signed off by leadership</a:t>
            </a:r>
          </a:p>
        </p:txBody>
      </p:sp>
      <p:sp>
        <p:nvSpPr>
          <p:cNvPr id="60" name="Shape 32">
            <a:extLst>
              <a:ext uri="{FF2B5EF4-FFF2-40B4-BE49-F238E27FC236}">
                <a16:creationId xmlns:a16="http://schemas.microsoft.com/office/drawing/2014/main" id="{52C1E93C-44A8-EBD5-3CEC-5822E1986FA5}"/>
              </a:ext>
            </a:extLst>
          </p:cNvPr>
          <p:cNvSpPr/>
          <p:nvPr/>
        </p:nvSpPr>
        <p:spPr>
          <a:xfrm>
            <a:off x="8889740" y="2682188"/>
            <a:ext cx="626633" cy="626633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 sz="3600"/>
          </a:p>
        </p:txBody>
      </p:sp>
      <p:sp>
        <p:nvSpPr>
          <p:cNvPr id="61" name="Text 33">
            <a:extLst>
              <a:ext uri="{FF2B5EF4-FFF2-40B4-BE49-F238E27FC236}">
                <a16:creationId xmlns:a16="http://schemas.microsoft.com/office/drawing/2014/main" id="{70C644DA-8B93-A43D-9DDE-DBB06D6DFBE9}"/>
              </a:ext>
            </a:extLst>
          </p:cNvPr>
          <p:cNvSpPr/>
          <p:nvPr/>
        </p:nvSpPr>
        <p:spPr>
          <a:xfrm>
            <a:off x="9049167" y="2749283"/>
            <a:ext cx="307778" cy="49244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ea typeface="Trebuchet MS" pitchFamily="34" charset="-122"/>
                <a:cs typeface="Trebuchet MS" pitchFamily="34" charset="-120"/>
              </a:rPr>
              <a:t>✓</a:t>
            </a:r>
            <a:endParaRPr lang="en-US" sz="3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2" name="Shape 34">
            <a:extLst>
              <a:ext uri="{FF2B5EF4-FFF2-40B4-BE49-F238E27FC236}">
                <a16:creationId xmlns:a16="http://schemas.microsoft.com/office/drawing/2014/main" id="{6759E3B5-A907-3983-2CA4-B18763BC5C30}"/>
              </a:ext>
            </a:extLst>
          </p:cNvPr>
          <p:cNvSpPr/>
          <p:nvPr/>
        </p:nvSpPr>
        <p:spPr>
          <a:xfrm>
            <a:off x="9203056" y="3964348"/>
            <a:ext cx="0" cy="261097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3" name="Shape 35">
            <a:extLst>
              <a:ext uri="{FF2B5EF4-FFF2-40B4-BE49-F238E27FC236}">
                <a16:creationId xmlns:a16="http://schemas.microsoft.com/office/drawing/2014/main" id="{91F8EADF-CD7E-1A4B-4A8F-30A2D03AEE60}"/>
              </a:ext>
            </a:extLst>
          </p:cNvPr>
          <p:cNvSpPr/>
          <p:nvPr/>
        </p:nvSpPr>
        <p:spPr>
          <a:xfrm>
            <a:off x="9142134" y="3964348"/>
            <a:ext cx="121845" cy="15665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4" name="Text 36">
            <a:extLst>
              <a:ext uri="{FF2B5EF4-FFF2-40B4-BE49-F238E27FC236}">
                <a16:creationId xmlns:a16="http://schemas.microsoft.com/office/drawing/2014/main" id="{09F34DF9-8E09-DC0B-817E-E7E9A0AD7C0F}"/>
              </a:ext>
            </a:extLst>
          </p:cNvPr>
          <p:cNvSpPr/>
          <p:nvPr/>
        </p:nvSpPr>
        <p:spPr>
          <a:xfrm>
            <a:off x="8550314" y="4268962"/>
            <a:ext cx="1305486" cy="243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1"/>
                </a:solidFill>
                <a:ea typeface="Trebuchet MS" pitchFamily="34" charset="-122"/>
                <a:cs typeface="Trebuchet MS" pitchFamily="34" charset="-120"/>
              </a:rPr>
              <a:t>Jun 20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65" name="Text 37">
            <a:extLst>
              <a:ext uri="{FF2B5EF4-FFF2-40B4-BE49-F238E27FC236}">
                <a16:creationId xmlns:a16="http://schemas.microsoft.com/office/drawing/2014/main" id="{E816176F-6CD9-9431-0892-487374B77A60}"/>
              </a:ext>
            </a:extLst>
          </p:cNvPr>
          <p:cNvSpPr/>
          <p:nvPr/>
        </p:nvSpPr>
        <p:spPr>
          <a:xfrm>
            <a:off x="8445712" y="4532177"/>
            <a:ext cx="1514688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chemeClr val="accent1"/>
                </a:solidFill>
                <a:ea typeface="Trebuchet MS" pitchFamily="34" charset="-122"/>
                <a:cs typeface="Trebuchet MS" pitchFamily="34" charset="-120"/>
              </a:rPr>
              <a:t>Budget review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chemeClr val="accent1"/>
                </a:solidFill>
                <a:ea typeface="Trebuchet MS" pitchFamily="34" charset="-122"/>
                <a:cs typeface="Trebuchet MS" pitchFamily="34" charset="-120"/>
              </a:rPr>
              <a:t>needed before sign-off</a:t>
            </a:r>
          </a:p>
        </p:txBody>
      </p:sp>
      <p:sp>
        <p:nvSpPr>
          <p:cNvPr id="66" name="Text 38">
            <a:extLst>
              <a:ext uri="{FF2B5EF4-FFF2-40B4-BE49-F238E27FC236}">
                <a16:creationId xmlns:a16="http://schemas.microsoft.com/office/drawing/2014/main" id="{59E34BE6-B0FE-99E1-6B20-66E722A8C392}"/>
              </a:ext>
            </a:extLst>
          </p:cNvPr>
          <p:cNvSpPr/>
          <p:nvPr/>
        </p:nvSpPr>
        <p:spPr>
          <a:xfrm>
            <a:off x="10578169" y="1620392"/>
            <a:ext cx="1392519" cy="60922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2"/>
                </a:solidFill>
                <a:ea typeface="Trebuchet MS" pitchFamily="34" charset="-122"/>
                <a:cs typeface="Trebuchet MS" pitchFamily="34" charset="-120"/>
              </a:rPr>
              <a:t>Project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chemeClr val="bg2"/>
                </a:solidFill>
                <a:ea typeface="Trebuchet MS" pitchFamily="34" charset="-122"/>
                <a:cs typeface="Trebuchet MS" pitchFamily="34" charset="-120"/>
              </a:rPr>
              <a:t>Close</a:t>
            </a:r>
          </a:p>
        </p:txBody>
      </p:sp>
      <p:sp>
        <p:nvSpPr>
          <p:cNvPr id="67" name="Text 39">
            <a:extLst>
              <a:ext uri="{FF2B5EF4-FFF2-40B4-BE49-F238E27FC236}">
                <a16:creationId xmlns:a16="http://schemas.microsoft.com/office/drawing/2014/main" id="{595A67DB-E571-BF26-9887-85A1D6A3AC9A}"/>
              </a:ext>
            </a:extLst>
          </p:cNvPr>
          <p:cNvSpPr/>
          <p:nvPr/>
        </p:nvSpPr>
        <p:spPr>
          <a:xfrm>
            <a:off x="10665202" y="2281838"/>
            <a:ext cx="1218454" cy="278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ea typeface="Trebuchet MS" pitchFamily="34" charset="-122"/>
                <a:cs typeface="Trebuchet MS" pitchFamily="34" charset="-120"/>
              </a:rPr>
              <a:t>Sep 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8" name="Text 40">
            <a:extLst>
              <a:ext uri="{FF2B5EF4-FFF2-40B4-BE49-F238E27FC236}">
                <a16:creationId xmlns:a16="http://schemas.microsoft.com/office/drawing/2014/main" id="{2261FD53-477F-9294-E066-93277512959D}"/>
              </a:ext>
            </a:extLst>
          </p:cNvPr>
          <p:cNvSpPr/>
          <p:nvPr/>
        </p:nvSpPr>
        <p:spPr>
          <a:xfrm>
            <a:off x="10578169" y="3413260"/>
            <a:ext cx="1392519" cy="478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>
                    <a:lumMod val="75000"/>
                  </a:schemeClr>
                </a:solidFill>
                <a:ea typeface="Trebuchet MS" pitchFamily="34" charset="-122"/>
                <a:cs typeface="Trebuchet MS" pitchFamily="34" charset="-120"/>
              </a:rPr>
              <a:t>Handover &amp; wrap-up</a:t>
            </a:r>
          </a:p>
        </p:txBody>
      </p:sp>
      <p:sp>
        <p:nvSpPr>
          <p:cNvPr id="69" name="Shape 41">
            <a:extLst>
              <a:ext uri="{FF2B5EF4-FFF2-40B4-BE49-F238E27FC236}">
                <a16:creationId xmlns:a16="http://schemas.microsoft.com/office/drawing/2014/main" id="{CADD67B5-7C30-1474-1FE3-6C55C7AD20B1}"/>
              </a:ext>
            </a:extLst>
          </p:cNvPr>
          <p:cNvSpPr/>
          <p:nvPr/>
        </p:nvSpPr>
        <p:spPr>
          <a:xfrm>
            <a:off x="10961112" y="2682188"/>
            <a:ext cx="626633" cy="62663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4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70" name="Text 42">
            <a:extLst>
              <a:ext uri="{FF2B5EF4-FFF2-40B4-BE49-F238E27FC236}">
                <a16:creationId xmlns:a16="http://schemas.microsoft.com/office/drawing/2014/main" id="{A288DAED-AF48-329E-11BC-0491DE7DE16C}"/>
              </a:ext>
            </a:extLst>
          </p:cNvPr>
          <p:cNvSpPr/>
          <p:nvPr/>
        </p:nvSpPr>
        <p:spPr>
          <a:xfrm>
            <a:off x="11073251" y="2857005"/>
            <a:ext cx="402353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  <a:ea typeface="Trebuchet MS" pitchFamily="34" charset="-122"/>
                <a:cs typeface="Trebuchet MS" pitchFamily="34" charset="-120"/>
              </a:rPr>
              <a:t>12%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1" name="Shape 43">
            <a:extLst>
              <a:ext uri="{FF2B5EF4-FFF2-40B4-BE49-F238E27FC236}">
                <a16:creationId xmlns:a16="http://schemas.microsoft.com/office/drawing/2014/main" id="{66FEC8C9-DDB8-462B-3C6F-3B78D4DE2229}"/>
              </a:ext>
            </a:extLst>
          </p:cNvPr>
          <p:cNvSpPr/>
          <p:nvPr/>
        </p:nvSpPr>
        <p:spPr>
          <a:xfrm>
            <a:off x="900143" y="5458450"/>
            <a:ext cx="191471" cy="191471"/>
          </a:xfrm>
          <a:prstGeom prst="ellipse">
            <a:avLst/>
          </a:prstGeom>
          <a:solidFill>
            <a:schemeClr val="accent4"/>
          </a:solidFill>
          <a:ln w="25400">
            <a:solidFill>
              <a:schemeClr val="accent4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72" name="Text 44">
            <a:extLst>
              <a:ext uri="{FF2B5EF4-FFF2-40B4-BE49-F238E27FC236}">
                <a16:creationId xmlns:a16="http://schemas.microsoft.com/office/drawing/2014/main" id="{3166A4DD-A9A2-41F9-3791-3A61C1E60134}"/>
              </a:ext>
            </a:extLst>
          </p:cNvPr>
          <p:cNvSpPr/>
          <p:nvPr/>
        </p:nvSpPr>
        <p:spPr>
          <a:xfrm>
            <a:off x="1203816" y="5431075"/>
            <a:ext cx="913648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chemeClr val="bg1"/>
                </a:solidFill>
                <a:ea typeface="Trebuchet MS" pitchFamily="34" charset="-122"/>
                <a:cs typeface="Trebuchet MS" pitchFamily="34" charset="-120"/>
              </a:rPr>
              <a:t>Completed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3" name="Shape 45">
            <a:extLst>
              <a:ext uri="{FF2B5EF4-FFF2-40B4-BE49-F238E27FC236}">
                <a16:creationId xmlns:a16="http://schemas.microsoft.com/office/drawing/2014/main" id="{A26773A8-E3FD-5ED1-ACEB-398A398C9358}"/>
              </a:ext>
            </a:extLst>
          </p:cNvPr>
          <p:cNvSpPr/>
          <p:nvPr/>
        </p:nvSpPr>
        <p:spPr>
          <a:xfrm>
            <a:off x="2353584" y="5458450"/>
            <a:ext cx="191471" cy="191471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74" name="Text 46">
            <a:extLst>
              <a:ext uri="{FF2B5EF4-FFF2-40B4-BE49-F238E27FC236}">
                <a16:creationId xmlns:a16="http://schemas.microsoft.com/office/drawing/2014/main" id="{31D57883-25B9-129C-892D-6898C4747432}"/>
              </a:ext>
            </a:extLst>
          </p:cNvPr>
          <p:cNvSpPr/>
          <p:nvPr/>
        </p:nvSpPr>
        <p:spPr>
          <a:xfrm>
            <a:off x="2657257" y="5431075"/>
            <a:ext cx="917302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chemeClr val="bg1"/>
                </a:solidFill>
                <a:ea typeface="Trebuchet MS" pitchFamily="34" charset="-122"/>
                <a:cs typeface="Trebuchet MS" pitchFamily="34" charset="-120"/>
              </a:rPr>
              <a:t>In Progress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5" name="Shape 47">
            <a:extLst>
              <a:ext uri="{FF2B5EF4-FFF2-40B4-BE49-F238E27FC236}">
                <a16:creationId xmlns:a16="http://schemas.microsoft.com/office/drawing/2014/main" id="{3AA9D3AB-D5C4-DE40-782D-1BFF9AE2059D}"/>
              </a:ext>
            </a:extLst>
          </p:cNvPr>
          <p:cNvSpPr/>
          <p:nvPr/>
        </p:nvSpPr>
        <p:spPr>
          <a:xfrm>
            <a:off x="3807047" y="5467153"/>
            <a:ext cx="156658" cy="17406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76" name="Text 48">
            <a:extLst>
              <a:ext uri="{FF2B5EF4-FFF2-40B4-BE49-F238E27FC236}">
                <a16:creationId xmlns:a16="http://schemas.microsoft.com/office/drawing/2014/main" id="{ACC43273-1BC0-E8A2-6BE6-8910584E7912}"/>
              </a:ext>
            </a:extLst>
          </p:cNvPr>
          <p:cNvSpPr/>
          <p:nvPr/>
        </p:nvSpPr>
        <p:spPr>
          <a:xfrm>
            <a:off x="4110720" y="5431074"/>
            <a:ext cx="808619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chemeClr val="bg1"/>
                </a:solidFill>
                <a:ea typeface="Trebuchet MS" pitchFamily="34" charset="-122"/>
                <a:cs typeface="Trebuchet MS" pitchFamily="34" charset="-120"/>
              </a:rPr>
              <a:t>Key Event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4C9AA26B-3C5B-2B8D-F4DD-1BF06D4228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1176" y="2789110"/>
            <a:ext cx="412788" cy="41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766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9533</TotalTime>
  <Words>202</Words>
  <Application>Microsoft Office PowerPoint</Application>
  <PresentationFormat>Widescreen</PresentationFormat>
  <Paragraphs>85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Trebuchet MS</vt:lpstr>
      <vt:lpstr>Template PresentationGO</vt:lpstr>
      <vt:lpstr>Template PresentationGO Dark</vt:lpstr>
      <vt:lpstr>Designed by PresentationGO</vt:lpstr>
      <vt:lpstr>Project Milestone Roadmap – Slide Template</vt:lpstr>
      <vt:lpstr>Project Milestone Roadmap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Milestone Roadmap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2026-05-07T16:35:38Z</dcterms:modified>
  <cp:category>Charts &amp; Diagrams;Timelines &amp; Planning</cp:category>
</cp:coreProperties>
</file>