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D0BA94"/>
    <a:srgbClr val="CEBA8B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4BBA-6F91-2579-5C81-B7469433E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30BF7-1D87-F477-2AE2-8F24B9CFA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F18FF-AC99-1DED-463A-545468CF4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A5A5F-B446-DA58-4E12-2D5B315E1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9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311E8-2181-CCDE-7C37-8B8E6144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43E00-BE52-2D64-D0AC-5615C5D73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518A5-9796-E616-FED1-A085CB36A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7E274-C374-9EA9-6801-94C3CF8F7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2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22604-6B2F-A458-7EEE-F3BDFBB82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0C2C-97D0-4020-A400-6E4BFFAD8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Zigzag Timeline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51BCF366-38B4-2407-7D0C-ADB9473DEAD9}"/>
              </a:ext>
            </a:extLst>
          </p:cNvPr>
          <p:cNvSpPr/>
          <p:nvPr/>
        </p:nvSpPr>
        <p:spPr>
          <a:xfrm>
            <a:off x="6080782" y="1225296"/>
            <a:ext cx="30437" cy="4890268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FCCECE93-DEDE-60CA-012C-94794482D584}"/>
              </a:ext>
            </a:extLst>
          </p:cNvPr>
          <p:cNvSpPr/>
          <p:nvPr/>
        </p:nvSpPr>
        <p:spPr>
          <a:xfrm>
            <a:off x="1784042" y="1255733"/>
            <a:ext cx="3804669" cy="8319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1EF11A0F-DB5B-34EA-A4AA-5EC146E6335F}"/>
              </a:ext>
            </a:extLst>
          </p:cNvPr>
          <p:cNvSpPr/>
          <p:nvPr/>
        </p:nvSpPr>
        <p:spPr>
          <a:xfrm>
            <a:off x="1784042" y="1255733"/>
            <a:ext cx="71020" cy="83195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B9928B5F-DF35-9779-62A4-998F5CDD9F63}"/>
              </a:ext>
            </a:extLst>
          </p:cNvPr>
          <p:cNvSpPr/>
          <p:nvPr/>
        </p:nvSpPr>
        <p:spPr>
          <a:xfrm>
            <a:off x="1940516" y="1478941"/>
            <a:ext cx="365248" cy="365248"/>
          </a:xfrm>
          <a:prstGeom prst="ellipse">
            <a:avLst/>
          </a:prstGeom>
          <a:solidFill>
            <a:schemeClr val="accent1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FD6675C6-B0CD-D3B1-69CD-27CE22E698CB}"/>
              </a:ext>
            </a:extLst>
          </p:cNvPr>
          <p:cNvSpPr/>
          <p:nvPr/>
        </p:nvSpPr>
        <p:spPr>
          <a:xfrm>
            <a:off x="1940516" y="1478941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CAFFD61E-1ED5-3E51-88FB-27F60606FD9F}"/>
              </a:ext>
            </a:extLst>
          </p:cNvPr>
          <p:cNvSpPr/>
          <p:nvPr/>
        </p:nvSpPr>
        <p:spPr>
          <a:xfrm>
            <a:off x="2410081" y="1357191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4AA77236-9850-21E8-3713-360C0FD3BC70}"/>
              </a:ext>
            </a:extLst>
          </p:cNvPr>
          <p:cNvSpPr/>
          <p:nvPr/>
        </p:nvSpPr>
        <p:spPr>
          <a:xfrm>
            <a:off x="2410081" y="1722439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3DF6323D-8BA3-42CE-91B1-4734981E5D53}"/>
              </a:ext>
            </a:extLst>
          </p:cNvPr>
          <p:cNvSpPr/>
          <p:nvPr/>
        </p:nvSpPr>
        <p:spPr>
          <a:xfrm>
            <a:off x="3910510" y="1357191"/>
            <a:ext cx="0" cy="629039"/>
          </a:xfrm>
          <a:prstGeom prst="line">
            <a:avLst/>
          </a:prstGeom>
          <a:noFill/>
          <a:ln w="6350">
            <a:solidFill>
              <a:schemeClr val="accent1"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B7DB6535-1A78-42FB-B81F-57783A6703A6}"/>
              </a:ext>
            </a:extLst>
          </p:cNvPr>
          <p:cNvSpPr/>
          <p:nvPr/>
        </p:nvSpPr>
        <p:spPr>
          <a:xfrm>
            <a:off x="4032260" y="1357191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Competitive research, 10+ stakeholder interviews, define core KPIs and project charter.</a:t>
            </a:r>
            <a:endParaRPr lang="en-US" sz="1050" dirty="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CE9C3D60-2A95-2DBD-9D3A-876FB07A3233}"/>
              </a:ext>
            </a:extLst>
          </p:cNvPr>
          <p:cNvSpPr/>
          <p:nvPr/>
        </p:nvSpPr>
        <p:spPr>
          <a:xfrm>
            <a:off x="5588711" y="1671711"/>
            <a:ext cx="486998" cy="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348E0163-98CF-2128-9E28-294B3324E7CA}"/>
              </a:ext>
            </a:extLst>
          </p:cNvPr>
          <p:cNvSpPr/>
          <p:nvPr/>
        </p:nvSpPr>
        <p:spPr>
          <a:xfrm>
            <a:off x="5933668" y="1509378"/>
            <a:ext cx="324665" cy="324665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18450FA8-75D1-2FFD-91FD-B723B2C6934D}"/>
              </a:ext>
            </a:extLst>
          </p:cNvPr>
          <p:cNvSpPr/>
          <p:nvPr/>
        </p:nvSpPr>
        <p:spPr>
          <a:xfrm>
            <a:off x="6350920" y="1529670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9B1A24"/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610C66D7-54ED-2701-D775-C6568F9E66DB}"/>
              </a:ext>
            </a:extLst>
          </p:cNvPr>
          <p:cNvSpPr/>
          <p:nvPr/>
        </p:nvSpPr>
        <p:spPr>
          <a:xfrm>
            <a:off x="6603290" y="2219583"/>
            <a:ext cx="3804669" cy="8319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155B554D-CD49-7ACB-3454-11F002EF8FB3}"/>
              </a:ext>
            </a:extLst>
          </p:cNvPr>
          <p:cNvSpPr/>
          <p:nvPr/>
        </p:nvSpPr>
        <p:spPr>
          <a:xfrm>
            <a:off x="6603290" y="2219583"/>
            <a:ext cx="71020" cy="83195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61F9AEDB-B4D4-91E0-6EA0-FE453E57ADA7}"/>
              </a:ext>
            </a:extLst>
          </p:cNvPr>
          <p:cNvSpPr/>
          <p:nvPr/>
        </p:nvSpPr>
        <p:spPr>
          <a:xfrm>
            <a:off x="6759764" y="2442790"/>
            <a:ext cx="365248" cy="365248"/>
          </a:xfrm>
          <a:prstGeom prst="ellipse">
            <a:avLst/>
          </a:prstGeom>
          <a:solidFill>
            <a:schemeClr val="accent2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523D4F08-D4FC-6EDA-67C3-AF1E26D5E633}"/>
              </a:ext>
            </a:extLst>
          </p:cNvPr>
          <p:cNvSpPr/>
          <p:nvPr/>
        </p:nvSpPr>
        <p:spPr>
          <a:xfrm>
            <a:off x="6759764" y="2442790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2086920C-8CFA-EB65-61E1-AA0F29CA3F92}"/>
              </a:ext>
            </a:extLst>
          </p:cNvPr>
          <p:cNvSpPr/>
          <p:nvPr/>
        </p:nvSpPr>
        <p:spPr>
          <a:xfrm>
            <a:off x="7229329" y="2321041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11615467-659F-D611-1C8E-6E808EC070D0}"/>
              </a:ext>
            </a:extLst>
          </p:cNvPr>
          <p:cNvSpPr/>
          <p:nvPr/>
        </p:nvSpPr>
        <p:spPr>
          <a:xfrm>
            <a:off x="7229329" y="2686289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05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7" name="Shape 20">
            <a:extLst>
              <a:ext uri="{FF2B5EF4-FFF2-40B4-BE49-F238E27FC236}">
                <a16:creationId xmlns:a16="http://schemas.microsoft.com/office/drawing/2014/main" id="{E3817CF1-8CA6-DA71-1044-7E93D443A382}"/>
              </a:ext>
            </a:extLst>
          </p:cNvPr>
          <p:cNvSpPr/>
          <p:nvPr/>
        </p:nvSpPr>
        <p:spPr>
          <a:xfrm>
            <a:off x="8729758" y="2321041"/>
            <a:ext cx="0" cy="629039"/>
          </a:xfrm>
          <a:prstGeom prst="line">
            <a:avLst/>
          </a:prstGeom>
          <a:noFill/>
          <a:ln w="6350">
            <a:solidFill>
              <a:srgbClr val="F5A623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49EAE404-2883-46C2-ED3F-C35E6C22B800}"/>
              </a:ext>
            </a:extLst>
          </p:cNvPr>
          <p:cNvSpPr/>
          <p:nvPr/>
        </p:nvSpPr>
        <p:spPr>
          <a:xfrm>
            <a:off x="8851508" y="2321041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Full design system with 120 components. High-fidelity prototypes. Accessibility audit.</a:t>
            </a:r>
            <a:endParaRPr lang="en-US" sz="1050" dirty="0"/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E8B51807-9C8D-AC2E-FCBF-28CCAC1DAD8D}"/>
              </a:ext>
            </a:extLst>
          </p:cNvPr>
          <p:cNvSpPr/>
          <p:nvPr/>
        </p:nvSpPr>
        <p:spPr>
          <a:xfrm>
            <a:off x="6116292" y="2635560"/>
            <a:ext cx="486998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CC577329-B48F-5F29-3324-B302A33092A6}"/>
              </a:ext>
            </a:extLst>
          </p:cNvPr>
          <p:cNvSpPr/>
          <p:nvPr/>
        </p:nvSpPr>
        <p:spPr>
          <a:xfrm>
            <a:off x="5933668" y="2473227"/>
            <a:ext cx="324665" cy="324665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47" name="Text 24">
            <a:extLst>
              <a:ext uri="{FF2B5EF4-FFF2-40B4-BE49-F238E27FC236}">
                <a16:creationId xmlns:a16="http://schemas.microsoft.com/office/drawing/2014/main" id="{D47325F4-717C-65A7-D643-85D995E60B52}"/>
              </a:ext>
            </a:extLst>
          </p:cNvPr>
          <p:cNvSpPr/>
          <p:nvPr/>
        </p:nvSpPr>
        <p:spPr>
          <a:xfrm>
            <a:off x="4491692" y="2493519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b="1" dirty="0">
                <a:solidFill>
                  <a:srgbClr val="A36A08"/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400" dirty="0"/>
          </a:p>
        </p:txBody>
      </p:sp>
      <p:sp>
        <p:nvSpPr>
          <p:cNvPr id="48" name="Shape 25">
            <a:extLst>
              <a:ext uri="{FF2B5EF4-FFF2-40B4-BE49-F238E27FC236}">
                <a16:creationId xmlns:a16="http://schemas.microsoft.com/office/drawing/2014/main" id="{14CADA2E-758D-DC62-E7CE-1D10C09EB3D5}"/>
              </a:ext>
            </a:extLst>
          </p:cNvPr>
          <p:cNvSpPr/>
          <p:nvPr/>
        </p:nvSpPr>
        <p:spPr>
          <a:xfrm>
            <a:off x="1784042" y="3183432"/>
            <a:ext cx="3804669" cy="831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52" name="Shape 26">
            <a:extLst>
              <a:ext uri="{FF2B5EF4-FFF2-40B4-BE49-F238E27FC236}">
                <a16:creationId xmlns:a16="http://schemas.microsoft.com/office/drawing/2014/main" id="{A118DEE6-6ED0-0497-DA16-8AC439210ECB}"/>
              </a:ext>
            </a:extLst>
          </p:cNvPr>
          <p:cNvSpPr/>
          <p:nvPr/>
        </p:nvSpPr>
        <p:spPr>
          <a:xfrm>
            <a:off x="1784042" y="3183432"/>
            <a:ext cx="71020" cy="83195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CBAAF4FD-6ADF-7C29-B8D4-5F5B77516412}"/>
              </a:ext>
            </a:extLst>
          </p:cNvPr>
          <p:cNvSpPr/>
          <p:nvPr/>
        </p:nvSpPr>
        <p:spPr>
          <a:xfrm>
            <a:off x="1940516" y="3406640"/>
            <a:ext cx="365248" cy="365248"/>
          </a:xfrm>
          <a:prstGeom prst="ellipse">
            <a:avLst/>
          </a:prstGeom>
          <a:solidFill>
            <a:schemeClr val="accent4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33129ED0-D7F9-E9F7-0696-E7E53EE41660}"/>
              </a:ext>
            </a:extLst>
          </p:cNvPr>
          <p:cNvSpPr/>
          <p:nvPr/>
        </p:nvSpPr>
        <p:spPr>
          <a:xfrm>
            <a:off x="1940516" y="3406640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56" name="Text 29">
            <a:extLst>
              <a:ext uri="{FF2B5EF4-FFF2-40B4-BE49-F238E27FC236}">
                <a16:creationId xmlns:a16="http://schemas.microsoft.com/office/drawing/2014/main" id="{8C32526A-308B-F517-A77C-6EA3CD748130}"/>
              </a:ext>
            </a:extLst>
          </p:cNvPr>
          <p:cNvSpPr/>
          <p:nvPr/>
        </p:nvSpPr>
        <p:spPr>
          <a:xfrm>
            <a:off x="2410081" y="3284890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7" name="Text 30">
            <a:extLst>
              <a:ext uri="{FF2B5EF4-FFF2-40B4-BE49-F238E27FC236}">
                <a16:creationId xmlns:a16="http://schemas.microsoft.com/office/drawing/2014/main" id="{0A639F74-3EBD-8D23-17BB-3EBBF11F8D95}"/>
              </a:ext>
            </a:extLst>
          </p:cNvPr>
          <p:cNvSpPr/>
          <p:nvPr/>
        </p:nvSpPr>
        <p:spPr>
          <a:xfrm>
            <a:off x="2410081" y="3650138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4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8" name="Shape 31">
            <a:extLst>
              <a:ext uri="{FF2B5EF4-FFF2-40B4-BE49-F238E27FC236}">
                <a16:creationId xmlns:a16="http://schemas.microsoft.com/office/drawing/2014/main" id="{FA4EF87B-F0F1-DCC7-75CE-3F3B86982055}"/>
              </a:ext>
            </a:extLst>
          </p:cNvPr>
          <p:cNvSpPr/>
          <p:nvPr/>
        </p:nvSpPr>
        <p:spPr>
          <a:xfrm>
            <a:off x="3910510" y="3284890"/>
            <a:ext cx="0" cy="629039"/>
          </a:xfrm>
          <a:prstGeom prst="line">
            <a:avLst/>
          </a:prstGeom>
          <a:noFill/>
          <a:ln w="6350">
            <a:solidFill>
              <a:schemeClr val="accent4"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3F052970-9F4B-9544-D72E-74C4B059B9CB}"/>
              </a:ext>
            </a:extLst>
          </p:cNvPr>
          <p:cNvSpPr/>
          <p:nvPr/>
        </p:nvSpPr>
        <p:spPr>
          <a:xfrm>
            <a:off x="4032260" y="3284890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Backend API, frontend core features, beta launch with 50 early users.</a:t>
            </a:r>
            <a:endParaRPr lang="en-US" sz="1050" dirty="0"/>
          </a:p>
        </p:txBody>
      </p:sp>
      <p:sp>
        <p:nvSpPr>
          <p:cNvPr id="61" name="Shape 33">
            <a:extLst>
              <a:ext uri="{FF2B5EF4-FFF2-40B4-BE49-F238E27FC236}">
                <a16:creationId xmlns:a16="http://schemas.microsoft.com/office/drawing/2014/main" id="{D62F91EC-8523-1A68-85FE-9864AE96CC40}"/>
              </a:ext>
            </a:extLst>
          </p:cNvPr>
          <p:cNvSpPr/>
          <p:nvPr/>
        </p:nvSpPr>
        <p:spPr>
          <a:xfrm>
            <a:off x="5588711" y="3599410"/>
            <a:ext cx="486998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2" name="Shape 34">
            <a:extLst>
              <a:ext uri="{FF2B5EF4-FFF2-40B4-BE49-F238E27FC236}">
                <a16:creationId xmlns:a16="http://schemas.microsoft.com/office/drawing/2014/main" id="{3427DCFA-3CB0-7727-9AEE-4CE4D9D44454}"/>
              </a:ext>
            </a:extLst>
          </p:cNvPr>
          <p:cNvSpPr/>
          <p:nvPr/>
        </p:nvSpPr>
        <p:spPr>
          <a:xfrm>
            <a:off x="5933668" y="3437077"/>
            <a:ext cx="324665" cy="324665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63" name="Text 35">
            <a:extLst>
              <a:ext uri="{FF2B5EF4-FFF2-40B4-BE49-F238E27FC236}">
                <a16:creationId xmlns:a16="http://schemas.microsoft.com/office/drawing/2014/main" id="{8FAC6B60-91A7-C937-1F99-581021C679E0}"/>
              </a:ext>
            </a:extLst>
          </p:cNvPr>
          <p:cNvSpPr/>
          <p:nvPr/>
        </p:nvSpPr>
        <p:spPr>
          <a:xfrm>
            <a:off x="6350920" y="3457369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4" name="Shape 36">
            <a:extLst>
              <a:ext uri="{FF2B5EF4-FFF2-40B4-BE49-F238E27FC236}">
                <a16:creationId xmlns:a16="http://schemas.microsoft.com/office/drawing/2014/main" id="{74E7B635-B707-01C4-E097-422AD746B802}"/>
              </a:ext>
            </a:extLst>
          </p:cNvPr>
          <p:cNvSpPr/>
          <p:nvPr/>
        </p:nvSpPr>
        <p:spPr>
          <a:xfrm>
            <a:off x="6603290" y="4147282"/>
            <a:ext cx="3804669" cy="831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65" name="Shape 37">
            <a:extLst>
              <a:ext uri="{FF2B5EF4-FFF2-40B4-BE49-F238E27FC236}">
                <a16:creationId xmlns:a16="http://schemas.microsoft.com/office/drawing/2014/main" id="{A0F68507-B2E4-CF73-EA86-73AE10A6B215}"/>
              </a:ext>
            </a:extLst>
          </p:cNvPr>
          <p:cNvSpPr/>
          <p:nvPr/>
        </p:nvSpPr>
        <p:spPr>
          <a:xfrm>
            <a:off x="6603290" y="4147282"/>
            <a:ext cx="71020" cy="831954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0" name="Shape 38">
            <a:extLst>
              <a:ext uri="{FF2B5EF4-FFF2-40B4-BE49-F238E27FC236}">
                <a16:creationId xmlns:a16="http://schemas.microsoft.com/office/drawing/2014/main" id="{F0F9881A-13CD-D7F3-F7A7-50259B9939C8}"/>
              </a:ext>
            </a:extLst>
          </p:cNvPr>
          <p:cNvSpPr/>
          <p:nvPr/>
        </p:nvSpPr>
        <p:spPr>
          <a:xfrm>
            <a:off x="6759764" y="4370489"/>
            <a:ext cx="365248" cy="365248"/>
          </a:xfrm>
          <a:prstGeom prst="ellipse">
            <a:avLst/>
          </a:prstGeom>
          <a:solidFill>
            <a:schemeClr val="accent6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1" name="Text 39">
            <a:extLst>
              <a:ext uri="{FF2B5EF4-FFF2-40B4-BE49-F238E27FC236}">
                <a16:creationId xmlns:a16="http://schemas.microsoft.com/office/drawing/2014/main" id="{D4ABDB24-18B2-6606-A665-F0BA6801BFEC}"/>
              </a:ext>
            </a:extLst>
          </p:cNvPr>
          <p:cNvSpPr/>
          <p:nvPr/>
        </p:nvSpPr>
        <p:spPr>
          <a:xfrm>
            <a:off x="6759764" y="4370489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12" name="Text 40">
            <a:extLst>
              <a:ext uri="{FF2B5EF4-FFF2-40B4-BE49-F238E27FC236}">
                <a16:creationId xmlns:a16="http://schemas.microsoft.com/office/drawing/2014/main" id="{8D9BA554-78D5-A26A-0B60-5299E08398B2}"/>
              </a:ext>
            </a:extLst>
          </p:cNvPr>
          <p:cNvSpPr/>
          <p:nvPr/>
        </p:nvSpPr>
        <p:spPr>
          <a:xfrm>
            <a:off x="7229329" y="4248740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3" name="Text 41">
            <a:extLst>
              <a:ext uri="{FF2B5EF4-FFF2-40B4-BE49-F238E27FC236}">
                <a16:creationId xmlns:a16="http://schemas.microsoft.com/office/drawing/2014/main" id="{F02592E2-1AB9-BC42-E4E6-D50AFDC86A9D}"/>
              </a:ext>
            </a:extLst>
          </p:cNvPr>
          <p:cNvSpPr/>
          <p:nvPr/>
        </p:nvSpPr>
        <p:spPr>
          <a:xfrm>
            <a:off x="7229329" y="4613988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6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4" name="Shape 42">
            <a:extLst>
              <a:ext uri="{FF2B5EF4-FFF2-40B4-BE49-F238E27FC236}">
                <a16:creationId xmlns:a16="http://schemas.microsoft.com/office/drawing/2014/main" id="{B3182CBB-1E21-9EE1-2722-AC46C8D8CF5E}"/>
              </a:ext>
            </a:extLst>
          </p:cNvPr>
          <p:cNvSpPr/>
          <p:nvPr/>
        </p:nvSpPr>
        <p:spPr>
          <a:xfrm>
            <a:off x="8729758" y="4248740"/>
            <a:ext cx="0" cy="629039"/>
          </a:xfrm>
          <a:prstGeom prst="line">
            <a:avLst/>
          </a:prstGeom>
          <a:noFill/>
          <a:ln w="6350">
            <a:solidFill>
              <a:schemeClr val="accent6"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5" name="Text 43">
            <a:extLst>
              <a:ext uri="{FF2B5EF4-FFF2-40B4-BE49-F238E27FC236}">
                <a16:creationId xmlns:a16="http://schemas.microsoft.com/office/drawing/2014/main" id="{A63D2E6B-CF27-FE78-CD49-F51237FB17BD}"/>
              </a:ext>
            </a:extLst>
          </p:cNvPr>
          <p:cNvSpPr/>
          <p:nvPr/>
        </p:nvSpPr>
        <p:spPr>
          <a:xfrm>
            <a:off x="8851508" y="4248740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launch campaign, press &amp; media outreach, customer success program rollout.</a:t>
            </a:r>
            <a:endParaRPr lang="en-US" sz="1050" dirty="0"/>
          </a:p>
        </p:txBody>
      </p:sp>
      <p:sp>
        <p:nvSpPr>
          <p:cNvPr id="116" name="Shape 44">
            <a:extLst>
              <a:ext uri="{FF2B5EF4-FFF2-40B4-BE49-F238E27FC236}">
                <a16:creationId xmlns:a16="http://schemas.microsoft.com/office/drawing/2014/main" id="{B5FDBAD3-43AF-4233-DD8E-5B48A987978D}"/>
              </a:ext>
            </a:extLst>
          </p:cNvPr>
          <p:cNvSpPr/>
          <p:nvPr/>
        </p:nvSpPr>
        <p:spPr>
          <a:xfrm>
            <a:off x="6116292" y="4563259"/>
            <a:ext cx="486998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7" name="Shape 45">
            <a:extLst>
              <a:ext uri="{FF2B5EF4-FFF2-40B4-BE49-F238E27FC236}">
                <a16:creationId xmlns:a16="http://schemas.microsoft.com/office/drawing/2014/main" id="{FB148C51-4F0F-962D-6605-B10731C4172A}"/>
              </a:ext>
            </a:extLst>
          </p:cNvPr>
          <p:cNvSpPr/>
          <p:nvPr/>
        </p:nvSpPr>
        <p:spPr>
          <a:xfrm>
            <a:off x="5933668" y="4400926"/>
            <a:ext cx="324665" cy="324665"/>
          </a:xfrm>
          <a:prstGeom prst="ellipse">
            <a:avLst/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18" name="Text 46">
            <a:extLst>
              <a:ext uri="{FF2B5EF4-FFF2-40B4-BE49-F238E27FC236}">
                <a16:creationId xmlns:a16="http://schemas.microsoft.com/office/drawing/2014/main" id="{051AEC07-C77F-98BC-40DC-46119404B992}"/>
              </a:ext>
            </a:extLst>
          </p:cNvPr>
          <p:cNvSpPr/>
          <p:nvPr/>
        </p:nvSpPr>
        <p:spPr>
          <a:xfrm>
            <a:off x="4491692" y="4421218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b="1" dirty="0">
                <a:solidFill>
                  <a:srgbClr val="0D3F6B"/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400" dirty="0"/>
          </a:p>
        </p:txBody>
      </p:sp>
      <p:sp>
        <p:nvSpPr>
          <p:cNvPr id="119" name="Shape 47">
            <a:extLst>
              <a:ext uri="{FF2B5EF4-FFF2-40B4-BE49-F238E27FC236}">
                <a16:creationId xmlns:a16="http://schemas.microsoft.com/office/drawing/2014/main" id="{51479791-9385-DB00-922E-82698505526A}"/>
              </a:ext>
            </a:extLst>
          </p:cNvPr>
          <p:cNvSpPr/>
          <p:nvPr/>
        </p:nvSpPr>
        <p:spPr>
          <a:xfrm>
            <a:off x="1784042" y="5111131"/>
            <a:ext cx="3804669" cy="831954"/>
          </a:xfrm>
          <a:prstGeom prst="rect">
            <a:avLst/>
          </a:prstGeom>
          <a:solidFill>
            <a:srgbClr val="F3E8F5"/>
          </a:solidFill>
          <a:ln w="19050">
            <a:solidFill>
              <a:srgbClr val="94165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20" name="Shape 48">
            <a:extLst>
              <a:ext uri="{FF2B5EF4-FFF2-40B4-BE49-F238E27FC236}">
                <a16:creationId xmlns:a16="http://schemas.microsoft.com/office/drawing/2014/main" id="{1AD72C2D-C9C7-93A1-58ED-17DA4EF043DF}"/>
              </a:ext>
            </a:extLst>
          </p:cNvPr>
          <p:cNvSpPr/>
          <p:nvPr/>
        </p:nvSpPr>
        <p:spPr>
          <a:xfrm>
            <a:off x="1784042" y="5111131"/>
            <a:ext cx="71020" cy="831954"/>
          </a:xfrm>
          <a:prstGeom prst="rect">
            <a:avLst/>
          </a:prstGeom>
          <a:solidFill>
            <a:srgbClr val="941651"/>
          </a:solidFill>
          <a:ln w="1270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1" name="Shape 49">
            <a:extLst>
              <a:ext uri="{FF2B5EF4-FFF2-40B4-BE49-F238E27FC236}">
                <a16:creationId xmlns:a16="http://schemas.microsoft.com/office/drawing/2014/main" id="{4B7D8374-B7A0-8923-1850-28C465F54546}"/>
              </a:ext>
            </a:extLst>
          </p:cNvPr>
          <p:cNvSpPr/>
          <p:nvPr/>
        </p:nvSpPr>
        <p:spPr>
          <a:xfrm>
            <a:off x="1940516" y="5334339"/>
            <a:ext cx="365248" cy="365248"/>
          </a:xfrm>
          <a:prstGeom prst="ellipse">
            <a:avLst/>
          </a:prstGeom>
          <a:solidFill>
            <a:srgbClr val="941651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2" name="Text 50">
            <a:extLst>
              <a:ext uri="{FF2B5EF4-FFF2-40B4-BE49-F238E27FC236}">
                <a16:creationId xmlns:a16="http://schemas.microsoft.com/office/drawing/2014/main" id="{84DDF1C7-61E7-0A09-9B54-B15EB159B027}"/>
              </a:ext>
            </a:extLst>
          </p:cNvPr>
          <p:cNvSpPr/>
          <p:nvPr/>
        </p:nvSpPr>
        <p:spPr>
          <a:xfrm>
            <a:off x="1940516" y="5334339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123" name="Text 51">
            <a:extLst>
              <a:ext uri="{FF2B5EF4-FFF2-40B4-BE49-F238E27FC236}">
                <a16:creationId xmlns:a16="http://schemas.microsoft.com/office/drawing/2014/main" id="{FC664F4D-24CD-8264-376F-B75041DA42EB}"/>
              </a:ext>
            </a:extLst>
          </p:cNvPr>
          <p:cNvSpPr/>
          <p:nvPr/>
        </p:nvSpPr>
        <p:spPr>
          <a:xfrm>
            <a:off x="2410081" y="5212589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4" name="Text 52">
            <a:extLst>
              <a:ext uri="{FF2B5EF4-FFF2-40B4-BE49-F238E27FC236}">
                <a16:creationId xmlns:a16="http://schemas.microsoft.com/office/drawing/2014/main" id="{A1FE91F2-31A0-B701-3528-EEA9C16B7F9D}"/>
              </a:ext>
            </a:extLst>
          </p:cNvPr>
          <p:cNvSpPr/>
          <p:nvPr/>
        </p:nvSpPr>
        <p:spPr>
          <a:xfrm>
            <a:off x="2410081" y="5577837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050" dirty="0">
              <a:solidFill>
                <a:srgbClr val="941651"/>
              </a:solidFill>
            </a:endParaRPr>
          </a:p>
        </p:txBody>
      </p:sp>
      <p:sp>
        <p:nvSpPr>
          <p:cNvPr id="125" name="Shape 53">
            <a:extLst>
              <a:ext uri="{FF2B5EF4-FFF2-40B4-BE49-F238E27FC236}">
                <a16:creationId xmlns:a16="http://schemas.microsoft.com/office/drawing/2014/main" id="{816CE74D-BDFB-3644-CD38-7C72E868786B}"/>
              </a:ext>
            </a:extLst>
          </p:cNvPr>
          <p:cNvSpPr/>
          <p:nvPr/>
        </p:nvSpPr>
        <p:spPr>
          <a:xfrm>
            <a:off x="3910510" y="5212589"/>
            <a:ext cx="0" cy="629039"/>
          </a:xfrm>
          <a:prstGeom prst="line">
            <a:avLst/>
          </a:prstGeom>
          <a:noFill/>
          <a:ln w="6350">
            <a:solidFill>
              <a:srgbClr val="941651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6" name="Text 54">
            <a:extLst>
              <a:ext uri="{FF2B5EF4-FFF2-40B4-BE49-F238E27FC236}">
                <a16:creationId xmlns:a16="http://schemas.microsoft.com/office/drawing/2014/main" id="{E6DF5AF6-3F21-44D6-FAA1-BEFAEB543CC9}"/>
              </a:ext>
            </a:extLst>
          </p:cNvPr>
          <p:cNvSpPr/>
          <p:nvPr/>
        </p:nvSpPr>
        <p:spPr>
          <a:xfrm>
            <a:off x="4032260" y="5212589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3 new regional markets, enterprise tier, V2 feature planning begins.</a:t>
            </a:r>
            <a:endParaRPr lang="en-US" sz="1050" dirty="0"/>
          </a:p>
        </p:txBody>
      </p:sp>
      <p:sp>
        <p:nvSpPr>
          <p:cNvPr id="127" name="Shape 55">
            <a:extLst>
              <a:ext uri="{FF2B5EF4-FFF2-40B4-BE49-F238E27FC236}">
                <a16:creationId xmlns:a16="http://schemas.microsoft.com/office/drawing/2014/main" id="{7764752B-E776-A048-B649-9DB7F433E4D6}"/>
              </a:ext>
            </a:extLst>
          </p:cNvPr>
          <p:cNvSpPr/>
          <p:nvPr/>
        </p:nvSpPr>
        <p:spPr>
          <a:xfrm>
            <a:off x="5588711" y="5527109"/>
            <a:ext cx="486998" cy="0"/>
          </a:xfrm>
          <a:prstGeom prst="line">
            <a:avLst/>
          </a:prstGeom>
          <a:noFill/>
          <a:ln w="1905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8" name="Shape 56">
            <a:extLst>
              <a:ext uri="{FF2B5EF4-FFF2-40B4-BE49-F238E27FC236}">
                <a16:creationId xmlns:a16="http://schemas.microsoft.com/office/drawing/2014/main" id="{2C7C4688-5BFE-FE91-5D31-1A63A21767C1}"/>
              </a:ext>
            </a:extLst>
          </p:cNvPr>
          <p:cNvSpPr/>
          <p:nvPr/>
        </p:nvSpPr>
        <p:spPr>
          <a:xfrm>
            <a:off x="5933668" y="5364776"/>
            <a:ext cx="324665" cy="324665"/>
          </a:xfrm>
          <a:prstGeom prst="ellipse">
            <a:avLst/>
          </a:prstGeom>
          <a:solidFill>
            <a:srgbClr val="941651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29" name="Text 57">
            <a:extLst>
              <a:ext uri="{FF2B5EF4-FFF2-40B4-BE49-F238E27FC236}">
                <a16:creationId xmlns:a16="http://schemas.microsoft.com/office/drawing/2014/main" id="{F9256864-679A-0DD3-A9C4-E07068442A4A}"/>
              </a:ext>
            </a:extLst>
          </p:cNvPr>
          <p:cNvSpPr/>
          <p:nvPr/>
        </p:nvSpPr>
        <p:spPr>
          <a:xfrm>
            <a:off x="6350920" y="5385068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400" dirty="0">
              <a:solidFill>
                <a:srgbClr val="941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6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9DD89-017B-A975-4AFF-04528C40C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1A55D-7B49-42DC-75D2-1BB0E2F9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Zigzag Timeline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C5385827-7E93-48A6-F0A1-D4A0AE648215}"/>
              </a:ext>
            </a:extLst>
          </p:cNvPr>
          <p:cNvSpPr/>
          <p:nvPr/>
        </p:nvSpPr>
        <p:spPr>
          <a:xfrm>
            <a:off x="6080782" y="1225296"/>
            <a:ext cx="30437" cy="4890268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6B99F964-9104-BE8B-C763-32106B6D7641}"/>
              </a:ext>
            </a:extLst>
          </p:cNvPr>
          <p:cNvSpPr/>
          <p:nvPr/>
        </p:nvSpPr>
        <p:spPr>
          <a:xfrm>
            <a:off x="1784042" y="1255733"/>
            <a:ext cx="3804669" cy="8319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535EADF1-5003-9E3A-C648-7A84F5732A64}"/>
              </a:ext>
            </a:extLst>
          </p:cNvPr>
          <p:cNvSpPr/>
          <p:nvPr/>
        </p:nvSpPr>
        <p:spPr>
          <a:xfrm>
            <a:off x="1784042" y="1255733"/>
            <a:ext cx="71020" cy="83195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C1BA415-1AE1-779D-DA4A-792EBD03F4DF}"/>
              </a:ext>
            </a:extLst>
          </p:cNvPr>
          <p:cNvSpPr/>
          <p:nvPr/>
        </p:nvSpPr>
        <p:spPr>
          <a:xfrm>
            <a:off x="3910510" y="1357191"/>
            <a:ext cx="0" cy="629039"/>
          </a:xfrm>
          <a:prstGeom prst="line">
            <a:avLst/>
          </a:prstGeom>
          <a:noFill/>
          <a:ln w="6350">
            <a:solidFill>
              <a:schemeClr val="accent1"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B54FB135-2DC3-0595-5132-FE2BEF3BF9CB}"/>
              </a:ext>
            </a:extLst>
          </p:cNvPr>
          <p:cNvSpPr/>
          <p:nvPr/>
        </p:nvSpPr>
        <p:spPr>
          <a:xfrm>
            <a:off x="4032260" y="1357191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Competitive research, 10+ stakeholder interviews, define core KPIs and project charter.</a:t>
            </a:r>
            <a:endParaRPr lang="en-US" sz="1050" dirty="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50603BEF-2D5B-548B-09C9-FD4D8FA56E26}"/>
              </a:ext>
            </a:extLst>
          </p:cNvPr>
          <p:cNvSpPr/>
          <p:nvPr/>
        </p:nvSpPr>
        <p:spPr>
          <a:xfrm>
            <a:off x="5588711" y="1671711"/>
            <a:ext cx="486998" cy="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B24FA295-CA79-1482-F5BC-7BE780B1F510}"/>
              </a:ext>
            </a:extLst>
          </p:cNvPr>
          <p:cNvSpPr/>
          <p:nvPr/>
        </p:nvSpPr>
        <p:spPr>
          <a:xfrm>
            <a:off x="5933668" y="1509378"/>
            <a:ext cx="324665" cy="324665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AC03FD6F-D6BC-ECF2-6CB5-A16BF3BDFD89}"/>
              </a:ext>
            </a:extLst>
          </p:cNvPr>
          <p:cNvSpPr/>
          <p:nvPr/>
        </p:nvSpPr>
        <p:spPr>
          <a:xfrm>
            <a:off x="6603290" y="2219583"/>
            <a:ext cx="3804669" cy="8319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77BE6B95-4FF3-2B35-C4C4-B8EAD97D554E}"/>
              </a:ext>
            </a:extLst>
          </p:cNvPr>
          <p:cNvSpPr/>
          <p:nvPr/>
        </p:nvSpPr>
        <p:spPr>
          <a:xfrm>
            <a:off x="6603290" y="2219583"/>
            <a:ext cx="71020" cy="83195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7" name="Shape 20">
            <a:extLst>
              <a:ext uri="{FF2B5EF4-FFF2-40B4-BE49-F238E27FC236}">
                <a16:creationId xmlns:a16="http://schemas.microsoft.com/office/drawing/2014/main" id="{4AFDFC05-4072-7871-346E-04B8D0205542}"/>
              </a:ext>
            </a:extLst>
          </p:cNvPr>
          <p:cNvSpPr/>
          <p:nvPr/>
        </p:nvSpPr>
        <p:spPr>
          <a:xfrm>
            <a:off x="8729758" y="2321041"/>
            <a:ext cx="0" cy="629039"/>
          </a:xfrm>
          <a:prstGeom prst="line">
            <a:avLst/>
          </a:prstGeom>
          <a:noFill/>
          <a:ln w="6350">
            <a:solidFill>
              <a:srgbClr val="F5A623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865093BF-7C38-A38A-F639-1DA5164493A5}"/>
              </a:ext>
            </a:extLst>
          </p:cNvPr>
          <p:cNvSpPr/>
          <p:nvPr/>
        </p:nvSpPr>
        <p:spPr>
          <a:xfrm>
            <a:off x="8851508" y="2321041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Full design system with 120 components. High-fidelity prototypes. Accessibility audit.</a:t>
            </a:r>
            <a:endParaRPr lang="en-US" sz="1050" dirty="0"/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7FBFDB04-F80A-A122-56A7-782DD0BF6C33}"/>
              </a:ext>
            </a:extLst>
          </p:cNvPr>
          <p:cNvSpPr/>
          <p:nvPr/>
        </p:nvSpPr>
        <p:spPr>
          <a:xfrm>
            <a:off x="6116292" y="2635560"/>
            <a:ext cx="486998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ACC47CEF-7F4B-2E7E-56B9-CEDEDD6FEDE9}"/>
              </a:ext>
            </a:extLst>
          </p:cNvPr>
          <p:cNvSpPr/>
          <p:nvPr/>
        </p:nvSpPr>
        <p:spPr>
          <a:xfrm>
            <a:off x="5933668" y="2473227"/>
            <a:ext cx="324665" cy="324665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48" name="Shape 25">
            <a:extLst>
              <a:ext uri="{FF2B5EF4-FFF2-40B4-BE49-F238E27FC236}">
                <a16:creationId xmlns:a16="http://schemas.microsoft.com/office/drawing/2014/main" id="{004B0CFD-0F34-FA15-F740-AFB113C4342F}"/>
              </a:ext>
            </a:extLst>
          </p:cNvPr>
          <p:cNvSpPr/>
          <p:nvPr/>
        </p:nvSpPr>
        <p:spPr>
          <a:xfrm>
            <a:off x="1784042" y="3183432"/>
            <a:ext cx="3804669" cy="831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52" name="Shape 26">
            <a:extLst>
              <a:ext uri="{FF2B5EF4-FFF2-40B4-BE49-F238E27FC236}">
                <a16:creationId xmlns:a16="http://schemas.microsoft.com/office/drawing/2014/main" id="{B854113C-5951-CA46-2581-896045BF5375}"/>
              </a:ext>
            </a:extLst>
          </p:cNvPr>
          <p:cNvSpPr/>
          <p:nvPr/>
        </p:nvSpPr>
        <p:spPr>
          <a:xfrm>
            <a:off x="1784042" y="3183432"/>
            <a:ext cx="71020" cy="83195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Shape 31">
            <a:extLst>
              <a:ext uri="{FF2B5EF4-FFF2-40B4-BE49-F238E27FC236}">
                <a16:creationId xmlns:a16="http://schemas.microsoft.com/office/drawing/2014/main" id="{6B95C387-E101-2E51-98AE-0C6F0A89868E}"/>
              </a:ext>
            </a:extLst>
          </p:cNvPr>
          <p:cNvSpPr/>
          <p:nvPr/>
        </p:nvSpPr>
        <p:spPr>
          <a:xfrm>
            <a:off x="3910510" y="3284890"/>
            <a:ext cx="0" cy="629039"/>
          </a:xfrm>
          <a:prstGeom prst="line">
            <a:avLst/>
          </a:prstGeom>
          <a:noFill/>
          <a:ln w="6350">
            <a:solidFill>
              <a:schemeClr val="accent4"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D79A55AA-B114-8892-27C4-F75293A35E35}"/>
              </a:ext>
            </a:extLst>
          </p:cNvPr>
          <p:cNvSpPr/>
          <p:nvPr/>
        </p:nvSpPr>
        <p:spPr>
          <a:xfrm>
            <a:off x="4032260" y="3284890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Backend API, frontend core features, beta launch with 50 early users.</a:t>
            </a:r>
            <a:endParaRPr lang="en-US" sz="1050" dirty="0"/>
          </a:p>
        </p:txBody>
      </p:sp>
      <p:sp>
        <p:nvSpPr>
          <p:cNvPr id="61" name="Shape 33">
            <a:extLst>
              <a:ext uri="{FF2B5EF4-FFF2-40B4-BE49-F238E27FC236}">
                <a16:creationId xmlns:a16="http://schemas.microsoft.com/office/drawing/2014/main" id="{C6236ED4-542B-213D-606F-5157D8616512}"/>
              </a:ext>
            </a:extLst>
          </p:cNvPr>
          <p:cNvSpPr/>
          <p:nvPr/>
        </p:nvSpPr>
        <p:spPr>
          <a:xfrm>
            <a:off x="5588711" y="3599410"/>
            <a:ext cx="486998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2" name="Shape 34">
            <a:extLst>
              <a:ext uri="{FF2B5EF4-FFF2-40B4-BE49-F238E27FC236}">
                <a16:creationId xmlns:a16="http://schemas.microsoft.com/office/drawing/2014/main" id="{CB367E4F-CC01-856E-C378-714C41CF9315}"/>
              </a:ext>
            </a:extLst>
          </p:cNvPr>
          <p:cNvSpPr/>
          <p:nvPr/>
        </p:nvSpPr>
        <p:spPr>
          <a:xfrm>
            <a:off x="5933668" y="3437077"/>
            <a:ext cx="324665" cy="324665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64" name="Shape 36">
            <a:extLst>
              <a:ext uri="{FF2B5EF4-FFF2-40B4-BE49-F238E27FC236}">
                <a16:creationId xmlns:a16="http://schemas.microsoft.com/office/drawing/2014/main" id="{C7038371-273C-4F43-582C-84B59E4DEB6F}"/>
              </a:ext>
            </a:extLst>
          </p:cNvPr>
          <p:cNvSpPr/>
          <p:nvPr/>
        </p:nvSpPr>
        <p:spPr>
          <a:xfrm>
            <a:off x="6603290" y="4147282"/>
            <a:ext cx="3804669" cy="8319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65" name="Shape 37">
            <a:extLst>
              <a:ext uri="{FF2B5EF4-FFF2-40B4-BE49-F238E27FC236}">
                <a16:creationId xmlns:a16="http://schemas.microsoft.com/office/drawing/2014/main" id="{59FFBDCB-77CB-19F9-DA88-AF560D32C192}"/>
              </a:ext>
            </a:extLst>
          </p:cNvPr>
          <p:cNvSpPr/>
          <p:nvPr/>
        </p:nvSpPr>
        <p:spPr>
          <a:xfrm>
            <a:off x="6603290" y="4147282"/>
            <a:ext cx="71020" cy="83195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4" name="Shape 42">
            <a:extLst>
              <a:ext uri="{FF2B5EF4-FFF2-40B4-BE49-F238E27FC236}">
                <a16:creationId xmlns:a16="http://schemas.microsoft.com/office/drawing/2014/main" id="{8AE92B50-BB36-9CB1-E773-F7791CCC932E}"/>
              </a:ext>
            </a:extLst>
          </p:cNvPr>
          <p:cNvSpPr/>
          <p:nvPr/>
        </p:nvSpPr>
        <p:spPr>
          <a:xfrm>
            <a:off x="8729758" y="4248740"/>
            <a:ext cx="0" cy="629039"/>
          </a:xfrm>
          <a:prstGeom prst="line">
            <a:avLst/>
          </a:prstGeom>
          <a:noFill/>
          <a:ln w="6350">
            <a:solidFill>
              <a:schemeClr val="accent3">
                <a:lumMod val="75000"/>
                <a:alpha val="4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5" name="Text 43">
            <a:extLst>
              <a:ext uri="{FF2B5EF4-FFF2-40B4-BE49-F238E27FC236}">
                <a16:creationId xmlns:a16="http://schemas.microsoft.com/office/drawing/2014/main" id="{0DA97954-95EA-CB16-4DE6-9D9F8F53DC54}"/>
              </a:ext>
            </a:extLst>
          </p:cNvPr>
          <p:cNvSpPr/>
          <p:nvPr/>
        </p:nvSpPr>
        <p:spPr>
          <a:xfrm>
            <a:off x="8851508" y="4248740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launch campaign, press &amp; media outreach, customer success program rollout.</a:t>
            </a:r>
            <a:endParaRPr lang="en-US" sz="1050" dirty="0"/>
          </a:p>
        </p:txBody>
      </p:sp>
      <p:sp>
        <p:nvSpPr>
          <p:cNvPr id="116" name="Shape 44">
            <a:extLst>
              <a:ext uri="{FF2B5EF4-FFF2-40B4-BE49-F238E27FC236}">
                <a16:creationId xmlns:a16="http://schemas.microsoft.com/office/drawing/2014/main" id="{ABBE3F32-F627-70B5-2C90-2FD86F79948B}"/>
              </a:ext>
            </a:extLst>
          </p:cNvPr>
          <p:cNvSpPr/>
          <p:nvPr/>
        </p:nvSpPr>
        <p:spPr>
          <a:xfrm>
            <a:off x="6116292" y="4563259"/>
            <a:ext cx="486998" cy="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7" name="Shape 45">
            <a:extLst>
              <a:ext uri="{FF2B5EF4-FFF2-40B4-BE49-F238E27FC236}">
                <a16:creationId xmlns:a16="http://schemas.microsoft.com/office/drawing/2014/main" id="{A19CBD93-15B2-2FA8-165A-E4249CBF1386}"/>
              </a:ext>
            </a:extLst>
          </p:cNvPr>
          <p:cNvSpPr/>
          <p:nvPr/>
        </p:nvSpPr>
        <p:spPr>
          <a:xfrm>
            <a:off x="5933668" y="4400926"/>
            <a:ext cx="324665" cy="324665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19" name="Shape 47">
            <a:extLst>
              <a:ext uri="{FF2B5EF4-FFF2-40B4-BE49-F238E27FC236}">
                <a16:creationId xmlns:a16="http://schemas.microsoft.com/office/drawing/2014/main" id="{721ABDFD-0F71-E769-621C-6A369E42DB51}"/>
              </a:ext>
            </a:extLst>
          </p:cNvPr>
          <p:cNvSpPr/>
          <p:nvPr/>
        </p:nvSpPr>
        <p:spPr>
          <a:xfrm>
            <a:off x="1784042" y="5111131"/>
            <a:ext cx="3804669" cy="831954"/>
          </a:xfrm>
          <a:prstGeom prst="rect">
            <a:avLst/>
          </a:prstGeom>
          <a:solidFill>
            <a:srgbClr val="F3E8F5"/>
          </a:solidFill>
          <a:ln w="19050">
            <a:solidFill>
              <a:srgbClr val="F595A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20" name="Shape 48">
            <a:extLst>
              <a:ext uri="{FF2B5EF4-FFF2-40B4-BE49-F238E27FC236}">
                <a16:creationId xmlns:a16="http://schemas.microsoft.com/office/drawing/2014/main" id="{D88221CE-FBD8-79C2-12A5-28C88AAD3616}"/>
              </a:ext>
            </a:extLst>
          </p:cNvPr>
          <p:cNvSpPr/>
          <p:nvPr/>
        </p:nvSpPr>
        <p:spPr>
          <a:xfrm>
            <a:off x="1784042" y="5111131"/>
            <a:ext cx="71020" cy="831954"/>
          </a:xfrm>
          <a:prstGeom prst="rect">
            <a:avLst/>
          </a:prstGeom>
          <a:solidFill>
            <a:srgbClr val="F595A6"/>
          </a:solidFill>
          <a:ln w="12700">
            <a:solidFill>
              <a:srgbClr val="F595A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5" name="Shape 53">
            <a:extLst>
              <a:ext uri="{FF2B5EF4-FFF2-40B4-BE49-F238E27FC236}">
                <a16:creationId xmlns:a16="http://schemas.microsoft.com/office/drawing/2014/main" id="{E7F1714F-35D3-9360-ABA6-433CFE8DD968}"/>
              </a:ext>
            </a:extLst>
          </p:cNvPr>
          <p:cNvSpPr/>
          <p:nvPr/>
        </p:nvSpPr>
        <p:spPr>
          <a:xfrm>
            <a:off x="3910510" y="5212589"/>
            <a:ext cx="0" cy="629039"/>
          </a:xfrm>
          <a:prstGeom prst="line">
            <a:avLst/>
          </a:prstGeom>
          <a:noFill/>
          <a:ln w="6350">
            <a:solidFill>
              <a:srgbClr val="F595A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6" name="Text 54">
            <a:extLst>
              <a:ext uri="{FF2B5EF4-FFF2-40B4-BE49-F238E27FC236}">
                <a16:creationId xmlns:a16="http://schemas.microsoft.com/office/drawing/2014/main" id="{7E4EB81A-E6BE-1D5E-7B29-B5228E23F70D}"/>
              </a:ext>
            </a:extLst>
          </p:cNvPr>
          <p:cNvSpPr/>
          <p:nvPr/>
        </p:nvSpPr>
        <p:spPr>
          <a:xfrm>
            <a:off x="4032260" y="5212589"/>
            <a:ext cx="1339244" cy="629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3 new regional markets, enterprise tier, V2 feature planning begins.</a:t>
            </a:r>
            <a:endParaRPr lang="en-US" sz="1050" dirty="0"/>
          </a:p>
        </p:txBody>
      </p:sp>
      <p:sp>
        <p:nvSpPr>
          <p:cNvPr id="127" name="Shape 55">
            <a:extLst>
              <a:ext uri="{FF2B5EF4-FFF2-40B4-BE49-F238E27FC236}">
                <a16:creationId xmlns:a16="http://schemas.microsoft.com/office/drawing/2014/main" id="{883B97C5-B4D3-A44E-7E8C-529393C98BFE}"/>
              </a:ext>
            </a:extLst>
          </p:cNvPr>
          <p:cNvSpPr/>
          <p:nvPr/>
        </p:nvSpPr>
        <p:spPr>
          <a:xfrm>
            <a:off x="5588711" y="5527109"/>
            <a:ext cx="486998" cy="0"/>
          </a:xfrm>
          <a:prstGeom prst="line">
            <a:avLst/>
          </a:prstGeom>
          <a:noFill/>
          <a:ln w="19050">
            <a:solidFill>
              <a:srgbClr val="F595A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8" name="Shape 56">
            <a:extLst>
              <a:ext uri="{FF2B5EF4-FFF2-40B4-BE49-F238E27FC236}">
                <a16:creationId xmlns:a16="http://schemas.microsoft.com/office/drawing/2014/main" id="{0914C7BC-CBB5-AA8F-B18A-B3EABC9227E5}"/>
              </a:ext>
            </a:extLst>
          </p:cNvPr>
          <p:cNvSpPr/>
          <p:nvPr/>
        </p:nvSpPr>
        <p:spPr>
          <a:xfrm>
            <a:off x="5933668" y="5364776"/>
            <a:ext cx="324665" cy="324665"/>
          </a:xfrm>
          <a:prstGeom prst="ellipse">
            <a:avLst/>
          </a:prstGeom>
          <a:solidFill>
            <a:srgbClr val="F595A6"/>
          </a:solidFill>
          <a:ln w="254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3" name="Text 13">
            <a:extLst>
              <a:ext uri="{FF2B5EF4-FFF2-40B4-BE49-F238E27FC236}">
                <a16:creationId xmlns:a16="http://schemas.microsoft.com/office/drawing/2014/main" id="{2F20D7C6-B1DB-951F-CC56-EAA315F76820}"/>
              </a:ext>
            </a:extLst>
          </p:cNvPr>
          <p:cNvSpPr/>
          <p:nvPr/>
        </p:nvSpPr>
        <p:spPr>
          <a:xfrm>
            <a:off x="6350920" y="1529670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4" name="Text 24">
            <a:extLst>
              <a:ext uri="{FF2B5EF4-FFF2-40B4-BE49-F238E27FC236}">
                <a16:creationId xmlns:a16="http://schemas.microsoft.com/office/drawing/2014/main" id="{2489B4EA-B38B-5338-77E7-F670CD9E624E}"/>
              </a:ext>
            </a:extLst>
          </p:cNvPr>
          <p:cNvSpPr/>
          <p:nvPr/>
        </p:nvSpPr>
        <p:spPr>
          <a:xfrm>
            <a:off x="4491692" y="2493519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5" name="Text 35">
            <a:extLst>
              <a:ext uri="{FF2B5EF4-FFF2-40B4-BE49-F238E27FC236}">
                <a16:creationId xmlns:a16="http://schemas.microsoft.com/office/drawing/2014/main" id="{F08E7356-8044-54DC-2B22-0B1BBB570B9F}"/>
              </a:ext>
            </a:extLst>
          </p:cNvPr>
          <p:cNvSpPr/>
          <p:nvPr/>
        </p:nvSpPr>
        <p:spPr>
          <a:xfrm>
            <a:off x="6350920" y="3457369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6" name="Text 46">
            <a:extLst>
              <a:ext uri="{FF2B5EF4-FFF2-40B4-BE49-F238E27FC236}">
                <a16:creationId xmlns:a16="http://schemas.microsoft.com/office/drawing/2014/main" id="{2BE7F71E-2F8B-E46E-FB89-8B73204B8ABF}"/>
              </a:ext>
            </a:extLst>
          </p:cNvPr>
          <p:cNvSpPr/>
          <p:nvPr/>
        </p:nvSpPr>
        <p:spPr>
          <a:xfrm>
            <a:off x="4491692" y="4421218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7" name="Text 57">
            <a:extLst>
              <a:ext uri="{FF2B5EF4-FFF2-40B4-BE49-F238E27FC236}">
                <a16:creationId xmlns:a16="http://schemas.microsoft.com/office/drawing/2014/main" id="{5E75DE86-F685-7028-A7D4-0F29CDB6F4BC}"/>
              </a:ext>
            </a:extLst>
          </p:cNvPr>
          <p:cNvSpPr/>
          <p:nvPr/>
        </p:nvSpPr>
        <p:spPr>
          <a:xfrm>
            <a:off x="6350920" y="5385068"/>
            <a:ext cx="1318952" cy="304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F595A6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400" dirty="0">
              <a:solidFill>
                <a:srgbClr val="F595A6"/>
              </a:solidFill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4BEB2A1A-B036-D298-C755-8C2A4ED89082}"/>
              </a:ext>
            </a:extLst>
          </p:cNvPr>
          <p:cNvSpPr/>
          <p:nvPr/>
        </p:nvSpPr>
        <p:spPr>
          <a:xfrm>
            <a:off x="1940516" y="1478941"/>
            <a:ext cx="365248" cy="365248"/>
          </a:xfrm>
          <a:prstGeom prst="ellipse">
            <a:avLst/>
          </a:prstGeom>
          <a:solidFill>
            <a:schemeClr val="accent1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B340DFA-0E56-274E-E2FB-FCFFF7665140}"/>
              </a:ext>
            </a:extLst>
          </p:cNvPr>
          <p:cNvSpPr/>
          <p:nvPr/>
        </p:nvSpPr>
        <p:spPr>
          <a:xfrm>
            <a:off x="1940516" y="1478941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70678F3-4B30-419D-0FFF-7EF916946EC8}"/>
              </a:ext>
            </a:extLst>
          </p:cNvPr>
          <p:cNvSpPr/>
          <p:nvPr/>
        </p:nvSpPr>
        <p:spPr>
          <a:xfrm>
            <a:off x="2410081" y="1357191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4ED9C0E1-4B15-7A5C-A6C3-6345F1B9013E}"/>
              </a:ext>
            </a:extLst>
          </p:cNvPr>
          <p:cNvSpPr/>
          <p:nvPr/>
        </p:nvSpPr>
        <p:spPr>
          <a:xfrm>
            <a:off x="2410081" y="1722439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B6BEC5E3-9EDD-7AB4-A02F-C6E5B76EE2FC}"/>
              </a:ext>
            </a:extLst>
          </p:cNvPr>
          <p:cNvSpPr/>
          <p:nvPr/>
        </p:nvSpPr>
        <p:spPr>
          <a:xfrm>
            <a:off x="6759764" y="2442790"/>
            <a:ext cx="365248" cy="365248"/>
          </a:xfrm>
          <a:prstGeom prst="ellipse">
            <a:avLst/>
          </a:prstGeom>
          <a:solidFill>
            <a:schemeClr val="accent2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B35913A1-DC5E-17F7-22A3-AB2118F05EC8}"/>
              </a:ext>
            </a:extLst>
          </p:cNvPr>
          <p:cNvSpPr/>
          <p:nvPr/>
        </p:nvSpPr>
        <p:spPr>
          <a:xfrm>
            <a:off x="6759764" y="2442790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093CADF9-FB7B-53FD-7D2F-C10685EEFBB8}"/>
              </a:ext>
            </a:extLst>
          </p:cNvPr>
          <p:cNvSpPr/>
          <p:nvPr/>
        </p:nvSpPr>
        <p:spPr>
          <a:xfrm>
            <a:off x="7229329" y="2321041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A7FD8362-44C3-CEB1-75B6-5BEC1E7A9707}"/>
              </a:ext>
            </a:extLst>
          </p:cNvPr>
          <p:cNvSpPr/>
          <p:nvPr/>
        </p:nvSpPr>
        <p:spPr>
          <a:xfrm>
            <a:off x="7229329" y="2686289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05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317D0C03-AC1F-B0B3-FF38-E1A6243B0A29}"/>
              </a:ext>
            </a:extLst>
          </p:cNvPr>
          <p:cNvSpPr/>
          <p:nvPr/>
        </p:nvSpPr>
        <p:spPr>
          <a:xfrm>
            <a:off x="1940516" y="3406640"/>
            <a:ext cx="365248" cy="365248"/>
          </a:xfrm>
          <a:prstGeom prst="ellipse">
            <a:avLst/>
          </a:prstGeom>
          <a:solidFill>
            <a:schemeClr val="accent4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2F17B74D-DC6E-D7E4-3E47-900563165FE9}"/>
              </a:ext>
            </a:extLst>
          </p:cNvPr>
          <p:cNvSpPr/>
          <p:nvPr/>
        </p:nvSpPr>
        <p:spPr>
          <a:xfrm>
            <a:off x="1940516" y="3406640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33" name="Text 29">
            <a:extLst>
              <a:ext uri="{FF2B5EF4-FFF2-40B4-BE49-F238E27FC236}">
                <a16:creationId xmlns:a16="http://schemas.microsoft.com/office/drawing/2014/main" id="{B63BCEC9-F94D-63D0-F511-BB0D95900808}"/>
              </a:ext>
            </a:extLst>
          </p:cNvPr>
          <p:cNvSpPr/>
          <p:nvPr/>
        </p:nvSpPr>
        <p:spPr>
          <a:xfrm>
            <a:off x="2410081" y="3284890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Text 30">
            <a:extLst>
              <a:ext uri="{FF2B5EF4-FFF2-40B4-BE49-F238E27FC236}">
                <a16:creationId xmlns:a16="http://schemas.microsoft.com/office/drawing/2014/main" id="{D6F4BC4D-CEFD-0BCC-047D-4D852FFFF447}"/>
              </a:ext>
            </a:extLst>
          </p:cNvPr>
          <p:cNvSpPr/>
          <p:nvPr/>
        </p:nvSpPr>
        <p:spPr>
          <a:xfrm>
            <a:off x="2410081" y="3650138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4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2" name="Shape 38">
            <a:extLst>
              <a:ext uri="{FF2B5EF4-FFF2-40B4-BE49-F238E27FC236}">
                <a16:creationId xmlns:a16="http://schemas.microsoft.com/office/drawing/2014/main" id="{04E0E279-4F38-24CD-C4E4-30A559BF9BE0}"/>
              </a:ext>
            </a:extLst>
          </p:cNvPr>
          <p:cNvSpPr/>
          <p:nvPr/>
        </p:nvSpPr>
        <p:spPr>
          <a:xfrm>
            <a:off x="6759764" y="4370489"/>
            <a:ext cx="365248" cy="365248"/>
          </a:xfrm>
          <a:prstGeom prst="ellipse">
            <a:avLst/>
          </a:prstGeom>
          <a:solidFill>
            <a:schemeClr val="accent3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23B67CF8-5FFF-F3AF-5BBD-15A3CD23A057}"/>
              </a:ext>
            </a:extLst>
          </p:cNvPr>
          <p:cNvSpPr/>
          <p:nvPr/>
        </p:nvSpPr>
        <p:spPr>
          <a:xfrm>
            <a:off x="6759764" y="4370489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558FF783-345E-1930-F1AF-6B2CE148104F}"/>
              </a:ext>
            </a:extLst>
          </p:cNvPr>
          <p:cNvSpPr/>
          <p:nvPr/>
        </p:nvSpPr>
        <p:spPr>
          <a:xfrm>
            <a:off x="7229329" y="4248740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85ECC3BA-AE65-F396-0082-39C0E3C80F28}"/>
              </a:ext>
            </a:extLst>
          </p:cNvPr>
          <p:cNvSpPr/>
          <p:nvPr/>
        </p:nvSpPr>
        <p:spPr>
          <a:xfrm>
            <a:off x="7229329" y="4613988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chemeClr val="accent6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Shape 49">
            <a:extLst>
              <a:ext uri="{FF2B5EF4-FFF2-40B4-BE49-F238E27FC236}">
                <a16:creationId xmlns:a16="http://schemas.microsoft.com/office/drawing/2014/main" id="{C77E6F40-6711-C940-FC18-1F29480464AC}"/>
              </a:ext>
            </a:extLst>
          </p:cNvPr>
          <p:cNvSpPr/>
          <p:nvPr/>
        </p:nvSpPr>
        <p:spPr>
          <a:xfrm>
            <a:off x="1940516" y="5334339"/>
            <a:ext cx="365248" cy="365248"/>
          </a:xfrm>
          <a:prstGeom prst="ellipse">
            <a:avLst/>
          </a:prstGeom>
          <a:solidFill>
            <a:srgbClr val="F595A6"/>
          </a:solidFill>
          <a:ln w="1905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9" name="Text 50">
            <a:extLst>
              <a:ext uri="{FF2B5EF4-FFF2-40B4-BE49-F238E27FC236}">
                <a16:creationId xmlns:a16="http://schemas.microsoft.com/office/drawing/2014/main" id="{6D12754A-44F6-57D9-CF44-14317F0A9C7E}"/>
              </a:ext>
            </a:extLst>
          </p:cNvPr>
          <p:cNvSpPr/>
          <p:nvPr/>
        </p:nvSpPr>
        <p:spPr>
          <a:xfrm>
            <a:off x="1940516" y="5334339"/>
            <a:ext cx="365248" cy="36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50" name="Text 51">
            <a:extLst>
              <a:ext uri="{FF2B5EF4-FFF2-40B4-BE49-F238E27FC236}">
                <a16:creationId xmlns:a16="http://schemas.microsoft.com/office/drawing/2014/main" id="{6D940A10-849A-A017-EEDE-FA9D55E89261}"/>
              </a:ext>
            </a:extLst>
          </p:cNvPr>
          <p:cNvSpPr/>
          <p:nvPr/>
        </p:nvSpPr>
        <p:spPr>
          <a:xfrm>
            <a:off x="2410081" y="5212589"/>
            <a:ext cx="1572597" cy="34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Text 52">
            <a:extLst>
              <a:ext uri="{FF2B5EF4-FFF2-40B4-BE49-F238E27FC236}">
                <a16:creationId xmlns:a16="http://schemas.microsoft.com/office/drawing/2014/main" id="{14055418-2889-34FB-504F-606E281A0659}"/>
              </a:ext>
            </a:extLst>
          </p:cNvPr>
          <p:cNvSpPr/>
          <p:nvPr/>
        </p:nvSpPr>
        <p:spPr>
          <a:xfrm>
            <a:off x="2410081" y="5577837"/>
            <a:ext cx="1572597" cy="22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050" dirty="0">
              <a:solidFill>
                <a:srgbClr val="941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66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270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Georgia</vt:lpstr>
      <vt:lpstr>Helvetica</vt:lpstr>
      <vt:lpstr>Template PresentationGO</vt:lpstr>
      <vt:lpstr>Template PresentationGO Dark</vt:lpstr>
      <vt:lpstr>Designed by PresentationGO</vt:lpstr>
      <vt:lpstr>Vertical Zigzag Timeline – Slide Template</vt:lpstr>
      <vt:lpstr>Vertical Zigzag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Zigzag Timeline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2026-04-14T21:44:50Z</dcterms:modified>
  <cp:category>Charts &amp; Diagrams;Timelines &amp; Planning</cp:category>
</cp:coreProperties>
</file>