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D0BA94"/>
    <a:srgbClr val="CEBA8B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F4C2-F370-21BD-8D9C-27F73A7B0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1C7000-7A8F-091B-647F-98DEF1848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07FAD8-DE49-B534-AFA0-B12BD41F4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8100F-F2A3-BB49-5A60-FBC1400A82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23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E8A0-17F0-C35F-DFB4-032F4D405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FBAC1A-7837-196D-C952-C01BC1D9B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ECB7D-4376-9019-1A4A-588559016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FDD7C-4E93-929F-F675-557F15A85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00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75256-9894-D04A-EBEE-18B35D4F5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E7D45B7-3EA9-A4EC-D6A8-68CD31C05346}"/>
              </a:ext>
            </a:extLst>
          </p:cNvPr>
          <p:cNvCxnSpPr>
            <a:cxnSpLocks/>
          </p:cNvCxnSpPr>
          <p:nvPr/>
        </p:nvCxnSpPr>
        <p:spPr>
          <a:xfrm>
            <a:off x="469742" y="4200240"/>
            <a:ext cx="11252516" cy="0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66AF3FB-8EA6-0977-BA19-9A3769DD363B}"/>
              </a:ext>
            </a:extLst>
          </p:cNvPr>
          <p:cNvCxnSpPr>
            <a:stCxn id="29" idx="0"/>
            <a:endCxn id="7" idx="2"/>
          </p:cNvCxnSpPr>
          <p:nvPr/>
        </p:nvCxnSpPr>
        <p:spPr>
          <a:xfrm flipV="1">
            <a:off x="2050152" y="3466930"/>
            <a:ext cx="0" cy="1593053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2624DA6-B4EA-5D7E-DF17-2DFA5F08E029}"/>
              </a:ext>
            </a:extLst>
          </p:cNvPr>
          <p:cNvCxnSpPr>
            <a:stCxn id="59" idx="0"/>
            <a:endCxn id="42" idx="2"/>
          </p:cNvCxnSpPr>
          <p:nvPr/>
        </p:nvCxnSpPr>
        <p:spPr>
          <a:xfrm flipV="1">
            <a:off x="4073077" y="3466930"/>
            <a:ext cx="0" cy="1593053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35D2EBA9-3BE9-8827-7AE3-282C8404C12C}"/>
              </a:ext>
            </a:extLst>
          </p:cNvPr>
          <p:cNvCxnSpPr>
            <a:stCxn id="77" idx="0"/>
            <a:endCxn id="69" idx="2"/>
          </p:cNvCxnSpPr>
          <p:nvPr/>
        </p:nvCxnSpPr>
        <p:spPr>
          <a:xfrm flipV="1">
            <a:off x="6096001" y="3466930"/>
            <a:ext cx="0" cy="1593053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EA01092A-B9BC-14AC-2AA5-4DDB6AF57433}"/>
              </a:ext>
            </a:extLst>
          </p:cNvPr>
          <p:cNvCxnSpPr>
            <a:stCxn id="91" idx="0"/>
            <a:endCxn id="82" idx="2"/>
          </p:cNvCxnSpPr>
          <p:nvPr/>
        </p:nvCxnSpPr>
        <p:spPr>
          <a:xfrm flipV="1">
            <a:off x="8118925" y="3466930"/>
            <a:ext cx="0" cy="1593053"/>
          </a:xfrm>
          <a:prstGeom prst="line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solid"/>
          </a:ln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63CF48F8-0D2E-5BBB-9DC1-D1A2B6130745}"/>
              </a:ext>
            </a:extLst>
          </p:cNvPr>
          <p:cNvCxnSpPr>
            <a:stCxn id="103" idx="0"/>
            <a:endCxn id="95" idx="2"/>
          </p:cNvCxnSpPr>
          <p:nvPr/>
        </p:nvCxnSpPr>
        <p:spPr>
          <a:xfrm flipV="1">
            <a:off x="10141849" y="3466930"/>
            <a:ext cx="0" cy="1593053"/>
          </a:xfrm>
          <a:prstGeom prst="line">
            <a:avLst/>
          </a:prstGeom>
          <a:noFill/>
          <a:ln w="19050">
            <a:solidFill>
              <a:srgbClr val="941651"/>
            </a:solidFill>
            <a:prstDash val="solid"/>
          </a:ln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371F990-7F6A-608E-C225-14D28C3B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Swim-Lane Timeline – Slide Template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3C3D34B5-C2DC-3B95-6107-EF62200931BD}"/>
              </a:ext>
            </a:extLst>
          </p:cNvPr>
          <p:cNvSpPr/>
          <p:nvPr/>
        </p:nvSpPr>
        <p:spPr>
          <a:xfrm>
            <a:off x="1670853" y="3820942"/>
            <a:ext cx="758597" cy="758597"/>
          </a:xfrm>
          <a:prstGeom prst="ellipse">
            <a:avLst/>
          </a:prstGeom>
          <a:solidFill>
            <a:schemeClr val="accent1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66E5FFB1-E13D-AB66-F84B-C6D4101B64F1}"/>
              </a:ext>
            </a:extLst>
          </p:cNvPr>
          <p:cNvSpPr/>
          <p:nvPr/>
        </p:nvSpPr>
        <p:spPr>
          <a:xfrm>
            <a:off x="1670853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01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2D54EA96-77D7-2F0A-2005-0C48358D79E3}"/>
              </a:ext>
            </a:extLst>
          </p:cNvPr>
          <p:cNvSpPr/>
          <p:nvPr/>
        </p:nvSpPr>
        <p:spPr>
          <a:xfrm>
            <a:off x="1133514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1C152B04-9F79-6D87-5FAA-0DD09011F62A}"/>
              </a:ext>
            </a:extLst>
          </p:cNvPr>
          <p:cNvSpPr/>
          <p:nvPr/>
        </p:nvSpPr>
        <p:spPr>
          <a:xfrm>
            <a:off x="1133514" y="1418719"/>
            <a:ext cx="1833275" cy="12643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08352FA5-37A8-709E-ED25-5495E23F2F6B}"/>
              </a:ext>
            </a:extLst>
          </p:cNvPr>
          <p:cNvSpPr/>
          <p:nvPr/>
        </p:nvSpPr>
        <p:spPr>
          <a:xfrm>
            <a:off x="1234661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60700705-BB71-2B58-6CB4-7F628F38FE7C}"/>
              </a:ext>
            </a:extLst>
          </p:cNvPr>
          <p:cNvSpPr/>
          <p:nvPr/>
        </p:nvSpPr>
        <p:spPr>
          <a:xfrm>
            <a:off x="1234661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348D841B-413B-4AFB-BECE-ACCC60FC2A7A}"/>
              </a:ext>
            </a:extLst>
          </p:cNvPr>
          <p:cNvSpPr/>
          <p:nvPr/>
        </p:nvSpPr>
        <p:spPr>
          <a:xfrm>
            <a:off x="1234661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Stakeholder interviews</a:t>
            </a:r>
            <a:endParaRPr lang="en-US" sz="1200" dirty="0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3190FF04-BD3B-25D7-1711-4FCCA15F9C7C}"/>
              </a:ext>
            </a:extLst>
          </p:cNvPr>
          <p:cNvSpPr/>
          <p:nvPr/>
        </p:nvSpPr>
        <p:spPr>
          <a:xfrm>
            <a:off x="1234661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Market research</a:t>
            </a:r>
            <a:endParaRPr lang="en-US" sz="1200" dirty="0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FC431483-0308-FD6B-A433-E576E49ADEE1}"/>
              </a:ext>
            </a:extLst>
          </p:cNvPr>
          <p:cNvSpPr/>
          <p:nvPr/>
        </p:nvSpPr>
        <p:spPr>
          <a:xfrm>
            <a:off x="1234661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Define KPIs</a:t>
            </a:r>
            <a:endParaRPr lang="en-US" sz="1200" dirty="0"/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8A180A8A-69F2-F973-29F3-77767886381E}"/>
              </a:ext>
            </a:extLst>
          </p:cNvPr>
          <p:cNvSpPr/>
          <p:nvPr/>
        </p:nvSpPr>
        <p:spPr>
          <a:xfrm>
            <a:off x="1133514" y="5059983"/>
            <a:ext cx="1833275" cy="379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B47BAA98-DDEA-BE2F-B856-C992FB54EE6C}"/>
              </a:ext>
            </a:extLst>
          </p:cNvPr>
          <p:cNvSpPr/>
          <p:nvPr/>
        </p:nvSpPr>
        <p:spPr>
          <a:xfrm>
            <a:off x="1133514" y="5059983"/>
            <a:ext cx="1833275" cy="379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BD36AB6C-6E8B-1122-881A-56D6AF4B4FB9}"/>
              </a:ext>
            </a:extLst>
          </p:cNvPr>
          <p:cNvSpPr/>
          <p:nvPr/>
        </p:nvSpPr>
        <p:spPr>
          <a:xfrm>
            <a:off x="3693778" y="3820942"/>
            <a:ext cx="758597" cy="758597"/>
          </a:xfrm>
          <a:prstGeom prst="ellipse">
            <a:avLst/>
          </a:prstGeom>
          <a:solidFill>
            <a:schemeClr val="accent2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46521553-10A2-1FE5-2FA5-B9801155F02E}"/>
              </a:ext>
            </a:extLst>
          </p:cNvPr>
          <p:cNvSpPr/>
          <p:nvPr/>
        </p:nvSpPr>
        <p:spPr>
          <a:xfrm>
            <a:off x="3693778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Shape 19">
            <a:extLst>
              <a:ext uri="{FF2B5EF4-FFF2-40B4-BE49-F238E27FC236}">
                <a16:creationId xmlns:a16="http://schemas.microsoft.com/office/drawing/2014/main" id="{846F5503-516E-A289-5959-27345035C007}"/>
              </a:ext>
            </a:extLst>
          </p:cNvPr>
          <p:cNvSpPr/>
          <p:nvPr/>
        </p:nvSpPr>
        <p:spPr>
          <a:xfrm>
            <a:off x="3156439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B17757C1-7B22-2A85-F83A-F416A04E959A}"/>
              </a:ext>
            </a:extLst>
          </p:cNvPr>
          <p:cNvSpPr/>
          <p:nvPr/>
        </p:nvSpPr>
        <p:spPr>
          <a:xfrm>
            <a:off x="3156439" y="1418719"/>
            <a:ext cx="1833275" cy="126433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88AF9AF4-31DE-9FD4-F947-1CC772914388}"/>
              </a:ext>
            </a:extLst>
          </p:cNvPr>
          <p:cNvSpPr/>
          <p:nvPr/>
        </p:nvSpPr>
        <p:spPr>
          <a:xfrm>
            <a:off x="3257585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FE9A580E-63AD-77D1-7B2A-840B1087D338}"/>
              </a:ext>
            </a:extLst>
          </p:cNvPr>
          <p:cNvSpPr/>
          <p:nvPr/>
        </p:nvSpPr>
        <p:spPr>
          <a:xfrm>
            <a:off x="3257585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BEF081AC-356A-E1B0-2797-8FD106D8D519}"/>
              </a:ext>
            </a:extLst>
          </p:cNvPr>
          <p:cNvSpPr/>
          <p:nvPr/>
        </p:nvSpPr>
        <p:spPr>
          <a:xfrm>
            <a:off x="3257585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Design system</a:t>
            </a:r>
            <a:endParaRPr lang="en-US" sz="1200" dirty="0"/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3939D106-F605-8F23-0580-9E61AB1BBB6E}"/>
              </a:ext>
            </a:extLst>
          </p:cNvPr>
          <p:cNvSpPr/>
          <p:nvPr/>
        </p:nvSpPr>
        <p:spPr>
          <a:xfrm>
            <a:off x="3257585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Prototyping</a:t>
            </a:r>
            <a:endParaRPr lang="en-US" sz="1200" dirty="0"/>
          </a:p>
        </p:txBody>
      </p:sp>
      <p:sp>
        <p:nvSpPr>
          <p:cNvPr id="50" name="Text 25">
            <a:extLst>
              <a:ext uri="{FF2B5EF4-FFF2-40B4-BE49-F238E27FC236}">
                <a16:creationId xmlns:a16="http://schemas.microsoft.com/office/drawing/2014/main" id="{F01D7776-7FA6-AE57-0634-18E23CF7987D}"/>
              </a:ext>
            </a:extLst>
          </p:cNvPr>
          <p:cNvSpPr/>
          <p:nvPr/>
        </p:nvSpPr>
        <p:spPr>
          <a:xfrm>
            <a:off x="3257585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User testing</a:t>
            </a:r>
            <a:endParaRPr lang="en-US" sz="1200" dirty="0"/>
          </a:p>
        </p:txBody>
      </p:sp>
      <p:sp>
        <p:nvSpPr>
          <p:cNvPr id="53" name="Shape 27">
            <a:extLst>
              <a:ext uri="{FF2B5EF4-FFF2-40B4-BE49-F238E27FC236}">
                <a16:creationId xmlns:a16="http://schemas.microsoft.com/office/drawing/2014/main" id="{269E5583-34A8-96BE-AF9D-E68992253B42}"/>
              </a:ext>
            </a:extLst>
          </p:cNvPr>
          <p:cNvSpPr/>
          <p:nvPr/>
        </p:nvSpPr>
        <p:spPr>
          <a:xfrm>
            <a:off x="3156439" y="5059983"/>
            <a:ext cx="1833275" cy="3792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5612302E-4DCF-8221-6506-A67F8A9DFF0D}"/>
              </a:ext>
            </a:extLst>
          </p:cNvPr>
          <p:cNvSpPr/>
          <p:nvPr/>
        </p:nvSpPr>
        <p:spPr>
          <a:xfrm>
            <a:off x="3156439" y="5059983"/>
            <a:ext cx="1833275" cy="379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A36A08"/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400" dirty="0"/>
          </a:p>
        </p:txBody>
      </p:sp>
      <p:sp>
        <p:nvSpPr>
          <p:cNvPr id="66" name="Shape 29">
            <a:extLst>
              <a:ext uri="{FF2B5EF4-FFF2-40B4-BE49-F238E27FC236}">
                <a16:creationId xmlns:a16="http://schemas.microsoft.com/office/drawing/2014/main" id="{3FCF9F43-D8B8-385E-014E-57599E4208E2}"/>
              </a:ext>
            </a:extLst>
          </p:cNvPr>
          <p:cNvSpPr/>
          <p:nvPr/>
        </p:nvSpPr>
        <p:spPr>
          <a:xfrm>
            <a:off x="5716702" y="3820942"/>
            <a:ext cx="758597" cy="758597"/>
          </a:xfrm>
          <a:prstGeom prst="ellipse">
            <a:avLst/>
          </a:prstGeom>
          <a:solidFill>
            <a:schemeClr val="accent4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 30">
            <a:extLst>
              <a:ext uri="{FF2B5EF4-FFF2-40B4-BE49-F238E27FC236}">
                <a16:creationId xmlns:a16="http://schemas.microsoft.com/office/drawing/2014/main" id="{393AFF46-43DD-8DCA-923F-6E7EF64D40EC}"/>
              </a:ext>
            </a:extLst>
          </p:cNvPr>
          <p:cNvSpPr/>
          <p:nvPr/>
        </p:nvSpPr>
        <p:spPr>
          <a:xfrm>
            <a:off x="5716702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03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Shape 32">
            <a:extLst>
              <a:ext uri="{FF2B5EF4-FFF2-40B4-BE49-F238E27FC236}">
                <a16:creationId xmlns:a16="http://schemas.microsoft.com/office/drawing/2014/main" id="{ADD8D7B7-5B33-F73E-C5D0-E25FDB176E5C}"/>
              </a:ext>
            </a:extLst>
          </p:cNvPr>
          <p:cNvSpPr/>
          <p:nvPr/>
        </p:nvSpPr>
        <p:spPr>
          <a:xfrm>
            <a:off x="5179363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70" name="Shape 33">
            <a:extLst>
              <a:ext uri="{FF2B5EF4-FFF2-40B4-BE49-F238E27FC236}">
                <a16:creationId xmlns:a16="http://schemas.microsoft.com/office/drawing/2014/main" id="{D5056509-C0D7-1596-21AC-F51B7975D3FC}"/>
              </a:ext>
            </a:extLst>
          </p:cNvPr>
          <p:cNvSpPr/>
          <p:nvPr/>
        </p:nvSpPr>
        <p:spPr>
          <a:xfrm>
            <a:off x="5179363" y="1418719"/>
            <a:ext cx="1833275" cy="126433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B8999850-96BE-7906-7A60-C79FF50EE586}"/>
              </a:ext>
            </a:extLst>
          </p:cNvPr>
          <p:cNvSpPr/>
          <p:nvPr/>
        </p:nvSpPr>
        <p:spPr>
          <a:xfrm>
            <a:off x="5280509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2" name="Text 35">
            <a:extLst>
              <a:ext uri="{FF2B5EF4-FFF2-40B4-BE49-F238E27FC236}">
                <a16:creationId xmlns:a16="http://schemas.microsoft.com/office/drawing/2014/main" id="{0592DD45-EAE4-F49B-4B19-65D9966ED606}"/>
              </a:ext>
            </a:extLst>
          </p:cNvPr>
          <p:cNvSpPr/>
          <p:nvPr/>
        </p:nvSpPr>
        <p:spPr>
          <a:xfrm>
            <a:off x="5280509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Text 36">
            <a:extLst>
              <a:ext uri="{FF2B5EF4-FFF2-40B4-BE49-F238E27FC236}">
                <a16:creationId xmlns:a16="http://schemas.microsoft.com/office/drawing/2014/main" id="{C2C80E35-6E88-3304-40AC-D2CCB93D31AF}"/>
              </a:ext>
            </a:extLst>
          </p:cNvPr>
          <p:cNvSpPr/>
          <p:nvPr/>
        </p:nvSpPr>
        <p:spPr>
          <a:xfrm>
            <a:off x="5280509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Core features</a:t>
            </a:r>
            <a:endParaRPr lang="en-US" sz="1200" dirty="0"/>
          </a:p>
        </p:txBody>
      </p:sp>
      <p:sp>
        <p:nvSpPr>
          <p:cNvPr id="74" name="Text 37">
            <a:extLst>
              <a:ext uri="{FF2B5EF4-FFF2-40B4-BE49-F238E27FC236}">
                <a16:creationId xmlns:a16="http://schemas.microsoft.com/office/drawing/2014/main" id="{88AC7825-1786-C8C0-D0B5-03A1F660D838}"/>
              </a:ext>
            </a:extLst>
          </p:cNvPr>
          <p:cNvSpPr/>
          <p:nvPr/>
        </p:nvSpPr>
        <p:spPr>
          <a:xfrm>
            <a:off x="5280509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API build</a:t>
            </a:r>
            <a:endParaRPr lang="en-US" sz="1200" dirty="0"/>
          </a:p>
        </p:txBody>
      </p:sp>
      <p:sp>
        <p:nvSpPr>
          <p:cNvPr id="75" name="Text 38">
            <a:extLst>
              <a:ext uri="{FF2B5EF4-FFF2-40B4-BE49-F238E27FC236}">
                <a16:creationId xmlns:a16="http://schemas.microsoft.com/office/drawing/2014/main" id="{CF9E4F01-9BE8-A5EA-FF57-9C8FE8CE93AA}"/>
              </a:ext>
            </a:extLst>
          </p:cNvPr>
          <p:cNvSpPr/>
          <p:nvPr/>
        </p:nvSpPr>
        <p:spPr>
          <a:xfrm>
            <a:off x="5280509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QA &amp; testing</a:t>
            </a:r>
            <a:endParaRPr lang="en-US" sz="1200" dirty="0"/>
          </a:p>
        </p:txBody>
      </p:sp>
      <p:sp>
        <p:nvSpPr>
          <p:cNvPr id="77" name="Shape 40">
            <a:extLst>
              <a:ext uri="{FF2B5EF4-FFF2-40B4-BE49-F238E27FC236}">
                <a16:creationId xmlns:a16="http://schemas.microsoft.com/office/drawing/2014/main" id="{754091A0-E838-32BB-2765-2B9D6D5C4DEB}"/>
              </a:ext>
            </a:extLst>
          </p:cNvPr>
          <p:cNvSpPr/>
          <p:nvPr/>
        </p:nvSpPr>
        <p:spPr>
          <a:xfrm>
            <a:off x="5179363" y="5059983"/>
            <a:ext cx="1833275" cy="3792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78" name="Text 41">
            <a:extLst>
              <a:ext uri="{FF2B5EF4-FFF2-40B4-BE49-F238E27FC236}">
                <a16:creationId xmlns:a16="http://schemas.microsoft.com/office/drawing/2014/main" id="{9D7997CA-CFDC-A7B1-01AA-74AA7FA44C6C}"/>
              </a:ext>
            </a:extLst>
          </p:cNvPr>
          <p:cNvSpPr/>
          <p:nvPr/>
        </p:nvSpPr>
        <p:spPr>
          <a:xfrm>
            <a:off x="5179363" y="5059983"/>
            <a:ext cx="1833275" cy="379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9" name="Shape 42">
            <a:extLst>
              <a:ext uri="{FF2B5EF4-FFF2-40B4-BE49-F238E27FC236}">
                <a16:creationId xmlns:a16="http://schemas.microsoft.com/office/drawing/2014/main" id="{2517D014-2A51-A26B-3FDD-A78E64E0AD0A}"/>
              </a:ext>
            </a:extLst>
          </p:cNvPr>
          <p:cNvSpPr/>
          <p:nvPr/>
        </p:nvSpPr>
        <p:spPr>
          <a:xfrm>
            <a:off x="7739626" y="3820942"/>
            <a:ext cx="758597" cy="75859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Text 43">
            <a:extLst>
              <a:ext uri="{FF2B5EF4-FFF2-40B4-BE49-F238E27FC236}">
                <a16:creationId xmlns:a16="http://schemas.microsoft.com/office/drawing/2014/main" id="{23465BDE-E4F6-569A-C38D-8F19A8F7BFB6}"/>
              </a:ext>
            </a:extLst>
          </p:cNvPr>
          <p:cNvSpPr/>
          <p:nvPr/>
        </p:nvSpPr>
        <p:spPr>
          <a:xfrm>
            <a:off x="7739626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04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Shape 45">
            <a:extLst>
              <a:ext uri="{FF2B5EF4-FFF2-40B4-BE49-F238E27FC236}">
                <a16:creationId xmlns:a16="http://schemas.microsoft.com/office/drawing/2014/main" id="{487D5CED-83C4-D4F7-B937-E329CAA8BC10}"/>
              </a:ext>
            </a:extLst>
          </p:cNvPr>
          <p:cNvSpPr/>
          <p:nvPr/>
        </p:nvSpPr>
        <p:spPr>
          <a:xfrm>
            <a:off x="7202287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83" name="Shape 46">
            <a:extLst>
              <a:ext uri="{FF2B5EF4-FFF2-40B4-BE49-F238E27FC236}">
                <a16:creationId xmlns:a16="http://schemas.microsoft.com/office/drawing/2014/main" id="{485BE53F-B17E-1EFC-F06A-090EB101E05D}"/>
              </a:ext>
            </a:extLst>
          </p:cNvPr>
          <p:cNvSpPr/>
          <p:nvPr/>
        </p:nvSpPr>
        <p:spPr>
          <a:xfrm>
            <a:off x="7202287" y="1418719"/>
            <a:ext cx="1833275" cy="12643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4" name="Text 47">
            <a:extLst>
              <a:ext uri="{FF2B5EF4-FFF2-40B4-BE49-F238E27FC236}">
                <a16:creationId xmlns:a16="http://schemas.microsoft.com/office/drawing/2014/main" id="{F2ADCF73-AAA6-9DE2-88FF-FA35CADBF3B0}"/>
              </a:ext>
            </a:extLst>
          </p:cNvPr>
          <p:cNvSpPr/>
          <p:nvPr/>
        </p:nvSpPr>
        <p:spPr>
          <a:xfrm>
            <a:off x="7303433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5" name="Text 48">
            <a:extLst>
              <a:ext uri="{FF2B5EF4-FFF2-40B4-BE49-F238E27FC236}">
                <a16:creationId xmlns:a16="http://schemas.microsoft.com/office/drawing/2014/main" id="{22283B62-C38E-74C6-CC27-89C4E21ACB65}"/>
              </a:ext>
            </a:extLst>
          </p:cNvPr>
          <p:cNvSpPr/>
          <p:nvPr/>
        </p:nvSpPr>
        <p:spPr>
          <a:xfrm>
            <a:off x="7303433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6" name="Text 49">
            <a:extLst>
              <a:ext uri="{FF2B5EF4-FFF2-40B4-BE49-F238E27FC236}">
                <a16:creationId xmlns:a16="http://schemas.microsoft.com/office/drawing/2014/main" id="{1DF6E93A-A255-37EB-83FA-256840FDB2F6}"/>
              </a:ext>
            </a:extLst>
          </p:cNvPr>
          <p:cNvSpPr/>
          <p:nvPr/>
        </p:nvSpPr>
        <p:spPr>
          <a:xfrm>
            <a:off x="7303433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Go-to-market</a:t>
            </a:r>
            <a:endParaRPr lang="en-US" sz="1200" dirty="0"/>
          </a:p>
        </p:txBody>
      </p:sp>
      <p:sp>
        <p:nvSpPr>
          <p:cNvPr id="87" name="Text 50">
            <a:extLst>
              <a:ext uri="{FF2B5EF4-FFF2-40B4-BE49-F238E27FC236}">
                <a16:creationId xmlns:a16="http://schemas.microsoft.com/office/drawing/2014/main" id="{7F78A8CE-4FA5-C7F1-252A-D7DFFBC451A0}"/>
              </a:ext>
            </a:extLst>
          </p:cNvPr>
          <p:cNvSpPr/>
          <p:nvPr/>
        </p:nvSpPr>
        <p:spPr>
          <a:xfrm>
            <a:off x="7303433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Press release</a:t>
            </a:r>
            <a:endParaRPr lang="en-US" sz="1200" dirty="0"/>
          </a:p>
        </p:txBody>
      </p:sp>
      <p:sp>
        <p:nvSpPr>
          <p:cNvPr id="88" name="Text 51">
            <a:extLst>
              <a:ext uri="{FF2B5EF4-FFF2-40B4-BE49-F238E27FC236}">
                <a16:creationId xmlns:a16="http://schemas.microsoft.com/office/drawing/2014/main" id="{5A3179E5-9430-93FD-D456-8E7E81B13B51}"/>
              </a:ext>
            </a:extLst>
          </p:cNvPr>
          <p:cNvSpPr/>
          <p:nvPr/>
        </p:nvSpPr>
        <p:spPr>
          <a:xfrm>
            <a:off x="7303433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Onboarding</a:t>
            </a:r>
            <a:endParaRPr lang="en-US" sz="1200" dirty="0"/>
          </a:p>
        </p:txBody>
      </p:sp>
      <p:sp>
        <p:nvSpPr>
          <p:cNvPr id="90" name="Shape 53">
            <a:extLst>
              <a:ext uri="{FF2B5EF4-FFF2-40B4-BE49-F238E27FC236}">
                <a16:creationId xmlns:a16="http://schemas.microsoft.com/office/drawing/2014/main" id="{702C62A6-A64E-0225-7D4C-847D1CDD166C}"/>
              </a:ext>
            </a:extLst>
          </p:cNvPr>
          <p:cNvSpPr/>
          <p:nvPr/>
        </p:nvSpPr>
        <p:spPr>
          <a:xfrm>
            <a:off x="7202287" y="5059983"/>
            <a:ext cx="1833275" cy="379298"/>
          </a:xfrm>
          <a:prstGeom prst="rect">
            <a:avLst/>
          </a:prstGeom>
          <a:solidFill>
            <a:srgbClr val="E6F0FA"/>
          </a:solidFill>
          <a:ln w="12700">
            <a:solidFill>
              <a:srgbClr val="1B6CA8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91" name="Text 54">
            <a:extLst>
              <a:ext uri="{FF2B5EF4-FFF2-40B4-BE49-F238E27FC236}">
                <a16:creationId xmlns:a16="http://schemas.microsoft.com/office/drawing/2014/main" id="{C7BEC5AD-20D2-3EF8-A705-DEB1DB288DBB}"/>
              </a:ext>
            </a:extLst>
          </p:cNvPr>
          <p:cNvSpPr/>
          <p:nvPr/>
        </p:nvSpPr>
        <p:spPr>
          <a:xfrm>
            <a:off x="7202287" y="5059983"/>
            <a:ext cx="1833275" cy="3792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2" name="Shape 55">
            <a:extLst>
              <a:ext uri="{FF2B5EF4-FFF2-40B4-BE49-F238E27FC236}">
                <a16:creationId xmlns:a16="http://schemas.microsoft.com/office/drawing/2014/main" id="{044DB19D-712A-F04B-215F-4DC29ADC38C1}"/>
              </a:ext>
            </a:extLst>
          </p:cNvPr>
          <p:cNvSpPr/>
          <p:nvPr/>
        </p:nvSpPr>
        <p:spPr>
          <a:xfrm>
            <a:off x="9762550" y="3820942"/>
            <a:ext cx="758597" cy="758597"/>
          </a:xfrm>
          <a:prstGeom prst="ellipse">
            <a:avLst/>
          </a:prstGeom>
          <a:solidFill>
            <a:srgbClr val="941651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Text 56">
            <a:extLst>
              <a:ext uri="{FF2B5EF4-FFF2-40B4-BE49-F238E27FC236}">
                <a16:creationId xmlns:a16="http://schemas.microsoft.com/office/drawing/2014/main" id="{F5A0D802-CB28-04C8-8934-D85C8BDFE5DB}"/>
              </a:ext>
            </a:extLst>
          </p:cNvPr>
          <p:cNvSpPr/>
          <p:nvPr/>
        </p:nvSpPr>
        <p:spPr>
          <a:xfrm>
            <a:off x="9762550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05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Shape 58">
            <a:extLst>
              <a:ext uri="{FF2B5EF4-FFF2-40B4-BE49-F238E27FC236}">
                <a16:creationId xmlns:a16="http://schemas.microsoft.com/office/drawing/2014/main" id="{FD433D85-91F3-6DFE-05CB-7C444392F385}"/>
              </a:ext>
            </a:extLst>
          </p:cNvPr>
          <p:cNvSpPr/>
          <p:nvPr/>
        </p:nvSpPr>
        <p:spPr>
          <a:xfrm>
            <a:off x="9225211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rgbClr val="94165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96" name="Shape 59">
            <a:extLst>
              <a:ext uri="{FF2B5EF4-FFF2-40B4-BE49-F238E27FC236}">
                <a16:creationId xmlns:a16="http://schemas.microsoft.com/office/drawing/2014/main" id="{2FD7A2B0-C768-6152-169D-D17A46D5D223}"/>
              </a:ext>
            </a:extLst>
          </p:cNvPr>
          <p:cNvSpPr/>
          <p:nvPr/>
        </p:nvSpPr>
        <p:spPr>
          <a:xfrm>
            <a:off x="9225211" y="1418719"/>
            <a:ext cx="1833275" cy="126433"/>
          </a:xfrm>
          <a:prstGeom prst="rect">
            <a:avLst/>
          </a:prstGeom>
          <a:solidFill>
            <a:srgbClr val="941651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7" name="Text 60">
            <a:extLst>
              <a:ext uri="{FF2B5EF4-FFF2-40B4-BE49-F238E27FC236}">
                <a16:creationId xmlns:a16="http://schemas.microsoft.com/office/drawing/2014/main" id="{8BF4EEB8-8D24-F5BF-6E80-48DDA45D0275}"/>
              </a:ext>
            </a:extLst>
          </p:cNvPr>
          <p:cNvSpPr/>
          <p:nvPr/>
        </p:nvSpPr>
        <p:spPr>
          <a:xfrm>
            <a:off x="9326357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100" dirty="0">
              <a:solidFill>
                <a:srgbClr val="941651"/>
              </a:solidFill>
            </a:endParaRPr>
          </a:p>
        </p:txBody>
      </p:sp>
      <p:sp>
        <p:nvSpPr>
          <p:cNvPr id="98" name="Text 61">
            <a:extLst>
              <a:ext uri="{FF2B5EF4-FFF2-40B4-BE49-F238E27FC236}">
                <a16:creationId xmlns:a16="http://schemas.microsoft.com/office/drawing/2014/main" id="{047015C1-C6DC-D75E-A57E-60D664AED0A4}"/>
              </a:ext>
            </a:extLst>
          </p:cNvPr>
          <p:cNvSpPr/>
          <p:nvPr/>
        </p:nvSpPr>
        <p:spPr>
          <a:xfrm>
            <a:off x="9326357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9" name="Text 62">
            <a:extLst>
              <a:ext uri="{FF2B5EF4-FFF2-40B4-BE49-F238E27FC236}">
                <a16:creationId xmlns:a16="http://schemas.microsoft.com/office/drawing/2014/main" id="{6DF2E594-C2AF-A3F7-6B85-27BF6406CAB6}"/>
              </a:ext>
            </a:extLst>
          </p:cNvPr>
          <p:cNvSpPr/>
          <p:nvPr/>
        </p:nvSpPr>
        <p:spPr>
          <a:xfrm>
            <a:off x="9326357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New markets</a:t>
            </a:r>
            <a:endParaRPr lang="en-US" sz="1200" dirty="0"/>
          </a:p>
        </p:txBody>
      </p:sp>
      <p:sp>
        <p:nvSpPr>
          <p:cNvPr id="100" name="Text 63">
            <a:extLst>
              <a:ext uri="{FF2B5EF4-FFF2-40B4-BE49-F238E27FC236}">
                <a16:creationId xmlns:a16="http://schemas.microsoft.com/office/drawing/2014/main" id="{870943BD-77F0-5542-C1B5-72AF4CA937C5}"/>
              </a:ext>
            </a:extLst>
          </p:cNvPr>
          <p:cNvSpPr/>
          <p:nvPr/>
        </p:nvSpPr>
        <p:spPr>
          <a:xfrm>
            <a:off x="9326357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V2 planning</a:t>
            </a:r>
            <a:endParaRPr lang="en-US" sz="1200" dirty="0"/>
          </a:p>
        </p:txBody>
      </p:sp>
      <p:sp>
        <p:nvSpPr>
          <p:cNvPr id="101" name="Text 64">
            <a:extLst>
              <a:ext uri="{FF2B5EF4-FFF2-40B4-BE49-F238E27FC236}">
                <a16:creationId xmlns:a16="http://schemas.microsoft.com/office/drawing/2014/main" id="{38471979-1EE9-C907-8C19-C04A99C45A41}"/>
              </a:ext>
            </a:extLst>
          </p:cNvPr>
          <p:cNvSpPr/>
          <p:nvPr/>
        </p:nvSpPr>
        <p:spPr>
          <a:xfrm>
            <a:off x="9326357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Growth KPIs</a:t>
            </a:r>
            <a:endParaRPr lang="en-US" sz="1200" dirty="0"/>
          </a:p>
        </p:txBody>
      </p:sp>
      <p:sp>
        <p:nvSpPr>
          <p:cNvPr id="103" name="Shape 66">
            <a:extLst>
              <a:ext uri="{FF2B5EF4-FFF2-40B4-BE49-F238E27FC236}">
                <a16:creationId xmlns:a16="http://schemas.microsoft.com/office/drawing/2014/main" id="{0F20065A-5C3B-F214-D85A-6172BA429122}"/>
              </a:ext>
            </a:extLst>
          </p:cNvPr>
          <p:cNvSpPr/>
          <p:nvPr/>
        </p:nvSpPr>
        <p:spPr>
          <a:xfrm>
            <a:off x="9225211" y="5059983"/>
            <a:ext cx="1833275" cy="379298"/>
          </a:xfrm>
          <a:prstGeom prst="rect">
            <a:avLst/>
          </a:prstGeom>
          <a:solidFill>
            <a:srgbClr val="F3E8F5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04" name="Text 67">
            <a:extLst>
              <a:ext uri="{FF2B5EF4-FFF2-40B4-BE49-F238E27FC236}">
                <a16:creationId xmlns:a16="http://schemas.microsoft.com/office/drawing/2014/main" id="{6EF1EC3A-7F03-C0D4-7575-C432B6EB6385}"/>
              </a:ext>
            </a:extLst>
          </p:cNvPr>
          <p:cNvSpPr/>
          <p:nvPr/>
        </p:nvSpPr>
        <p:spPr>
          <a:xfrm>
            <a:off x="9225211" y="5059983"/>
            <a:ext cx="1833275" cy="379298"/>
          </a:xfrm>
          <a:prstGeom prst="rect">
            <a:avLst/>
          </a:prstGeom>
          <a:noFill/>
          <a:ln>
            <a:solidFill>
              <a:srgbClr val="941651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400" dirty="0">
              <a:solidFill>
                <a:srgbClr val="941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71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57A83-2489-0966-E999-70D8A971A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7BCEB2A6-D5FC-FFB3-CA9F-43FDAF4DDA2D}"/>
              </a:ext>
            </a:extLst>
          </p:cNvPr>
          <p:cNvCxnSpPr>
            <a:cxnSpLocks/>
          </p:cNvCxnSpPr>
          <p:nvPr/>
        </p:nvCxnSpPr>
        <p:spPr>
          <a:xfrm>
            <a:off x="469742" y="4200240"/>
            <a:ext cx="11252516" cy="0"/>
          </a:xfrm>
          <a:prstGeom prst="line">
            <a:avLst/>
          </a:prstGeom>
          <a:ln w="28575" cap="rnd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C6AB6508-95F7-B891-0A01-AEF842EEC5E2}"/>
              </a:ext>
            </a:extLst>
          </p:cNvPr>
          <p:cNvCxnSpPr>
            <a:stCxn id="29" idx="0"/>
            <a:endCxn id="7" idx="2"/>
          </p:cNvCxnSpPr>
          <p:nvPr/>
        </p:nvCxnSpPr>
        <p:spPr>
          <a:xfrm flipV="1">
            <a:off x="2050152" y="3466930"/>
            <a:ext cx="0" cy="1593053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19403B2-8A51-8E9D-E8DC-70424DFA1EC8}"/>
              </a:ext>
            </a:extLst>
          </p:cNvPr>
          <p:cNvCxnSpPr>
            <a:stCxn id="59" idx="0"/>
            <a:endCxn id="42" idx="2"/>
          </p:cNvCxnSpPr>
          <p:nvPr/>
        </p:nvCxnSpPr>
        <p:spPr>
          <a:xfrm flipV="1">
            <a:off x="4073077" y="3466930"/>
            <a:ext cx="0" cy="1593053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3D9C7EA-92E0-6596-289A-7899C15893B0}"/>
              </a:ext>
            </a:extLst>
          </p:cNvPr>
          <p:cNvCxnSpPr>
            <a:stCxn id="77" idx="0"/>
            <a:endCxn id="69" idx="2"/>
          </p:cNvCxnSpPr>
          <p:nvPr/>
        </p:nvCxnSpPr>
        <p:spPr>
          <a:xfrm flipV="1">
            <a:off x="6096001" y="3466930"/>
            <a:ext cx="0" cy="1593053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</a:ln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85FB3F6-1442-4A60-3D74-3EAF837BB050}"/>
              </a:ext>
            </a:extLst>
          </p:cNvPr>
          <p:cNvCxnSpPr>
            <a:stCxn id="91" idx="0"/>
            <a:endCxn id="82" idx="2"/>
          </p:cNvCxnSpPr>
          <p:nvPr/>
        </p:nvCxnSpPr>
        <p:spPr>
          <a:xfrm flipV="1">
            <a:off x="8118925" y="3466930"/>
            <a:ext cx="0" cy="1593053"/>
          </a:xfrm>
          <a:prstGeom prst="line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solid"/>
          </a:ln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2B58831-8152-7D9A-3F3A-0B91E58A43E1}"/>
              </a:ext>
            </a:extLst>
          </p:cNvPr>
          <p:cNvCxnSpPr>
            <a:stCxn id="103" idx="0"/>
            <a:endCxn id="95" idx="2"/>
          </p:cNvCxnSpPr>
          <p:nvPr/>
        </p:nvCxnSpPr>
        <p:spPr>
          <a:xfrm flipV="1">
            <a:off x="10141849" y="3466930"/>
            <a:ext cx="0" cy="1593053"/>
          </a:xfrm>
          <a:prstGeom prst="line">
            <a:avLst/>
          </a:prstGeom>
          <a:noFill/>
          <a:ln w="19050">
            <a:solidFill>
              <a:srgbClr val="941651"/>
            </a:solidFill>
            <a:prstDash val="solid"/>
          </a:ln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5E83B48-48FC-1632-A763-60CA118D0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Swim-Lane Timeline – Slide Template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86741777-195B-A341-FB11-3DE0A550957D}"/>
              </a:ext>
            </a:extLst>
          </p:cNvPr>
          <p:cNvSpPr/>
          <p:nvPr/>
        </p:nvSpPr>
        <p:spPr>
          <a:xfrm>
            <a:off x="1670853" y="3820942"/>
            <a:ext cx="758597" cy="758597"/>
          </a:xfrm>
          <a:prstGeom prst="ellipse">
            <a:avLst/>
          </a:prstGeom>
          <a:solidFill>
            <a:schemeClr val="accent1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6FEB5C63-CD92-0369-1555-120A5B3F6B50}"/>
              </a:ext>
            </a:extLst>
          </p:cNvPr>
          <p:cNvSpPr/>
          <p:nvPr/>
        </p:nvSpPr>
        <p:spPr>
          <a:xfrm>
            <a:off x="1670853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01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E6DCB77A-D7A9-A691-F55E-1784D3E6C1FD}"/>
              </a:ext>
            </a:extLst>
          </p:cNvPr>
          <p:cNvSpPr/>
          <p:nvPr/>
        </p:nvSpPr>
        <p:spPr>
          <a:xfrm>
            <a:off x="1133514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8943ADF2-97C7-99B7-6B58-6517D6810552}"/>
              </a:ext>
            </a:extLst>
          </p:cNvPr>
          <p:cNvSpPr/>
          <p:nvPr/>
        </p:nvSpPr>
        <p:spPr>
          <a:xfrm>
            <a:off x="1133514" y="1418719"/>
            <a:ext cx="1833275" cy="12643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5DD39221-EA6C-79DF-B1FC-850079E249AF}"/>
              </a:ext>
            </a:extLst>
          </p:cNvPr>
          <p:cNvSpPr/>
          <p:nvPr/>
        </p:nvSpPr>
        <p:spPr>
          <a:xfrm>
            <a:off x="1234661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1DE67AF9-9121-641F-09ED-38A7B0604E44}"/>
              </a:ext>
            </a:extLst>
          </p:cNvPr>
          <p:cNvSpPr/>
          <p:nvPr/>
        </p:nvSpPr>
        <p:spPr>
          <a:xfrm>
            <a:off x="1234661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Discovery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0DC0B99F-C952-6624-D611-144C2C6FF603}"/>
              </a:ext>
            </a:extLst>
          </p:cNvPr>
          <p:cNvSpPr/>
          <p:nvPr/>
        </p:nvSpPr>
        <p:spPr>
          <a:xfrm>
            <a:off x="1234661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Stakeholder interviews</a:t>
            </a:r>
            <a:endParaRPr lang="en-US" sz="1200" dirty="0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477F4705-ADA3-F59F-0ECE-3CE0D304FD04}"/>
              </a:ext>
            </a:extLst>
          </p:cNvPr>
          <p:cNvSpPr/>
          <p:nvPr/>
        </p:nvSpPr>
        <p:spPr>
          <a:xfrm>
            <a:off x="1234661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Market research</a:t>
            </a:r>
            <a:endParaRPr lang="en-US" sz="1200" dirty="0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6CBC9480-B031-303B-5773-7BC1E4E58A5F}"/>
              </a:ext>
            </a:extLst>
          </p:cNvPr>
          <p:cNvSpPr/>
          <p:nvPr/>
        </p:nvSpPr>
        <p:spPr>
          <a:xfrm>
            <a:off x="1234661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Define KPIs</a:t>
            </a:r>
            <a:endParaRPr lang="en-US" sz="1200" dirty="0"/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A206DD7F-EAC5-9BA7-9332-333D5FAE07D4}"/>
              </a:ext>
            </a:extLst>
          </p:cNvPr>
          <p:cNvSpPr/>
          <p:nvPr/>
        </p:nvSpPr>
        <p:spPr>
          <a:xfrm>
            <a:off x="1133514" y="5059983"/>
            <a:ext cx="1833275" cy="379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AE22D19F-FE89-AF2B-9EB7-C713610347F6}"/>
              </a:ext>
            </a:extLst>
          </p:cNvPr>
          <p:cNvSpPr/>
          <p:nvPr/>
        </p:nvSpPr>
        <p:spPr>
          <a:xfrm>
            <a:off x="1133514" y="5059983"/>
            <a:ext cx="1833275" cy="3792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Q1 2025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25BC98D6-7E94-7B87-ABE3-678A864EE789}"/>
              </a:ext>
            </a:extLst>
          </p:cNvPr>
          <p:cNvSpPr/>
          <p:nvPr/>
        </p:nvSpPr>
        <p:spPr>
          <a:xfrm>
            <a:off x="3693778" y="3820942"/>
            <a:ext cx="758597" cy="758597"/>
          </a:xfrm>
          <a:prstGeom prst="ellipse">
            <a:avLst/>
          </a:prstGeom>
          <a:solidFill>
            <a:schemeClr val="accent2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8014514A-5FED-8ADB-5460-2F6F2FCB56EC}"/>
              </a:ext>
            </a:extLst>
          </p:cNvPr>
          <p:cNvSpPr/>
          <p:nvPr/>
        </p:nvSpPr>
        <p:spPr>
          <a:xfrm>
            <a:off x="3693778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Shape 19">
            <a:extLst>
              <a:ext uri="{FF2B5EF4-FFF2-40B4-BE49-F238E27FC236}">
                <a16:creationId xmlns:a16="http://schemas.microsoft.com/office/drawing/2014/main" id="{9049D320-7601-1ED9-ACAC-0A2F6C101917}"/>
              </a:ext>
            </a:extLst>
          </p:cNvPr>
          <p:cNvSpPr/>
          <p:nvPr/>
        </p:nvSpPr>
        <p:spPr>
          <a:xfrm>
            <a:off x="3156439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D0FC6729-BBCC-2298-AD3E-41C1179DA647}"/>
              </a:ext>
            </a:extLst>
          </p:cNvPr>
          <p:cNvSpPr/>
          <p:nvPr/>
        </p:nvSpPr>
        <p:spPr>
          <a:xfrm>
            <a:off x="3156439" y="1418719"/>
            <a:ext cx="1833275" cy="126433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C8276683-386D-AA34-7F84-E8F77A4090DC}"/>
              </a:ext>
            </a:extLst>
          </p:cNvPr>
          <p:cNvSpPr/>
          <p:nvPr/>
        </p:nvSpPr>
        <p:spPr>
          <a:xfrm>
            <a:off x="3257585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6E5731F1-C2F5-57B1-6097-621036777268}"/>
              </a:ext>
            </a:extLst>
          </p:cNvPr>
          <p:cNvSpPr/>
          <p:nvPr/>
        </p:nvSpPr>
        <p:spPr>
          <a:xfrm>
            <a:off x="3257585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Design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56B283E4-E367-FC43-6F53-FA238FB50085}"/>
              </a:ext>
            </a:extLst>
          </p:cNvPr>
          <p:cNvSpPr/>
          <p:nvPr/>
        </p:nvSpPr>
        <p:spPr>
          <a:xfrm>
            <a:off x="3257585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Design system</a:t>
            </a:r>
            <a:endParaRPr lang="en-US" sz="1200" dirty="0"/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9373339D-47AE-2962-82C0-1194B0D3B0F4}"/>
              </a:ext>
            </a:extLst>
          </p:cNvPr>
          <p:cNvSpPr/>
          <p:nvPr/>
        </p:nvSpPr>
        <p:spPr>
          <a:xfrm>
            <a:off x="3257585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Prototyping</a:t>
            </a:r>
            <a:endParaRPr lang="en-US" sz="1200" dirty="0"/>
          </a:p>
        </p:txBody>
      </p:sp>
      <p:sp>
        <p:nvSpPr>
          <p:cNvPr id="50" name="Text 25">
            <a:extLst>
              <a:ext uri="{FF2B5EF4-FFF2-40B4-BE49-F238E27FC236}">
                <a16:creationId xmlns:a16="http://schemas.microsoft.com/office/drawing/2014/main" id="{B2AB19A5-C72C-C9CA-047B-ABD3A21AA7AD}"/>
              </a:ext>
            </a:extLst>
          </p:cNvPr>
          <p:cNvSpPr/>
          <p:nvPr/>
        </p:nvSpPr>
        <p:spPr>
          <a:xfrm>
            <a:off x="3257585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User testing</a:t>
            </a:r>
            <a:endParaRPr lang="en-US" sz="1200" dirty="0"/>
          </a:p>
        </p:txBody>
      </p:sp>
      <p:sp>
        <p:nvSpPr>
          <p:cNvPr id="53" name="Shape 27">
            <a:extLst>
              <a:ext uri="{FF2B5EF4-FFF2-40B4-BE49-F238E27FC236}">
                <a16:creationId xmlns:a16="http://schemas.microsoft.com/office/drawing/2014/main" id="{B7DC5A4E-EF4B-8AC3-2D83-0E09ED04098C}"/>
              </a:ext>
            </a:extLst>
          </p:cNvPr>
          <p:cNvSpPr/>
          <p:nvPr/>
        </p:nvSpPr>
        <p:spPr>
          <a:xfrm>
            <a:off x="3156439" y="5059983"/>
            <a:ext cx="1833275" cy="3792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97056EC8-1A24-EDBC-5679-03EE6132CE64}"/>
              </a:ext>
            </a:extLst>
          </p:cNvPr>
          <p:cNvSpPr/>
          <p:nvPr/>
        </p:nvSpPr>
        <p:spPr>
          <a:xfrm>
            <a:off x="3156439" y="5059983"/>
            <a:ext cx="1833275" cy="379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A36A08"/>
                </a:solidFill>
                <a:ea typeface="Calibri" pitchFamily="34" charset="-122"/>
                <a:cs typeface="Calibri" pitchFamily="34" charset="-120"/>
              </a:rPr>
              <a:t>Q2 2025</a:t>
            </a:r>
            <a:endParaRPr lang="en-US" sz="1400" dirty="0"/>
          </a:p>
        </p:txBody>
      </p:sp>
      <p:sp>
        <p:nvSpPr>
          <p:cNvPr id="66" name="Shape 29">
            <a:extLst>
              <a:ext uri="{FF2B5EF4-FFF2-40B4-BE49-F238E27FC236}">
                <a16:creationId xmlns:a16="http://schemas.microsoft.com/office/drawing/2014/main" id="{9AB0EF4C-CF9F-FCDE-5092-614C7D742B96}"/>
              </a:ext>
            </a:extLst>
          </p:cNvPr>
          <p:cNvSpPr/>
          <p:nvPr/>
        </p:nvSpPr>
        <p:spPr>
          <a:xfrm>
            <a:off x="5716702" y="3820942"/>
            <a:ext cx="758597" cy="758597"/>
          </a:xfrm>
          <a:prstGeom prst="ellipse">
            <a:avLst/>
          </a:prstGeom>
          <a:solidFill>
            <a:schemeClr val="accent4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 30">
            <a:extLst>
              <a:ext uri="{FF2B5EF4-FFF2-40B4-BE49-F238E27FC236}">
                <a16:creationId xmlns:a16="http://schemas.microsoft.com/office/drawing/2014/main" id="{5EAD7F24-D342-B48A-C15E-126810DD8964}"/>
              </a:ext>
            </a:extLst>
          </p:cNvPr>
          <p:cNvSpPr/>
          <p:nvPr/>
        </p:nvSpPr>
        <p:spPr>
          <a:xfrm>
            <a:off x="5716702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03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Shape 32">
            <a:extLst>
              <a:ext uri="{FF2B5EF4-FFF2-40B4-BE49-F238E27FC236}">
                <a16:creationId xmlns:a16="http://schemas.microsoft.com/office/drawing/2014/main" id="{D7372FC7-D687-6B5B-1D91-D0C922EC3729}"/>
              </a:ext>
            </a:extLst>
          </p:cNvPr>
          <p:cNvSpPr/>
          <p:nvPr/>
        </p:nvSpPr>
        <p:spPr>
          <a:xfrm>
            <a:off x="5179363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70" name="Shape 33">
            <a:extLst>
              <a:ext uri="{FF2B5EF4-FFF2-40B4-BE49-F238E27FC236}">
                <a16:creationId xmlns:a16="http://schemas.microsoft.com/office/drawing/2014/main" id="{A626B73F-8388-1ED6-F88E-8F7BD800B4FA}"/>
              </a:ext>
            </a:extLst>
          </p:cNvPr>
          <p:cNvSpPr/>
          <p:nvPr/>
        </p:nvSpPr>
        <p:spPr>
          <a:xfrm>
            <a:off x="5179363" y="1418719"/>
            <a:ext cx="1833275" cy="126433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E8B09641-9556-A305-FACE-4775F57B0868}"/>
              </a:ext>
            </a:extLst>
          </p:cNvPr>
          <p:cNvSpPr/>
          <p:nvPr/>
        </p:nvSpPr>
        <p:spPr>
          <a:xfrm>
            <a:off x="5280509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2" name="Text 35">
            <a:extLst>
              <a:ext uri="{FF2B5EF4-FFF2-40B4-BE49-F238E27FC236}">
                <a16:creationId xmlns:a16="http://schemas.microsoft.com/office/drawing/2014/main" id="{67C2DE14-50A0-5090-80BC-4064CAECFDE3}"/>
              </a:ext>
            </a:extLst>
          </p:cNvPr>
          <p:cNvSpPr/>
          <p:nvPr/>
        </p:nvSpPr>
        <p:spPr>
          <a:xfrm>
            <a:off x="5280509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Development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Text 36">
            <a:extLst>
              <a:ext uri="{FF2B5EF4-FFF2-40B4-BE49-F238E27FC236}">
                <a16:creationId xmlns:a16="http://schemas.microsoft.com/office/drawing/2014/main" id="{96DF1CBB-ED6F-CB0D-7F06-CC3F97FF34FC}"/>
              </a:ext>
            </a:extLst>
          </p:cNvPr>
          <p:cNvSpPr/>
          <p:nvPr/>
        </p:nvSpPr>
        <p:spPr>
          <a:xfrm>
            <a:off x="5280509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Core features</a:t>
            </a:r>
            <a:endParaRPr lang="en-US" sz="1200" dirty="0"/>
          </a:p>
        </p:txBody>
      </p:sp>
      <p:sp>
        <p:nvSpPr>
          <p:cNvPr id="74" name="Text 37">
            <a:extLst>
              <a:ext uri="{FF2B5EF4-FFF2-40B4-BE49-F238E27FC236}">
                <a16:creationId xmlns:a16="http://schemas.microsoft.com/office/drawing/2014/main" id="{81D8BA69-93D3-CDC0-C392-237A3590986D}"/>
              </a:ext>
            </a:extLst>
          </p:cNvPr>
          <p:cNvSpPr/>
          <p:nvPr/>
        </p:nvSpPr>
        <p:spPr>
          <a:xfrm>
            <a:off x="5280509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API build</a:t>
            </a:r>
            <a:endParaRPr lang="en-US" sz="1200" dirty="0"/>
          </a:p>
        </p:txBody>
      </p:sp>
      <p:sp>
        <p:nvSpPr>
          <p:cNvPr id="75" name="Text 38">
            <a:extLst>
              <a:ext uri="{FF2B5EF4-FFF2-40B4-BE49-F238E27FC236}">
                <a16:creationId xmlns:a16="http://schemas.microsoft.com/office/drawing/2014/main" id="{77804C28-3D09-E364-2C7B-EE020BCD1F2E}"/>
              </a:ext>
            </a:extLst>
          </p:cNvPr>
          <p:cNvSpPr/>
          <p:nvPr/>
        </p:nvSpPr>
        <p:spPr>
          <a:xfrm>
            <a:off x="5280509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QA &amp; testing</a:t>
            </a:r>
            <a:endParaRPr lang="en-US" sz="1200" dirty="0"/>
          </a:p>
        </p:txBody>
      </p:sp>
      <p:sp>
        <p:nvSpPr>
          <p:cNvPr id="77" name="Shape 40">
            <a:extLst>
              <a:ext uri="{FF2B5EF4-FFF2-40B4-BE49-F238E27FC236}">
                <a16:creationId xmlns:a16="http://schemas.microsoft.com/office/drawing/2014/main" id="{F4B1BAF7-01EA-26A6-61E1-AAA245058CEF}"/>
              </a:ext>
            </a:extLst>
          </p:cNvPr>
          <p:cNvSpPr/>
          <p:nvPr/>
        </p:nvSpPr>
        <p:spPr>
          <a:xfrm>
            <a:off x="5179363" y="5059983"/>
            <a:ext cx="1833275" cy="3792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78" name="Text 41">
            <a:extLst>
              <a:ext uri="{FF2B5EF4-FFF2-40B4-BE49-F238E27FC236}">
                <a16:creationId xmlns:a16="http://schemas.microsoft.com/office/drawing/2014/main" id="{53DA0BFE-0CF3-E916-0321-1F5DEE2B71E6}"/>
              </a:ext>
            </a:extLst>
          </p:cNvPr>
          <p:cNvSpPr/>
          <p:nvPr/>
        </p:nvSpPr>
        <p:spPr>
          <a:xfrm>
            <a:off x="5179363" y="5059983"/>
            <a:ext cx="1833275" cy="379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Q3 2025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9" name="Shape 42">
            <a:extLst>
              <a:ext uri="{FF2B5EF4-FFF2-40B4-BE49-F238E27FC236}">
                <a16:creationId xmlns:a16="http://schemas.microsoft.com/office/drawing/2014/main" id="{5DED8D2E-3261-068B-32FF-A8336E6AC509}"/>
              </a:ext>
            </a:extLst>
          </p:cNvPr>
          <p:cNvSpPr/>
          <p:nvPr/>
        </p:nvSpPr>
        <p:spPr>
          <a:xfrm>
            <a:off x="7739626" y="3820942"/>
            <a:ext cx="758597" cy="75859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Text 43">
            <a:extLst>
              <a:ext uri="{FF2B5EF4-FFF2-40B4-BE49-F238E27FC236}">
                <a16:creationId xmlns:a16="http://schemas.microsoft.com/office/drawing/2014/main" id="{3C197AA2-87D3-D644-E7AB-00DDF9F610BE}"/>
              </a:ext>
            </a:extLst>
          </p:cNvPr>
          <p:cNvSpPr/>
          <p:nvPr/>
        </p:nvSpPr>
        <p:spPr>
          <a:xfrm>
            <a:off x="7739626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04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Shape 45">
            <a:extLst>
              <a:ext uri="{FF2B5EF4-FFF2-40B4-BE49-F238E27FC236}">
                <a16:creationId xmlns:a16="http://schemas.microsoft.com/office/drawing/2014/main" id="{0C872CCA-0031-96DF-8622-EFBE47D5C25A}"/>
              </a:ext>
            </a:extLst>
          </p:cNvPr>
          <p:cNvSpPr/>
          <p:nvPr/>
        </p:nvSpPr>
        <p:spPr>
          <a:xfrm>
            <a:off x="7202287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83" name="Shape 46">
            <a:extLst>
              <a:ext uri="{FF2B5EF4-FFF2-40B4-BE49-F238E27FC236}">
                <a16:creationId xmlns:a16="http://schemas.microsoft.com/office/drawing/2014/main" id="{BD18CB77-56B7-5C4B-24CA-2D2B569A6320}"/>
              </a:ext>
            </a:extLst>
          </p:cNvPr>
          <p:cNvSpPr/>
          <p:nvPr/>
        </p:nvSpPr>
        <p:spPr>
          <a:xfrm>
            <a:off x="7202287" y="1418719"/>
            <a:ext cx="1833275" cy="12643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4" name="Text 47">
            <a:extLst>
              <a:ext uri="{FF2B5EF4-FFF2-40B4-BE49-F238E27FC236}">
                <a16:creationId xmlns:a16="http://schemas.microsoft.com/office/drawing/2014/main" id="{AE060F42-8AD0-F3F4-ABC1-C640D2183295}"/>
              </a:ext>
            </a:extLst>
          </p:cNvPr>
          <p:cNvSpPr/>
          <p:nvPr/>
        </p:nvSpPr>
        <p:spPr>
          <a:xfrm>
            <a:off x="7303433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5" name="Text 48">
            <a:extLst>
              <a:ext uri="{FF2B5EF4-FFF2-40B4-BE49-F238E27FC236}">
                <a16:creationId xmlns:a16="http://schemas.microsoft.com/office/drawing/2014/main" id="{8440991B-99CB-0433-7BD3-D334174851C2}"/>
              </a:ext>
            </a:extLst>
          </p:cNvPr>
          <p:cNvSpPr/>
          <p:nvPr/>
        </p:nvSpPr>
        <p:spPr>
          <a:xfrm>
            <a:off x="7303433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Launch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6" name="Text 49">
            <a:extLst>
              <a:ext uri="{FF2B5EF4-FFF2-40B4-BE49-F238E27FC236}">
                <a16:creationId xmlns:a16="http://schemas.microsoft.com/office/drawing/2014/main" id="{68946D4C-C09A-8417-F80F-72E0C2B7D8B6}"/>
              </a:ext>
            </a:extLst>
          </p:cNvPr>
          <p:cNvSpPr/>
          <p:nvPr/>
        </p:nvSpPr>
        <p:spPr>
          <a:xfrm>
            <a:off x="7303433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Go-to-market</a:t>
            </a:r>
            <a:endParaRPr lang="en-US" sz="1200" dirty="0"/>
          </a:p>
        </p:txBody>
      </p:sp>
      <p:sp>
        <p:nvSpPr>
          <p:cNvPr id="87" name="Text 50">
            <a:extLst>
              <a:ext uri="{FF2B5EF4-FFF2-40B4-BE49-F238E27FC236}">
                <a16:creationId xmlns:a16="http://schemas.microsoft.com/office/drawing/2014/main" id="{10794E88-047A-7662-7FE7-AE4FD2F31A05}"/>
              </a:ext>
            </a:extLst>
          </p:cNvPr>
          <p:cNvSpPr/>
          <p:nvPr/>
        </p:nvSpPr>
        <p:spPr>
          <a:xfrm>
            <a:off x="7303433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Press release</a:t>
            </a:r>
            <a:endParaRPr lang="en-US" sz="1200" dirty="0"/>
          </a:p>
        </p:txBody>
      </p:sp>
      <p:sp>
        <p:nvSpPr>
          <p:cNvPr id="88" name="Text 51">
            <a:extLst>
              <a:ext uri="{FF2B5EF4-FFF2-40B4-BE49-F238E27FC236}">
                <a16:creationId xmlns:a16="http://schemas.microsoft.com/office/drawing/2014/main" id="{FC8669F8-0841-1D35-2C08-C934B7A64609}"/>
              </a:ext>
            </a:extLst>
          </p:cNvPr>
          <p:cNvSpPr/>
          <p:nvPr/>
        </p:nvSpPr>
        <p:spPr>
          <a:xfrm>
            <a:off x="7303433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Onboarding</a:t>
            </a:r>
            <a:endParaRPr lang="en-US" sz="1200" dirty="0"/>
          </a:p>
        </p:txBody>
      </p:sp>
      <p:sp>
        <p:nvSpPr>
          <p:cNvPr id="90" name="Shape 53">
            <a:extLst>
              <a:ext uri="{FF2B5EF4-FFF2-40B4-BE49-F238E27FC236}">
                <a16:creationId xmlns:a16="http://schemas.microsoft.com/office/drawing/2014/main" id="{3819FE8D-EC50-E05F-6D54-B20444D9064C}"/>
              </a:ext>
            </a:extLst>
          </p:cNvPr>
          <p:cNvSpPr/>
          <p:nvPr/>
        </p:nvSpPr>
        <p:spPr>
          <a:xfrm>
            <a:off x="7202287" y="5059983"/>
            <a:ext cx="1833275" cy="379298"/>
          </a:xfrm>
          <a:prstGeom prst="rect">
            <a:avLst/>
          </a:prstGeom>
          <a:solidFill>
            <a:srgbClr val="E6F0FA"/>
          </a:solidFill>
          <a:ln w="12700">
            <a:solidFill>
              <a:srgbClr val="1B6CA8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91" name="Text 54">
            <a:extLst>
              <a:ext uri="{FF2B5EF4-FFF2-40B4-BE49-F238E27FC236}">
                <a16:creationId xmlns:a16="http://schemas.microsoft.com/office/drawing/2014/main" id="{48B29AAA-098E-88C7-2B0F-941CDA0E8BFC}"/>
              </a:ext>
            </a:extLst>
          </p:cNvPr>
          <p:cNvSpPr/>
          <p:nvPr/>
        </p:nvSpPr>
        <p:spPr>
          <a:xfrm>
            <a:off x="7202287" y="5059983"/>
            <a:ext cx="1833275" cy="3792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Q4 2025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2" name="Shape 55">
            <a:extLst>
              <a:ext uri="{FF2B5EF4-FFF2-40B4-BE49-F238E27FC236}">
                <a16:creationId xmlns:a16="http://schemas.microsoft.com/office/drawing/2014/main" id="{086A48EE-DE5A-BD25-2097-AFC8A0725A02}"/>
              </a:ext>
            </a:extLst>
          </p:cNvPr>
          <p:cNvSpPr/>
          <p:nvPr/>
        </p:nvSpPr>
        <p:spPr>
          <a:xfrm>
            <a:off x="9762550" y="3820942"/>
            <a:ext cx="758597" cy="758597"/>
          </a:xfrm>
          <a:prstGeom prst="ellipse">
            <a:avLst/>
          </a:prstGeom>
          <a:solidFill>
            <a:srgbClr val="941651"/>
          </a:solidFill>
          <a:ln w="3175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3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Text 56">
            <a:extLst>
              <a:ext uri="{FF2B5EF4-FFF2-40B4-BE49-F238E27FC236}">
                <a16:creationId xmlns:a16="http://schemas.microsoft.com/office/drawing/2014/main" id="{631F51F2-B2D9-D590-8602-808C87DBC4DB}"/>
              </a:ext>
            </a:extLst>
          </p:cNvPr>
          <p:cNvSpPr/>
          <p:nvPr/>
        </p:nvSpPr>
        <p:spPr>
          <a:xfrm>
            <a:off x="9762550" y="3820942"/>
            <a:ext cx="758597" cy="758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-122"/>
                <a:cs typeface="Calibri" pitchFamily="34" charset="-120"/>
              </a:rPr>
              <a:t>05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Shape 58">
            <a:extLst>
              <a:ext uri="{FF2B5EF4-FFF2-40B4-BE49-F238E27FC236}">
                <a16:creationId xmlns:a16="http://schemas.microsoft.com/office/drawing/2014/main" id="{DCACC05A-9055-B68C-A834-86E17D6D3A63}"/>
              </a:ext>
            </a:extLst>
          </p:cNvPr>
          <p:cNvSpPr/>
          <p:nvPr/>
        </p:nvSpPr>
        <p:spPr>
          <a:xfrm>
            <a:off x="9225211" y="1418719"/>
            <a:ext cx="1833275" cy="2048211"/>
          </a:xfrm>
          <a:prstGeom prst="rect">
            <a:avLst/>
          </a:prstGeom>
          <a:solidFill>
            <a:srgbClr val="FFFFFF"/>
          </a:solidFill>
          <a:ln w="19050">
            <a:solidFill>
              <a:srgbClr val="941651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4000"/>
          </a:p>
        </p:txBody>
      </p:sp>
      <p:sp>
        <p:nvSpPr>
          <p:cNvPr id="96" name="Shape 59">
            <a:extLst>
              <a:ext uri="{FF2B5EF4-FFF2-40B4-BE49-F238E27FC236}">
                <a16:creationId xmlns:a16="http://schemas.microsoft.com/office/drawing/2014/main" id="{1850330E-8D48-BB92-5D04-D16CE3B077FE}"/>
              </a:ext>
            </a:extLst>
          </p:cNvPr>
          <p:cNvSpPr/>
          <p:nvPr/>
        </p:nvSpPr>
        <p:spPr>
          <a:xfrm>
            <a:off x="9225211" y="1418719"/>
            <a:ext cx="1833275" cy="126433"/>
          </a:xfrm>
          <a:prstGeom prst="rect">
            <a:avLst/>
          </a:prstGeom>
          <a:solidFill>
            <a:srgbClr val="941651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7" name="Text 60">
            <a:extLst>
              <a:ext uri="{FF2B5EF4-FFF2-40B4-BE49-F238E27FC236}">
                <a16:creationId xmlns:a16="http://schemas.microsoft.com/office/drawing/2014/main" id="{761D53F3-C0B7-9515-A4B4-9DE0C561B458}"/>
              </a:ext>
            </a:extLst>
          </p:cNvPr>
          <p:cNvSpPr/>
          <p:nvPr/>
        </p:nvSpPr>
        <p:spPr>
          <a:xfrm>
            <a:off x="9326357" y="1595725"/>
            <a:ext cx="1643626" cy="278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kern="0" spc="50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100" dirty="0">
              <a:solidFill>
                <a:srgbClr val="941651"/>
              </a:solidFill>
            </a:endParaRPr>
          </a:p>
        </p:txBody>
      </p:sp>
      <p:sp>
        <p:nvSpPr>
          <p:cNvPr id="98" name="Text 61">
            <a:extLst>
              <a:ext uri="{FF2B5EF4-FFF2-40B4-BE49-F238E27FC236}">
                <a16:creationId xmlns:a16="http://schemas.microsoft.com/office/drawing/2014/main" id="{4C579485-803D-33B0-568B-53AFDD70B930}"/>
              </a:ext>
            </a:extLst>
          </p:cNvPr>
          <p:cNvSpPr/>
          <p:nvPr/>
        </p:nvSpPr>
        <p:spPr>
          <a:xfrm>
            <a:off x="9326357" y="1873877"/>
            <a:ext cx="1643626" cy="404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a typeface="Georgia" pitchFamily="34" charset="-122"/>
                <a:cs typeface="Georgia" pitchFamily="34" charset="-120"/>
              </a:rPr>
              <a:t>Scale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9" name="Text 62">
            <a:extLst>
              <a:ext uri="{FF2B5EF4-FFF2-40B4-BE49-F238E27FC236}">
                <a16:creationId xmlns:a16="http://schemas.microsoft.com/office/drawing/2014/main" id="{A637CE2D-24F3-F15A-D360-6C94FA105A86}"/>
              </a:ext>
            </a:extLst>
          </p:cNvPr>
          <p:cNvSpPr/>
          <p:nvPr/>
        </p:nvSpPr>
        <p:spPr>
          <a:xfrm>
            <a:off x="9326357" y="2329035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New markets</a:t>
            </a:r>
            <a:endParaRPr lang="en-US" sz="1200" dirty="0"/>
          </a:p>
        </p:txBody>
      </p:sp>
      <p:sp>
        <p:nvSpPr>
          <p:cNvPr id="100" name="Text 63">
            <a:extLst>
              <a:ext uri="{FF2B5EF4-FFF2-40B4-BE49-F238E27FC236}">
                <a16:creationId xmlns:a16="http://schemas.microsoft.com/office/drawing/2014/main" id="{FBF07DDE-34A5-B4EF-AC04-CFD53AC24C75}"/>
              </a:ext>
            </a:extLst>
          </p:cNvPr>
          <p:cNvSpPr/>
          <p:nvPr/>
        </p:nvSpPr>
        <p:spPr>
          <a:xfrm>
            <a:off x="9326357" y="2683047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V2 planning</a:t>
            </a:r>
            <a:endParaRPr lang="en-US" sz="1200" dirty="0"/>
          </a:p>
        </p:txBody>
      </p:sp>
      <p:sp>
        <p:nvSpPr>
          <p:cNvPr id="101" name="Text 64">
            <a:extLst>
              <a:ext uri="{FF2B5EF4-FFF2-40B4-BE49-F238E27FC236}">
                <a16:creationId xmlns:a16="http://schemas.microsoft.com/office/drawing/2014/main" id="{23B21E67-FA98-F6C9-7834-E167967E7E9F}"/>
              </a:ext>
            </a:extLst>
          </p:cNvPr>
          <p:cNvSpPr/>
          <p:nvPr/>
        </p:nvSpPr>
        <p:spPr>
          <a:xfrm>
            <a:off x="9326357" y="3037058"/>
            <a:ext cx="1643626" cy="34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777777"/>
                </a:solidFill>
                <a:ea typeface="Calibri" pitchFamily="34" charset="-122"/>
                <a:cs typeface="Calibri" pitchFamily="34" charset="-120"/>
              </a:rPr>
              <a:t>· Growth KPIs</a:t>
            </a:r>
            <a:endParaRPr lang="en-US" sz="1200" dirty="0"/>
          </a:p>
        </p:txBody>
      </p:sp>
      <p:sp>
        <p:nvSpPr>
          <p:cNvPr id="103" name="Shape 66">
            <a:extLst>
              <a:ext uri="{FF2B5EF4-FFF2-40B4-BE49-F238E27FC236}">
                <a16:creationId xmlns:a16="http://schemas.microsoft.com/office/drawing/2014/main" id="{F5D163C3-C9CB-18A9-2C41-3D9B2E8B3262}"/>
              </a:ext>
            </a:extLst>
          </p:cNvPr>
          <p:cNvSpPr/>
          <p:nvPr/>
        </p:nvSpPr>
        <p:spPr>
          <a:xfrm>
            <a:off x="9225211" y="5059983"/>
            <a:ext cx="1833275" cy="379298"/>
          </a:xfrm>
          <a:prstGeom prst="rect">
            <a:avLst/>
          </a:prstGeom>
          <a:solidFill>
            <a:srgbClr val="F3E8F5"/>
          </a:solidFill>
          <a:ln w="12700">
            <a:solidFill>
              <a:srgbClr val="7B2D8B"/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04" name="Text 67">
            <a:extLst>
              <a:ext uri="{FF2B5EF4-FFF2-40B4-BE49-F238E27FC236}">
                <a16:creationId xmlns:a16="http://schemas.microsoft.com/office/drawing/2014/main" id="{853D832A-96AE-DAE4-096D-F83E25C3E16B}"/>
              </a:ext>
            </a:extLst>
          </p:cNvPr>
          <p:cNvSpPr/>
          <p:nvPr/>
        </p:nvSpPr>
        <p:spPr>
          <a:xfrm>
            <a:off x="9225211" y="5059983"/>
            <a:ext cx="1833275" cy="379298"/>
          </a:xfrm>
          <a:prstGeom prst="rect">
            <a:avLst/>
          </a:prstGeom>
          <a:noFill/>
          <a:ln>
            <a:solidFill>
              <a:srgbClr val="941651"/>
            </a:solidFill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941651"/>
                </a:solidFill>
                <a:ea typeface="Calibri" pitchFamily="34" charset="-122"/>
                <a:cs typeface="Calibri" pitchFamily="34" charset="-120"/>
              </a:rPr>
              <a:t>Q1 2026</a:t>
            </a:r>
            <a:endParaRPr lang="en-US" sz="1400" dirty="0">
              <a:solidFill>
                <a:srgbClr val="9416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218</Words>
  <Application>Microsoft Office PowerPoint</Application>
  <PresentationFormat>Widescreen</PresentationFormat>
  <Paragraphs>79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Georgia</vt:lpstr>
      <vt:lpstr>Helvetica</vt:lpstr>
      <vt:lpstr>Template PresentationGO</vt:lpstr>
      <vt:lpstr>Template PresentationGO Dark</vt:lpstr>
      <vt:lpstr>Designed by PresentationGO</vt:lpstr>
      <vt:lpstr>Horizontal Swim-Lane Timeline – Slide Template</vt:lpstr>
      <vt:lpstr>Horizontal Swim-Lane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Swim-Lane Timeline</dc:title>
  <dc:creator>PresentationGO.com</dc:creator>
  <dc:description>© Copyright PresentationGO.com - Do not distribute or sale without written permission.</dc:description>
  <cp:lastModifiedBy>Christophe Barroche</cp:lastModifiedBy>
  <cp:revision>65</cp:revision>
  <dcterms:created xsi:type="dcterms:W3CDTF">2014-11-26T05:14:11Z</dcterms:created>
  <dcterms:modified xsi:type="dcterms:W3CDTF">2026-04-14T21:44:30Z</dcterms:modified>
  <cp:category>Charts &amp; Diagrams;Timelines &amp; Planning</cp:category>
</cp:coreProperties>
</file>