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0" r:id="rId4"/>
    <p:sldId id="363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941651"/>
    <a:srgbClr val="D0BA94"/>
    <a:srgbClr val="CEBA8B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98" d="100"/>
          <a:sy n="98" d="100"/>
        </p:scale>
        <p:origin x="125" y="37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A77FA5-7A47-A653-AABC-CC675C4F7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BEE1DB-BD5F-D260-440A-E155DF509F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B6ADC1-0AFB-806D-A894-0B33EC5B80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94B419-D64B-B8FE-3CFE-87F1470B35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0817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A11A62-C414-DA7D-FBC6-DF099D64C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DC4A8B-00C8-61A1-C183-8C46811276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0DA462-6492-1B8F-621D-E31CBD53F8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7D4D37-12A7-2D04-41B3-07EE52D239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4310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C6C80E-547C-AAE1-392D-ACD86F88E6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81597-EC0B-951B-E4CD-A0236D304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Diagonal Staircase Timeline – Slide Template</a:t>
            </a:r>
          </a:p>
        </p:txBody>
      </p:sp>
      <p:sp>
        <p:nvSpPr>
          <p:cNvPr id="11" name="Shape 2">
            <a:extLst>
              <a:ext uri="{FF2B5EF4-FFF2-40B4-BE49-F238E27FC236}">
                <a16:creationId xmlns:a16="http://schemas.microsoft.com/office/drawing/2014/main" id="{905D13FE-1F57-1282-A8F7-DF0ACD5DF8D7}"/>
              </a:ext>
            </a:extLst>
          </p:cNvPr>
          <p:cNvSpPr/>
          <p:nvPr/>
        </p:nvSpPr>
        <p:spPr>
          <a:xfrm>
            <a:off x="414150" y="1284954"/>
            <a:ext cx="11485891" cy="9042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3">
            <a:extLst>
              <a:ext uri="{FF2B5EF4-FFF2-40B4-BE49-F238E27FC236}">
                <a16:creationId xmlns:a16="http://schemas.microsoft.com/office/drawing/2014/main" id="{592CC0B5-2D41-469F-396D-40D9AED8492B}"/>
              </a:ext>
            </a:extLst>
          </p:cNvPr>
          <p:cNvSpPr/>
          <p:nvPr/>
        </p:nvSpPr>
        <p:spPr>
          <a:xfrm>
            <a:off x="414150" y="1284954"/>
            <a:ext cx="586514" cy="90420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5">
            <a:extLst>
              <a:ext uri="{FF2B5EF4-FFF2-40B4-BE49-F238E27FC236}">
                <a16:creationId xmlns:a16="http://schemas.microsoft.com/office/drawing/2014/main" id="{49DA5C43-1B90-78A9-0804-A9B9D25E5955}"/>
              </a:ext>
            </a:extLst>
          </p:cNvPr>
          <p:cNvSpPr/>
          <p:nvPr/>
        </p:nvSpPr>
        <p:spPr>
          <a:xfrm>
            <a:off x="1147292" y="1358268"/>
            <a:ext cx="2260521" cy="7575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chemeClr val="accent1">
                    <a:lumMod val="50000"/>
                  </a:schemeClr>
                </a:solidFill>
                <a:ea typeface="Georgia" pitchFamily="34" charset="-122"/>
                <a:cs typeface="Georgia" pitchFamily="34" charset="-120"/>
              </a:rPr>
              <a:t>Discovery</a:t>
            </a:r>
            <a:endParaRPr lang="en-US" sz="1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5" name="Text 6">
            <a:extLst>
              <a:ext uri="{FF2B5EF4-FFF2-40B4-BE49-F238E27FC236}">
                <a16:creationId xmlns:a16="http://schemas.microsoft.com/office/drawing/2014/main" id="{FEA098A2-EEB1-1838-D479-D8EF1D7BF905}"/>
              </a:ext>
            </a:extLst>
          </p:cNvPr>
          <p:cNvSpPr/>
          <p:nvPr/>
        </p:nvSpPr>
        <p:spPr>
          <a:xfrm>
            <a:off x="1147292" y="1822591"/>
            <a:ext cx="1710665" cy="30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chemeClr val="accent1"/>
                </a:solidFill>
                <a:ea typeface="Calibri" pitchFamily="34" charset="-122"/>
                <a:cs typeface="Calibri" pitchFamily="34" charset="-120"/>
              </a:rPr>
              <a:t>Q1 2025</a:t>
            </a:r>
            <a:endParaRPr lang="en-US" sz="900" dirty="0">
              <a:solidFill>
                <a:schemeClr val="accent1"/>
              </a:solidFill>
            </a:endParaRPr>
          </a:p>
        </p:txBody>
      </p:sp>
      <p:sp>
        <p:nvSpPr>
          <p:cNvPr id="16" name="Text 7">
            <a:extLst>
              <a:ext uri="{FF2B5EF4-FFF2-40B4-BE49-F238E27FC236}">
                <a16:creationId xmlns:a16="http://schemas.microsoft.com/office/drawing/2014/main" id="{4A4F7C91-A934-CA30-ABD0-8D7D3A785D7C}"/>
              </a:ext>
            </a:extLst>
          </p:cNvPr>
          <p:cNvSpPr/>
          <p:nvPr/>
        </p:nvSpPr>
        <p:spPr>
          <a:xfrm>
            <a:off x="3688851" y="1456020"/>
            <a:ext cx="7539143" cy="562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ea typeface="Calibri" pitchFamily="34" charset="-122"/>
                <a:cs typeface="Calibri" pitchFamily="34" charset="-120"/>
              </a:rPr>
              <a:t>Research · Interviews · KPIs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" name="Shape 8">
            <a:extLst>
              <a:ext uri="{FF2B5EF4-FFF2-40B4-BE49-F238E27FC236}">
                <a16:creationId xmlns:a16="http://schemas.microsoft.com/office/drawing/2014/main" id="{CD21087A-9AAE-D047-3BDD-DAFD2AEBA799}"/>
              </a:ext>
            </a:extLst>
          </p:cNvPr>
          <p:cNvSpPr/>
          <p:nvPr/>
        </p:nvSpPr>
        <p:spPr>
          <a:xfrm>
            <a:off x="11313527" y="1517116"/>
            <a:ext cx="439885" cy="439885"/>
          </a:xfrm>
          <a:prstGeom prst="ellipse">
            <a:avLst/>
          </a:prstGeom>
          <a:solidFill>
            <a:schemeClr val="accent1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9">
            <a:extLst>
              <a:ext uri="{FF2B5EF4-FFF2-40B4-BE49-F238E27FC236}">
                <a16:creationId xmlns:a16="http://schemas.microsoft.com/office/drawing/2014/main" id="{DC32DC15-D487-E072-A834-FCCBD54A3EE3}"/>
              </a:ext>
            </a:extLst>
          </p:cNvPr>
          <p:cNvSpPr/>
          <p:nvPr/>
        </p:nvSpPr>
        <p:spPr>
          <a:xfrm>
            <a:off x="414150" y="2189162"/>
            <a:ext cx="11485891" cy="9042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0">
            <a:extLst>
              <a:ext uri="{FF2B5EF4-FFF2-40B4-BE49-F238E27FC236}">
                <a16:creationId xmlns:a16="http://schemas.microsoft.com/office/drawing/2014/main" id="{EBDB4630-C566-4018-41AA-B149465D74CD}"/>
              </a:ext>
            </a:extLst>
          </p:cNvPr>
          <p:cNvSpPr/>
          <p:nvPr/>
        </p:nvSpPr>
        <p:spPr>
          <a:xfrm>
            <a:off x="414150" y="2189162"/>
            <a:ext cx="2174988" cy="904208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2">
            <a:extLst>
              <a:ext uri="{FF2B5EF4-FFF2-40B4-BE49-F238E27FC236}">
                <a16:creationId xmlns:a16="http://schemas.microsoft.com/office/drawing/2014/main" id="{5C8A40E2-974D-8F81-4CC5-D68A9FB6E098}"/>
              </a:ext>
            </a:extLst>
          </p:cNvPr>
          <p:cNvSpPr/>
          <p:nvPr/>
        </p:nvSpPr>
        <p:spPr>
          <a:xfrm>
            <a:off x="2735767" y="2262477"/>
            <a:ext cx="2260521" cy="7575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ea typeface="Georgia" pitchFamily="34" charset="-122"/>
                <a:cs typeface="Georgia" pitchFamily="34" charset="-120"/>
              </a:rPr>
              <a:t>Design</a:t>
            </a:r>
            <a:endParaRPr lang="en-US" sz="1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2" name="Text 13">
            <a:extLst>
              <a:ext uri="{FF2B5EF4-FFF2-40B4-BE49-F238E27FC236}">
                <a16:creationId xmlns:a16="http://schemas.microsoft.com/office/drawing/2014/main" id="{D7F57880-47A5-43B7-E4E5-C15AE7EE44CA}"/>
              </a:ext>
            </a:extLst>
          </p:cNvPr>
          <p:cNvSpPr/>
          <p:nvPr/>
        </p:nvSpPr>
        <p:spPr>
          <a:xfrm>
            <a:off x="2735767" y="2726800"/>
            <a:ext cx="1710665" cy="30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chemeClr val="accent2">
                    <a:lumMod val="75000"/>
                  </a:schemeClr>
                </a:solidFill>
                <a:ea typeface="Calibri" pitchFamily="34" charset="-122"/>
                <a:cs typeface="Calibri" pitchFamily="34" charset="-120"/>
              </a:rPr>
              <a:t>Q2 2025</a:t>
            </a:r>
            <a:endParaRPr lang="en-US" sz="9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3" name="Text 14">
            <a:extLst>
              <a:ext uri="{FF2B5EF4-FFF2-40B4-BE49-F238E27FC236}">
                <a16:creationId xmlns:a16="http://schemas.microsoft.com/office/drawing/2014/main" id="{902CFD32-F555-5703-314F-E3A280DC85EF}"/>
              </a:ext>
            </a:extLst>
          </p:cNvPr>
          <p:cNvSpPr/>
          <p:nvPr/>
        </p:nvSpPr>
        <p:spPr>
          <a:xfrm>
            <a:off x="5277325" y="2360229"/>
            <a:ext cx="5950669" cy="562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ea typeface="Calibri" pitchFamily="34" charset="-122"/>
                <a:cs typeface="Calibri" pitchFamily="34" charset="-120"/>
              </a:rPr>
              <a:t>System · Prototypes · Testing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Shape 15">
            <a:extLst>
              <a:ext uri="{FF2B5EF4-FFF2-40B4-BE49-F238E27FC236}">
                <a16:creationId xmlns:a16="http://schemas.microsoft.com/office/drawing/2014/main" id="{ED866843-C16B-F64A-94D1-C9766D579F15}"/>
              </a:ext>
            </a:extLst>
          </p:cNvPr>
          <p:cNvSpPr/>
          <p:nvPr/>
        </p:nvSpPr>
        <p:spPr>
          <a:xfrm>
            <a:off x="11313527" y="2421324"/>
            <a:ext cx="439885" cy="439885"/>
          </a:xfrm>
          <a:prstGeom prst="ellipse">
            <a:avLst/>
          </a:prstGeom>
          <a:solidFill>
            <a:schemeClr val="accent2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Shape 16">
            <a:extLst>
              <a:ext uri="{FF2B5EF4-FFF2-40B4-BE49-F238E27FC236}">
                <a16:creationId xmlns:a16="http://schemas.microsoft.com/office/drawing/2014/main" id="{8441717A-DA2D-BDE3-5281-1818B26C2AC3}"/>
              </a:ext>
            </a:extLst>
          </p:cNvPr>
          <p:cNvSpPr/>
          <p:nvPr/>
        </p:nvSpPr>
        <p:spPr>
          <a:xfrm>
            <a:off x="414150" y="3093371"/>
            <a:ext cx="11485891" cy="904208"/>
          </a:xfrm>
          <a:prstGeom prst="rect">
            <a:avLst/>
          </a:prstGeom>
          <a:solidFill>
            <a:srgbClr val="E4FAF6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Shape 17">
            <a:extLst>
              <a:ext uri="{FF2B5EF4-FFF2-40B4-BE49-F238E27FC236}">
                <a16:creationId xmlns:a16="http://schemas.microsoft.com/office/drawing/2014/main" id="{1DE43E62-E407-C8F4-0CEE-B31154C777EA}"/>
              </a:ext>
            </a:extLst>
          </p:cNvPr>
          <p:cNvSpPr/>
          <p:nvPr/>
        </p:nvSpPr>
        <p:spPr>
          <a:xfrm>
            <a:off x="414150" y="3093371"/>
            <a:ext cx="3763462" cy="904208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19">
            <a:extLst>
              <a:ext uri="{FF2B5EF4-FFF2-40B4-BE49-F238E27FC236}">
                <a16:creationId xmlns:a16="http://schemas.microsoft.com/office/drawing/2014/main" id="{7421201B-B809-670B-4E32-11FC3749BC3B}"/>
              </a:ext>
            </a:extLst>
          </p:cNvPr>
          <p:cNvSpPr/>
          <p:nvPr/>
        </p:nvSpPr>
        <p:spPr>
          <a:xfrm>
            <a:off x="4324241" y="3166685"/>
            <a:ext cx="2260521" cy="7575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chemeClr val="accent4">
                    <a:lumMod val="50000"/>
                  </a:schemeClr>
                </a:solidFill>
                <a:ea typeface="Georgia" pitchFamily="34" charset="-122"/>
                <a:cs typeface="Georgia" pitchFamily="34" charset="-120"/>
              </a:rPr>
              <a:t>Development</a:t>
            </a:r>
            <a:endParaRPr lang="en-US" sz="18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7" name="Text 20">
            <a:extLst>
              <a:ext uri="{FF2B5EF4-FFF2-40B4-BE49-F238E27FC236}">
                <a16:creationId xmlns:a16="http://schemas.microsoft.com/office/drawing/2014/main" id="{96850227-FE27-8EE5-144D-E9F6CED38981}"/>
              </a:ext>
            </a:extLst>
          </p:cNvPr>
          <p:cNvSpPr/>
          <p:nvPr/>
        </p:nvSpPr>
        <p:spPr>
          <a:xfrm>
            <a:off x="4324241" y="3631008"/>
            <a:ext cx="1710665" cy="30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chemeClr val="accent4"/>
                </a:solidFill>
                <a:ea typeface="Calibri" pitchFamily="34" charset="-122"/>
                <a:cs typeface="Calibri" pitchFamily="34" charset="-120"/>
              </a:rPr>
              <a:t>Q3 2025</a:t>
            </a:r>
            <a:endParaRPr lang="en-US" sz="900" dirty="0">
              <a:solidFill>
                <a:schemeClr val="accent4"/>
              </a:solidFill>
            </a:endParaRPr>
          </a:p>
        </p:txBody>
      </p:sp>
      <p:sp>
        <p:nvSpPr>
          <p:cNvPr id="38" name="Text 21">
            <a:extLst>
              <a:ext uri="{FF2B5EF4-FFF2-40B4-BE49-F238E27FC236}">
                <a16:creationId xmlns:a16="http://schemas.microsoft.com/office/drawing/2014/main" id="{58BDE1C3-4089-1891-773D-FD8FA99B3837}"/>
              </a:ext>
            </a:extLst>
          </p:cNvPr>
          <p:cNvSpPr/>
          <p:nvPr/>
        </p:nvSpPr>
        <p:spPr>
          <a:xfrm>
            <a:off x="6865800" y="3264437"/>
            <a:ext cx="4362195" cy="562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ea typeface="Calibri" pitchFamily="34" charset="-122"/>
                <a:cs typeface="Calibri" pitchFamily="34" charset="-120"/>
              </a:rPr>
              <a:t>Build · API · Beta launch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" name="Shape 22">
            <a:extLst>
              <a:ext uri="{FF2B5EF4-FFF2-40B4-BE49-F238E27FC236}">
                <a16:creationId xmlns:a16="http://schemas.microsoft.com/office/drawing/2014/main" id="{54191797-D2B7-8E04-D3D1-DDBB3344E843}"/>
              </a:ext>
            </a:extLst>
          </p:cNvPr>
          <p:cNvSpPr/>
          <p:nvPr/>
        </p:nvSpPr>
        <p:spPr>
          <a:xfrm>
            <a:off x="11313527" y="3325532"/>
            <a:ext cx="439885" cy="439885"/>
          </a:xfrm>
          <a:prstGeom prst="ellipse">
            <a:avLst/>
          </a:prstGeom>
          <a:solidFill>
            <a:schemeClr val="accent4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Shape 23">
            <a:extLst>
              <a:ext uri="{FF2B5EF4-FFF2-40B4-BE49-F238E27FC236}">
                <a16:creationId xmlns:a16="http://schemas.microsoft.com/office/drawing/2014/main" id="{111D7FCB-F916-7D31-9D52-0A234927DFA1}"/>
              </a:ext>
            </a:extLst>
          </p:cNvPr>
          <p:cNvSpPr/>
          <p:nvPr/>
        </p:nvSpPr>
        <p:spPr>
          <a:xfrm>
            <a:off x="414150" y="3997579"/>
            <a:ext cx="11485891" cy="904208"/>
          </a:xfrm>
          <a:prstGeom prst="rect">
            <a:avLst/>
          </a:prstGeom>
          <a:solidFill>
            <a:srgbClr val="E6F0FA"/>
          </a:solidFill>
          <a:ln w="12700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Shape 24">
            <a:extLst>
              <a:ext uri="{FF2B5EF4-FFF2-40B4-BE49-F238E27FC236}">
                <a16:creationId xmlns:a16="http://schemas.microsoft.com/office/drawing/2014/main" id="{4311E8EE-1974-9C59-9B70-784A9A5E843C}"/>
              </a:ext>
            </a:extLst>
          </p:cNvPr>
          <p:cNvSpPr/>
          <p:nvPr/>
        </p:nvSpPr>
        <p:spPr>
          <a:xfrm>
            <a:off x="414150" y="3997579"/>
            <a:ext cx="5351936" cy="904208"/>
          </a:xfrm>
          <a:prstGeom prst="rect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2" name="Text 26">
            <a:extLst>
              <a:ext uri="{FF2B5EF4-FFF2-40B4-BE49-F238E27FC236}">
                <a16:creationId xmlns:a16="http://schemas.microsoft.com/office/drawing/2014/main" id="{1AD7F840-60E4-C313-5B7C-B00343E4D230}"/>
              </a:ext>
            </a:extLst>
          </p:cNvPr>
          <p:cNvSpPr/>
          <p:nvPr/>
        </p:nvSpPr>
        <p:spPr>
          <a:xfrm>
            <a:off x="5912715" y="4070893"/>
            <a:ext cx="2260521" cy="7575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chemeClr val="accent6">
                    <a:lumMod val="75000"/>
                  </a:schemeClr>
                </a:solidFill>
                <a:ea typeface="Georgia" pitchFamily="34" charset="-122"/>
                <a:cs typeface="Georgia" pitchFamily="34" charset="-120"/>
              </a:rPr>
              <a:t>Launch</a:t>
            </a:r>
            <a:endParaRPr lang="en-US" sz="1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4" name="Text 27">
            <a:extLst>
              <a:ext uri="{FF2B5EF4-FFF2-40B4-BE49-F238E27FC236}">
                <a16:creationId xmlns:a16="http://schemas.microsoft.com/office/drawing/2014/main" id="{E910789F-C283-EBF1-2714-11D06CFEE4B2}"/>
              </a:ext>
            </a:extLst>
          </p:cNvPr>
          <p:cNvSpPr/>
          <p:nvPr/>
        </p:nvSpPr>
        <p:spPr>
          <a:xfrm>
            <a:off x="5912715" y="4535217"/>
            <a:ext cx="1710665" cy="30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chemeClr val="accent6"/>
                </a:solidFill>
                <a:ea typeface="Calibri" pitchFamily="34" charset="-122"/>
                <a:cs typeface="Calibri" pitchFamily="34" charset="-120"/>
              </a:rPr>
              <a:t>Q4 2025</a:t>
            </a:r>
            <a:endParaRPr lang="en-US" sz="900" dirty="0">
              <a:solidFill>
                <a:schemeClr val="accent6"/>
              </a:solidFill>
            </a:endParaRPr>
          </a:p>
        </p:txBody>
      </p:sp>
      <p:sp>
        <p:nvSpPr>
          <p:cNvPr id="55" name="Text 28">
            <a:extLst>
              <a:ext uri="{FF2B5EF4-FFF2-40B4-BE49-F238E27FC236}">
                <a16:creationId xmlns:a16="http://schemas.microsoft.com/office/drawing/2014/main" id="{A7DF4C17-4ACF-567D-B2C1-B22B3EE9760A}"/>
              </a:ext>
            </a:extLst>
          </p:cNvPr>
          <p:cNvSpPr/>
          <p:nvPr/>
        </p:nvSpPr>
        <p:spPr>
          <a:xfrm>
            <a:off x="8454274" y="4168646"/>
            <a:ext cx="2773720" cy="562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ea typeface="Calibri" pitchFamily="34" charset="-122"/>
                <a:cs typeface="Calibri" pitchFamily="34" charset="-120"/>
              </a:rPr>
              <a:t>GTM · Press · Onboarding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6" name="Shape 29">
            <a:extLst>
              <a:ext uri="{FF2B5EF4-FFF2-40B4-BE49-F238E27FC236}">
                <a16:creationId xmlns:a16="http://schemas.microsoft.com/office/drawing/2014/main" id="{CC15B57D-F447-2F7E-BEE9-6986C42B042B}"/>
              </a:ext>
            </a:extLst>
          </p:cNvPr>
          <p:cNvSpPr/>
          <p:nvPr/>
        </p:nvSpPr>
        <p:spPr>
          <a:xfrm>
            <a:off x="11313527" y="4229741"/>
            <a:ext cx="439885" cy="439885"/>
          </a:xfrm>
          <a:prstGeom prst="ellipse">
            <a:avLst/>
          </a:prstGeom>
          <a:solidFill>
            <a:schemeClr val="accent6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7" name="Shape 30">
            <a:extLst>
              <a:ext uri="{FF2B5EF4-FFF2-40B4-BE49-F238E27FC236}">
                <a16:creationId xmlns:a16="http://schemas.microsoft.com/office/drawing/2014/main" id="{6C8FDA90-7C07-F00A-3B6F-C993128A7039}"/>
              </a:ext>
            </a:extLst>
          </p:cNvPr>
          <p:cNvSpPr/>
          <p:nvPr/>
        </p:nvSpPr>
        <p:spPr>
          <a:xfrm>
            <a:off x="414150" y="4901788"/>
            <a:ext cx="11485891" cy="904208"/>
          </a:xfrm>
          <a:prstGeom prst="rect">
            <a:avLst/>
          </a:prstGeom>
          <a:solidFill>
            <a:srgbClr val="F3E8F5"/>
          </a:solidFill>
          <a:ln w="12700">
            <a:solidFill>
              <a:srgbClr val="94165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8" name="Shape 31">
            <a:extLst>
              <a:ext uri="{FF2B5EF4-FFF2-40B4-BE49-F238E27FC236}">
                <a16:creationId xmlns:a16="http://schemas.microsoft.com/office/drawing/2014/main" id="{81BB9614-28B2-E0D4-BF07-B6E2A7E93867}"/>
              </a:ext>
            </a:extLst>
          </p:cNvPr>
          <p:cNvSpPr/>
          <p:nvPr/>
        </p:nvSpPr>
        <p:spPr>
          <a:xfrm>
            <a:off x="414150" y="4901788"/>
            <a:ext cx="5987326" cy="904208"/>
          </a:xfrm>
          <a:prstGeom prst="rect">
            <a:avLst/>
          </a:prstGeom>
          <a:solidFill>
            <a:srgbClr val="941651"/>
          </a:solidFill>
          <a:ln w="12700">
            <a:solidFill>
              <a:srgbClr val="94165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1" name="Text 33">
            <a:extLst>
              <a:ext uri="{FF2B5EF4-FFF2-40B4-BE49-F238E27FC236}">
                <a16:creationId xmlns:a16="http://schemas.microsoft.com/office/drawing/2014/main" id="{B09F34D1-6244-53E3-4E03-42CB9A57A7BB}"/>
              </a:ext>
            </a:extLst>
          </p:cNvPr>
          <p:cNvSpPr/>
          <p:nvPr/>
        </p:nvSpPr>
        <p:spPr>
          <a:xfrm>
            <a:off x="6548105" y="4975102"/>
            <a:ext cx="2260521" cy="7575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941651"/>
                </a:solidFill>
                <a:ea typeface="Georgia" pitchFamily="34" charset="-122"/>
                <a:cs typeface="Georgia" pitchFamily="34" charset="-120"/>
              </a:rPr>
              <a:t>Scale</a:t>
            </a:r>
            <a:endParaRPr lang="en-US" sz="1800" dirty="0">
              <a:solidFill>
                <a:srgbClr val="941651"/>
              </a:solidFill>
            </a:endParaRPr>
          </a:p>
        </p:txBody>
      </p:sp>
      <p:sp>
        <p:nvSpPr>
          <p:cNvPr id="62" name="Text 34">
            <a:extLst>
              <a:ext uri="{FF2B5EF4-FFF2-40B4-BE49-F238E27FC236}">
                <a16:creationId xmlns:a16="http://schemas.microsoft.com/office/drawing/2014/main" id="{A976A216-1E92-F20C-0961-FF0FB039427E}"/>
              </a:ext>
            </a:extLst>
          </p:cNvPr>
          <p:cNvSpPr/>
          <p:nvPr/>
        </p:nvSpPr>
        <p:spPr>
          <a:xfrm>
            <a:off x="6548105" y="5439425"/>
            <a:ext cx="1710665" cy="30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941651"/>
                </a:solidFill>
                <a:ea typeface="Calibri" pitchFamily="34" charset="-122"/>
                <a:cs typeface="Calibri" pitchFamily="34" charset="-120"/>
              </a:rPr>
              <a:t>Q1 2026</a:t>
            </a:r>
            <a:endParaRPr lang="en-US" sz="900" dirty="0">
              <a:solidFill>
                <a:srgbClr val="941651"/>
              </a:solidFill>
            </a:endParaRPr>
          </a:p>
        </p:txBody>
      </p:sp>
      <p:sp>
        <p:nvSpPr>
          <p:cNvPr id="63" name="Text 35">
            <a:extLst>
              <a:ext uri="{FF2B5EF4-FFF2-40B4-BE49-F238E27FC236}">
                <a16:creationId xmlns:a16="http://schemas.microsoft.com/office/drawing/2014/main" id="{5A55B564-B8AD-FC7C-7B2C-970AB27E04CB}"/>
              </a:ext>
            </a:extLst>
          </p:cNvPr>
          <p:cNvSpPr/>
          <p:nvPr/>
        </p:nvSpPr>
        <p:spPr>
          <a:xfrm>
            <a:off x="9089663" y="5072854"/>
            <a:ext cx="2138331" cy="562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ea typeface="Calibri" pitchFamily="34" charset="-122"/>
                <a:cs typeface="Calibri" pitchFamily="34" charset="-120"/>
              </a:rPr>
              <a:t>Markets · V2 · Growth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4" name="Shape 36">
            <a:extLst>
              <a:ext uri="{FF2B5EF4-FFF2-40B4-BE49-F238E27FC236}">
                <a16:creationId xmlns:a16="http://schemas.microsoft.com/office/drawing/2014/main" id="{FB217A2B-818D-3BE8-3AC0-66F38EC6C3B4}"/>
              </a:ext>
            </a:extLst>
          </p:cNvPr>
          <p:cNvSpPr/>
          <p:nvPr/>
        </p:nvSpPr>
        <p:spPr>
          <a:xfrm>
            <a:off x="11313527" y="5133949"/>
            <a:ext cx="439885" cy="439885"/>
          </a:xfrm>
          <a:prstGeom prst="ellipse">
            <a:avLst/>
          </a:prstGeom>
          <a:solidFill>
            <a:srgbClr val="941651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4">
            <a:extLst>
              <a:ext uri="{FF2B5EF4-FFF2-40B4-BE49-F238E27FC236}">
                <a16:creationId xmlns:a16="http://schemas.microsoft.com/office/drawing/2014/main" id="{81C42294-46DC-D91F-FA47-808284E1BC03}"/>
              </a:ext>
            </a:extLst>
          </p:cNvPr>
          <p:cNvSpPr/>
          <p:nvPr/>
        </p:nvSpPr>
        <p:spPr>
          <a:xfrm>
            <a:off x="291960" y="1284954"/>
            <a:ext cx="708704" cy="904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FFFFFF">
                    <a:alpha val="65000"/>
                  </a:srgbClr>
                </a:solidFill>
                <a:ea typeface="Georgia" pitchFamily="34" charset="-122"/>
                <a:cs typeface="Georgia" pitchFamily="34" charset="-120"/>
              </a:rPr>
              <a:t>01</a:t>
            </a:r>
            <a:endParaRPr lang="en-US" sz="2000" dirty="0"/>
          </a:p>
        </p:txBody>
      </p:sp>
      <p:sp>
        <p:nvSpPr>
          <p:cNvPr id="20" name="Text 11">
            <a:extLst>
              <a:ext uri="{FF2B5EF4-FFF2-40B4-BE49-F238E27FC236}">
                <a16:creationId xmlns:a16="http://schemas.microsoft.com/office/drawing/2014/main" id="{2BD82DDF-0E2E-200E-5F85-39CB4C3D92FF}"/>
              </a:ext>
            </a:extLst>
          </p:cNvPr>
          <p:cNvSpPr/>
          <p:nvPr/>
        </p:nvSpPr>
        <p:spPr>
          <a:xfrm>
            <a:off x="1880434" y="2189162"/>
            <a:ext cx="708704" cy="904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FFFFFF">
                    <a:alpha val="65000"/>
                  </a:srgbClr>
                </a:solidFill>
                <a:ea typeface="Georgia" pitchFamily="34" charset="-122"/>
                <a:cs typeface="Georgia" pitchFamily="34" charset="-120"/>
              </a:rPr>
              <a:t>02</a:t>
            </a:r>
            <a:endParaRPr lang="en-US" sz="1800" dirty="0"/>
          </a:p>
        </p:txBody>
      </p:sp>
      <p:sp>
        <p:nvSpPr>
          <p:cNvPr id="35" name="Text 18">
            <a:extLst>
              <a:ext uri="{FF2B5EF4-FFF2-40B4-BE49-F238E27FC236}">
                <a16:creationId xmlns:a16="http://schemas.microsoft.com/office/drawing/2014/main" id="{10547D91-F447-7EB6-C680-6BB61DA7C366}"/>
              </a:ext>
            </a:extLst>
          </p:cNvPr>
          <p:cNvSpPr/>
          <p:nvPr/>
        </p:nvSpPr>
        <p:spPr>
          <a:xfrm>
            <a:off x="3468908" y="3093371"/>
            <a:ext cx="708704" cy="904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FFFFFF">
                    <a:alpha val="65000"/>
                  </a:srgbClr>
                </a:solidFill>
                <a:ea typeface="Georgia" pitchFamily="34" charset="-122"/>
                <a:cs typeface="Georgia" pitchFamily="34" charset="-120"/>
              </a:rPr>
              <a:t>03</a:t>
            </a:r>
            <a:endParaRPr lang="en-US" sz="1800" dirty="0"/>
          </a:p>
        </p:txBody>
      </p:sp>
      <p:sp>
        <p:nvSpPr>
          <p:cNvPr id="48" name="Text 25">
            <a:extLst>
              <a:ext uri="{FF2B5EF4-FFF2-40B4-BE49-F238E27FC236}">
                <a16:creationId xmlns:a16="http://schemas.microsoft.com/office/drawing/2014/main" id="{C729DD34-69AE-E247-7CFA-AD88632607EF}"/>
              </a:ext>
            </a:extLst>
          </p:cNvPr>
          <p:cNvSpPr/>
          <p:nvPr/>
        </p:nvSpPr>
        <p:spPr>
          <a:xfrm>
            <a:off x="5057383" y="3997579"/>
            <a:ext cx="708704" cy="904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FFFFFF">
                    <a:alpha val="65000"/>
                  </a:srgbClr>
                </a:solidFill>
                <a:ea typeface="Georgia" pitchFamily="34" charset="-122"/>
                <a:cs typeface="Georgia" pitchFamily="34" charset="-120"/>
              </a:rPr>
              <a:t>04</a:t>
            </a:r>
            <a:endParaRPr lang="en-US" sz="1800" dirty="0"/>
          </a:p>
        </p:txBody>
      </p:sp>
      <p:sp>
        <p:nvSpPr>
          <p:cNvPr id="60" name="Text 32">
            <a:extLst>
              <a:ext uri="{FF2B5EF4-FFF2-40B4-BE49-F238E27FC236}">
                <a16:creationId xmlns:a16="http://schemas.microsoft.com/office/drawing/2014/main" id="{5F7C9436-5B47-4E71-6D98-EF6BA0B0336E}"/>
              </a:ext>
            </a:extLst>
          </p:cNvPr>
          <p:cNvSpPr/>
          <p:nvPr/>
        </p:nvSpPr>
        <p:spPr>
          <a:xfrm>
            <a:off x="5692772" y="4901788"/>
            <a:ext cx="708704" cy="904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FFFFFF">
                    <a:alpha val="65000"/>
                  </a:srgbClr>
                </a:solidFill>
                <a:ea typeface="Georgia" pitchFamily="34" charset="-122"/>
                <a:cs typeface="Georgia" pitchFamily="34" charset="-120"/>
              </a:rPr>
              <a:t>05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170159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E3CA56-86B2-41A6-F85B-70545F055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98F2F-9A56-D5FB-E49F-42E72A0EC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Diagonal Staircase Timeline – Slide Template</a:t>
            </a:r>
          </a:p>
        </p:txBody>
      </p:sp>
      <p:sp>
        <p:nvSpPr>
          <p:cNvPr id="11" name="Shape 2">
            <a:extLst>
              <a:ext uri="{FF2B5EF4-FFF2-40B4-BE49-F238E27FC236}">
                <a16:creationId xmlns:a16="http://schemas.microsoft.com/office/drawing/2014/main" id="{02D520F6-E247-6C2D-9938-239A73FB1A2A}"/>
              </a:ext>
            </a:extLst>
          </p:cNvPr>
          <p:cNvSpPr/>
          <p:nvPr/>
        </p:nvSpPr>
        <p:spPr>
          <a:xfrm>
            <a:off x="414150" y="1284954"/>
            <a:ext cx="11485891" cy="9042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3">
            <a:extLst>
              <a:ext uri="{FF2B5EF4-FFF2-40B4-BE49-F238E27FC236}">
                <a16:creationId xmlns:a16="http://schemas.microsoft.com/office/drawing/2014/main" id="{9B2E3889-0763-2064-C0AE-5239F36D007E}"/>
              </a:ext>
            </a:extLst>
          </p:cNvPr>
          <p:cNvSpPr/>
          <p:nvPr/>
        </p:nvSpPr>
        <p:spPr>
          <a:xfrm>
            <a:off x="414150" y="1284954"/>
            <a:ext cx="586514" cy="90420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4">
            <a:extLst>
              <a:ext uri="{FF2B5EF4-FFF2-40B4-BE49-F238E27FC236}">
                <a16:creationId xmlns:a16="http://schemas.microsoft.com/office/drawing/2014/main" id="{6A699077-33B3-CD37-BFA5-A9DCD96180B5}"/>
              </a:ext>
            </a:extLst>
          </p:cNvPr>
          <p:cNvSpPr/>
          <p:nvPr/>
        </p:nvSpPr>
        <p:spPr>
          <a:xfrm>
            <a:off x="291960" y="1284954"/>
            <a:ext cx="708704" cy="904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FFFFFF">
                    <a:alpha val="65000"/>
                  </a:srgbClr>
                </a:solidFill>
                <a:ea typeface="Georgia" pitchFamily="34" charset="-122"/>
                <a:cs typeface="Georgia" pitchFamily="34" charset="-120"/>
              </a:rPr>
              <a:t>01</a:t>
            </a:r>
            <a:endParaRPr lang="en-US" sz="2000" dirty="0"/>
          </a:p>
        </p:txBody>
      </p:sp>
      <p:sp>
        <p:nvSpPr>
          <p:cNvPr id="14" name="Text 5">
            <a:extLst>
              <a:ext uri="{FF2B5EF4-FFF2-40B4-BE49-F238E27FC236}">
                <a16:creationId xmlns:a16="http://schemas.microsoft.com/office/drawing/2014/main" id="{7B6EE7CE-E23D-4C54-D470-1206D5C2EDD6}"/>
              </a:ext>
            </a:extLst>
          </p:cNvPr>
          <p:cNvSpPr/>
          <p:nvPr/>
        </p:nvSpPr>
        <p:spPr>
          <a:xfrm>
            <a:off x="1147292" y="1358268"/>
            <a:ext cx="2260521" cy="7575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chemeClr val="accent1">
                    <a:lumMod val="50000"/>
                  </a:schemeClr>
                </a:solidFill>
                <a:ea typeface="Georgia" pitchFamily="34" charset="-122"/>
                <a:cs typeface="Georgia" pitchFamily="34" charset="-120"/>
              </a:rPr>
              <a:t>Discovery</a:t>
            </a:r>
            <a:endParaRPr lang="en-US" sz="1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5" name="Text 6">
            <a:extLst>
              <a:ext uri="{FF2B5EF4-FFF2-40B4-BE49-F238E27FC236}">
                <a16:creationId xmlns:a16="http://schemas.microsoft.com/office/drawing/2014/main" id="{F35A0314-3930-47DE-5AD9-E6EFB0BE57BC}"/>
              </a:ext>
            </a:extLst>
          </p:cNvPr>
          <p:cNvSpPr/>
          <p:nvPr/>
        </p:nvSpPr>
        <p:spPr>
          <a:xfrm>
            <a:off x="1147292" y="1822591"/>
            <a:ext cx="1710665" cy="30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chemeClr val="accent1"/>
                </a:solidFill>
                <a:ea typeface="Calibri" pitchFamily="34" charset="-122"/>
                <a:cs typeface="Calibri" pitchFamily="34" charset="-120"/>
              </a:rPr>
              <a:t>Q1 2025</a:t>
            </a:r>
            <a:endParaRPr lang="en-US" sz="900" dirty="0">
              <a:solidFill>
                <a:schemeClr val="accent1"/>
              </a:solidFill>
            </a:endParaRPr>
          </a:p>
        </p:txBody>
      </p:sp>
      <p:sp>
        <p:nvSpPr>
          <p:cNvPr id="16" name="Text 7">
            <a:extLst>
              <a:ext uri="{FF2B5EF4-FFF2-40B4-BE49-F238E27FC236}">
                <a16:creationId xmlns:a16="http://schemas.microsoft.com/office/drawing/2014/main" id="{80DE1FFA-4810-B403-DA3F-97513A580A9E}"/>
              </a:ext>
            </a:extLst>
          </p:cNvPr>
          <p:cNvSpPr/>
          <p:nvPr/>
        </p:nvSpPr>
        <p:spPr>
          <a:xfrm>
            <a:off x="3688851" y="1456020"/>
            <a:ext cx="7539143" cy="562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ea typeface="Calibri" pitchFamily="34" charset="-122"/>
                <a:cs typeface="Calibri" pitchFamily="34" charset="-120"/>
              </a:rPr>
              <a:t>Research · Interviews · KPIs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" name="Shape 8">
            <a:extLst>
              <a:ext uri="{FF2B5EF4-FFF2-40B4-BE49-F238E27FC236}">
                <a16:creationId xmlns:a16="http://schemas.microsoft.com/office/drawing/2014/main" id="{2A62206B-AE92-ED30-97C9-2F6581FC5A7B}"/>
              </a:ext>
            </a:extLst>
          </p:cNvPr>
          <p:cNvSpPr/>
          <p:nvPr/>
        </p:nvSpPr>
        <p:spPr>
          <a:xfrm>
            <a:off x="11313527" y="1517116"/>
            <a:ext cx="439885" cy="439885"/>
          </a:xfrm>
          <a:prstGeom prst="ellipse">
            <a:avLst/>
          </a:prstGeom>
          <a:solidFill>
            <a:schemeClr val="accent1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9">
            <a:extLst>
              <a:ext uri="{FF2B5EF4-FFF2-40B4-BE49-F238E27FC236}">
                <a16:creationId xmlns:a16="http://schemas.microsoft.com/office/drawing/2014/main" id="{7DF59C9F-D000-35F6-141F-B5B8589B3AD4}"/>
              </a:ext>
            </a:extLst>
          </p:cNvPr>
          <p:cNvSpPr/>
          <p:nvPr/>
        </p:nvSpPr>
        <p:spPr>
          <a:xfrm>
            <a:off x="414150" y="2189162"/>
            <a:ext cx="11485891" cy="9042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0">
            <a:extLst>
              <a:ext uri="{FF2B5EF4-FFF2-40B4-BE49-F238E27FC236}">
                <a16:creationId xmlns:a16="http://schemas.microsoft.com/office/drawing/2014/main" id="{F27607E4-E0A9-4E9F-D89B-12C023D4ECD1}"/>
              </a:ext>
            </a:extLst>
          </p:cNvPr>
          <p:cNvSpPr/>
          <p:nvPr/>
        </p:nvSpPr>
        <p:spPr>
          <a:xfrm>
            <a:off x="414150" y="2189162"/>
            <a:ext cx="2174988" cy="904208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1">
            <a:extLst>
              <a:ext uri="{FF2B5EF4-FFF2-40B4-BE49-F238E27FC236}">
                <a16:creationId xmlns:a16="http://schemas.microsoft.com/office/drawing/2014/main" id="{CA2B5B98-BBCF-03A9-54B6-7DCF4F2B1AE6}"/>
              </a:ext>
            </a:extLst>
          </p:cNvPr>
          <p:cNvSpPr/>
          <p:nvPr/>
        </p:nvSpPr>
        <p:spPr>
          <a:xfrm>
            <a:off x="1880434" y="2189162"/>
            <a:ext cx="708704" cy="904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FFFFFF">
                    <a:alpha val="65000"/>
                  </a:srgbClr>
                </a:solidFill>
                <a:ea typeface="Georgia" pitchFamily="34" charset="-122"/>
                <a:cs typeface="Georgia" pitchFamily="34" charset="-120"/>
              </a:rPr>
              <a:t>02</a:t>
            </a:r>
            <a:endParaRPr lang="en-US" sz="1800" dirty="0"/>
          </a:p>
        </p:txBody>
      </p:sp>
      <p:sp>
        <p:nvSpPr>
          <p:cNvPr id="21" name="Text 12">
            <a:extLst>
              <a:ext uri="{FF2B5EF4-FFF2-40B4-BE49-F238E27FC236}">
                <a16:creationId xmlns:a16="http://schemas.microsoft.com/office/drawing/2014/main" id="{BA3BE9D8-B244-794C-1EEB-DC8D2EF33B30}"/>
              </a:ext>
            </a:extLst>
          </p:cNvPr>
          <p:cNvSpPr/>
          <p:nvPr/>
        </p:nvSpPr>
        <p:spPr>
          <a:xfrm>
            <a:off x="2735767" y="2262477"/>
            <a:ext cx="2260521" cy="7575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ea typeface="Georgia" pitchFamily="34" charset="-122"/>
                <a:cs typeface="Georgia" pitchFamily="34" charset="-120"/>
              </a:rPr>
              <a:t>Design</a:t>
            </a:r>
            <a:endParaRPr lang="en-US" sz="1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2" name="Text 13">
            <a:extLst>
              <a:ext uri="{FF2B5EF4-FFF2-40B4-BE49-F238E27FC236}">
                <a16:creationId xmlns:a16="http://schemas.microsoft.com/office/drawing/2014/main" id="{F1740509-A663-324B-6760-7B8B3163C265}"/>
              </a:ext>
            </a:extLst>
          </p:cNvPr>
          <p:cNvSpPr/>
          <p:nvPr/>
        </p:nvSpPr>
        <p:spPr>
          <a:xfrm>
            <a:off x="2735767" y="2726800"/>
            <a:ext cx="1710665" cy="30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chemeClr val="accent2">
                    <a:lumMod val="75000"/>
                  </a:schemeClr>
                </a:solidFill>
                <a:ea typeface="Calibri" pitchFamily="34" charset="-122"/>
                <a:cs typeface="Calibri" pitchFamily="34" charset="-120"/>
              </a:rPr>
              <a:t>Q2 2025</a:t>
            </a:r>
            <a:endParaRPr lang="en-US" sz="9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3" name="Text 14">
            <a:extLst>
              <a:ext uri="{FF2B5EF4-FFF2-40B4-BE49-F238E27FC236}">
                <a16:creationId xmlns:a16="http://schemas.microsoft.com/office/drawing/2014/main" id="{8A9F3B27-9945-BCF5-76A8-6ECC20D49FA6}"/>
              </a:ext>
            </a:extLst>
          </p:cNvPr>
          <p:cNvSpPr/>
          <p:nvPr/>
        </p:nvSpPr>
        <p:spPr>
          <a:xfrm>
            <a:off x="5277325" y="2360229"/>
            <a:ext cx="5950669" cy="562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ea typeface="Calibri" pitchFamily="34" charset="-122"/>
                <a:cs typeface="Calibri" pitchFamily="34" charset="-120"/>
              </a:rPr>
              <a:t>System · Prototypes · Testing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Shape 15">
            <a:extLst>
              <a:ext uri="{FF2B5EF4-FFF2-40B4-BE49-F238E27FC236}">
                <a16:creationId xmlns:a16="http://schemas.microsoft.com/office/drawing/2014/main" id="{45FDB225-1738-AF2F-4F35-51CB3A7F99F4}"/>
              </a:ext>
            </a:extLst>
          </p:cNvPr>
          <p:cNvSpPr/>
          <p:nvPr/>
        </p:nvSpPr>
        <p:spPr>
          <a:xfrm>
            <a:off x="11313527" y="2421324"/>
            <a:ext cx="439885" cy="439885"/>
          </a:xfrm>
          <a:prstGeom prst="ellipse">
            <a:avLst/>
          </a:prstGeom>
          <a:solidFill>
            <a:schemeClr val="accent2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Shape 16">
            <a:extLst>
              <a:ext uri="{FF2B5EF4-FFF2-40B4-BE49-F238E27FC236}">
                <a16:creationId xmlns:a16="http://schemas.microsoft.com/office/drawing/2014/main" id="{70940FCB-6546-D76C-01D3-B6964DD44595}"/>
              </a:ext>
            </a:extLst>
          </p:cNvPr>
          <p:cNvSpPr/>
          <p:nvPr/>
        </p:nvSpPr>
        <p:spPr>
          <a:xfrm>
            <a:off x="414150" y="3093371"/>
            <a:ext cx="11485891" cy="904208"/>
          </a:xfrm>
          <a:prstGeom prst="rect">
            <a:avLst/>
          </a:prstGeom>
          <a:solidFill>
            <a:srgbClr val="E4FAF6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Shape 17">
            <a:extLst>
              <a:ext uri="{FF2B5EF4-FFF2-40B4-BE49-F238E27FC236}">
                <a16:creationId xmlns:a16="http://schemas.microsoft.com/office/drawing/2014/main" id="{4C59584F-8B10-288B-5B3F-3D2018F4DCA9}"/>
              </a:ext>
            </a:extLst>
          </p:cNvPr>
          <p:cNvSpPr/>
          <p:nvPr/>
        </p:nvSpPr>
        <p:spPr>
          <a:xfrm>
            <a:off x="414150" y="3093371"/>
            <a:ext cx="3763462" cy="904208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18">
            <a:extLst>
              <a:ext uri="{FF2B5EF4-FFF2-40B4-BE49-F238E27FC236}">
                <a16:creationId xmlns:a16="http://schemas.microsoft.com/office/drawing/2014/main" id="{D3F2DA55-1D2B-4EF7-5ABE-D809389FE91D}"/>
              </a:ext>
            </a:extLst>
          </p:cNvPr>
          <p:cNvSpPr/>
          <p:nvPr/>
        </p:nvSpPr>
        <p:spPr>
          <a:xfrm>
            <a:off x="3468908" y="3093371"/>
            <a:ext cx="708704" cy="904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FFFFFF">
                    <a:alpha val="65000"/>
                  </a:srgbClr>
                </a:solidFill>
                <a:ea typeface="Georgia" pitchFamily="34" charset="-122"/>
                <a:cs typeface="Georgia" pitchFamily="34" charset="-120"/>
              </a:rPr>
              <a:t>03</a:t>
            </a:r>
            <a:endParaRPr lang="en-US" sz="1800" dirty="0"/>
          </a:p>
        </p:txBody>
      </p:sp>
      <p:sp>
        <p:nvSpPr>
          <p:cNvPr id="36" name="Text 19">
            <a:extLst>
              <a:ext uri="{FF2B5EF4-FFF2-40B4-BE49-F238E27FC236}">
                <a16:creationId xmlns:a16="http://schemas.microsoft.com/office/drawing/2014/main" id="{352F2EED-3F6C-BAC9-7324-8FCB27F53931}"/>
              </a:ext>
            </a:extLst>
          </p:cNvPr>
          <p:cNvSpPr/>
          <p:nvPr/>
        </p:nvSpPr>
        <p:spPr>
          <a:xfrm>
            <a:off x="4324241" y="3166685"/>
            <a:ext cx="2260521" cy="7575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chemeClr val="accent4">
                    <a:lumMod val="50000"/>
                  </a:schemeClr>
                </a:solidFill>
                <a:ea typeface="Georgia" pitchFamily="34" charset="-122"/>
                <a:cs typeface="Georgia" pitchFamily="34" charset="-120"/>
              </a:rPr>
              <a:t>Development</a:t>
            </a:r>
            <a:endParaRPr lang="en-US" sz="18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7" name="Text 20">
            <a:extLst>
              <a:ext uri="{FF2B5EF4-FFF2-40B4-BE49-F238E27FC236}">
                <a16:creationId xmlns:a16="http://schemas.microsoft.com/office/drawing/2014/main" id="{917BC14A-0A94-05BA-43F5-DC08152191ED}"/>
              </a:ext>
            </a:extLst>
          </p:cNvPr>
          <p:cNvSpPr/>
          <p:nvPr/>
        </p:nvSpPr>
        <p:spPr>
          <a:xfrm>
            <a:off x="4324241" y="3631008"/>
            <a:ext cx="1710665" cy="30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chemeClr val="accent4"/>
                </a:solidFill>
                <a:ea typeface="Calibri" pitchFamily="34" charset="-122"/>
                <a:cs typeface="Calibri" pitchFamily="34" charset="-120"/>
              </a:rPr>
              <a:t>Q3 2025</a:t>
            </a:r>
            <a:endParaRPr lang="en-US" sz="900" dirty="0">
              <a:solidFill>
                <a:schemeClr val="accent4"/>
              </a:solidFill>
            </a:endParaRPr>
          </a:p>
        </p:txBody>
      </p:sp>
      <p:sp>
        <p:nvSpPr>
          <p:cNvPr id="38" name="Text 21">
            <a:extLst>
              <a:ext uri="{FF2B5EF4-FFF2-40B4-BE49-F238E27FC236}">
                <a16:creationId xmlns:a16="http://schemas.microsoft.com/office/drawing/2014/main" id="{7718EE55-228D-60C9-B48D-0156A95E303F}"/>
              </a:ext>
            </a:extLst>
          </p:cNvPr>
          <p:cNvSpPr/>
          <p:nvPr/>
        </p:nvSpPr>
        <p:spPr>
          <a:xfrm>
            <a:off x="6865800" y="3264437"/>
            <a:ext cx="4362195" cy="562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ea typeface="Calibri" pitchFamily="34" charset="-122"/>
                <a:cs typeface="Calibri" pitchFamily="34" charset="-120"/>
              </a:rPr>
              <a:t>Build · API · Beta launch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" name="Shape 22">
            <a:extLst>
              <a:ext uri="{FF2B5EF4-FFF2-40B4-BE49-F238E27FC236}">
                <a16:creationId xmlns:a16="http://schemas.microsoft.com/office/drawing/2014/main" id="{DD5EBE44-9A39-3785-70F6-0DAD891455FB}"/>
              </a:ext>
            </a:extLst>
          </p:cNvPr>
          <p:cNvSpPr/>
          <p:nvPr/>
        </p:nvSpPr>
        <p:spPr>
          <a:xfrm>
            <a:off x="11313527" y="3325532"/>
            <a:ext cx="439885" cy="439885"/>
          </a:xfrm>
          <a:prstGeom prst="ellipse">
            <a:avLst/>
          </a:prstGeom>
          <a:solidFill>
            <a:schemeClr val="accent4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Shape 23">
            <a:extLst>
              <a:ext uri="{FF2B5EF4-FFF2-40B4-BE49-F238E27FC236}">
                <a16:creationId xmlns:a16="http://schemas.microsoft.com/office/drawing/2014/main" id="{9634B514-1741-C425-CBE8-72C8354F8BAF}"/>
              </a:ext>
            </a:extLst>
          </p:cNvPr>
          <p:cNvSpPr/>
          <p:nvPr/>
        </p:nvSpPr>
        <p:spPr>
          <a:xfrm>
            <a:off x="414150" y="3997579"/>
            <a:ext cx="11485891" cy="904208"/>
          </a:xfrm>
          <a:prstGeom prst="rect">
            <a:avLst/>
          </a:prstGeom>
          <a:solidFill>
            <a:srgbClr val="E6F0FA"/>
          </a:solidFill>
          <a:ln w="12700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Shape 24">
            <a:extLst>
              <a:ext uri="{FF2B5EF4-FFF2-40B4-BE49-F238E27FC236}">
                <a16:creationId xmlns:a16="http://schemas.microsoft.com/office/drawing/2014/main" id="{CC882EA9-60FA-1B61-6C13-70D3B572A2D2}"/>
              </a:ext>
            </a:extLst>
          </p:cNvPr>
          <p:cNvSpPr/>
          <p:nvPr/>
        </p:nvSpPr>
        <p:spPr>
          <a:xfrm>
            <a:off x="414150" y="3997579"/>
            <a:ext cx="5351936" cy="904208"/>
          </a:xfrm>
          <a:prstGeom prst="rect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25">
            <a:extLst>
              <a:ext uri="{FF2B5EF4-FFF2-40B4-BE49-F238E27FC236}">
                <a16:creationId xmlns:a16="http://schemas.microsoft.com/office/drawing/2014/main" id="{EF6C8D3C-171B-83BF-DBE8-F9749767114C}"/>
              </a:ext>
            </a:extLst>
          </p:cNvPr>
          <p:cNvSpPr/>
          <p:nvPr/>
        </p:nvSpPr>
        <p:spPr>
          <a:xfrm>
            <a:off x="5057383" y="3997579"/>
            <a:ext cx="708704" cy="904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FFFFFF">
                    <a:alpha val="65000"/>
                  </a:srgbClr>
                </a:solidFill>
                <a:ea typeface="Georgia" pitchFamily="34" charset="-122"/>
                <a:cs typeface="Georgia" pitchFamily="34" charset="-120"/>
              </a:rPr>
              <a:t>04</a:t>
            </a:r>
            <a:endParaRPr lang="en-US" sz="1800" dirty="0"/>
          </a:p>
        </p:txBody>
      </p:sp>
      <p:sp>
        <p:nvSpPr>
          <p:cNvPr id="52" name="Text 26">
            <a:extLst>
              <a:ext uri="{FF2B5EF4-FFF2-40B4-BE49-F238E27FC236}">
                <a16:creationId xmlns:a16="http://schemas.microsoft.com/office/drawing/2014/main" id="{6253A4AA-D8CE-FC02-C1BF-2A72CF346F3A}"/>
              </a:ext>
            </a:extLst>
          </p:cNvPr>
          <p:cNvSpPr/>
          <p:nvPr/>
        </p:nvSpPr>
        <p:spPr>
          <a:xfrm>
            <a:off x="5912715" y="4070893"/>
            <a:ext cx="2260521" cy="7575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chemeClr val="accent6">
                    <a:lumMod val="75000"/>
                  </a:schemeClr>
                </a:solidFill>
                <a:ea typeface="Georgia" pitchFamily="34" charset="-122"/>
                <a:cs typeface="Georgia" pitchFamily="34" charset="-120"/>
              </a:rPr>
              <a:t>Launch</a:t>
            </a:r>
            <a:endParaRPr lang="en-US" sz="1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4" name="Text 27">
            <a:extLst>
              <a:ext uri="{FF2B5EF4-FFF2-40B4-BE49-F238E27FC236}">
                <a16:creationId xmlns:a16="http://schemas.microsoft.com/office/drawing/2014/main" id="{D9CB129A-0316-77A1-8365-AD509C63270A}"/>
              </a:ext>
            </a:extLst>
          </p:cNvPr>
          <p:cNvSpPr/>
          <p:nvPr/>
        </p:nvSpPr>
        <p:spPr>
          <a:xfrm>
            <a:off x="5912715" y="4535217"/>
            <a:ext cx="1710665" cy="30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chemeClr val="accent6"/>
                </a:solidFill>
                <a:ea typeface="Calibri" pitchFamily="34" charset="-122"/>
                <a:cs typeface="Calibri" pitchFamily="34" charset="-120"/>
              </a:rPr>
              <a:t>Q4 2025</a:t>
            </a:r>
            <a:endParaRPr lang="en-US" sz="900" dirty="0">
              <a:solidFill>
                <a:schemeClr val="accent6"/>
              </a:solidFill>
            </a:endParaRPr>
          </a:p>
        </p:txBody>
      </p:sp>
      <p:sp>
        <p:nvSpPr>
          <p:cNvPr id="55" name="Text 28">
            <a:extLst>
              <a:ext uri="{FF2B5EF4-FFF2-40B4-BE49-F238E27FC236}">
                <a16:creationId xmlns:a16="http://schemas.microsoft.com/office/drawing/2014/main" id="{CFC02D4D-BB65-91FE-BCC3-ED0B2623EF3D}"/>
              </a:ext>
            </a:extLst>
          </p:cNvPr>
          <p:cNvSpPr/>
          <p:nvPr/>
        </p:nvSpPr>
        <p:spPr>
          <a:xfrm>
            <a:off x="8454274" y="4168646"/>
            <a:ext cx="2773720" cy="562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ea typeface="Calibri" pitchFamily="34" charset="-122"/>
                <a:cs typeface="Calibri" pitchFamily="34" charset="-120"/>
              </a:rPr>
              <a:t>GTM · Press · Onboarding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6" name="Shape 29">
            <a:extLst>
              <a:ext uri="{FF2B5EF4-FFF2-40B4-BE49-F238E27FC236}">
                <a16:creationId xmlns:a16="http://schemas.microsoft.com/office/drawing/2014/main" id="{A4034004-BD32-97F1-84FF-F6A3580C724E}"/>
              </a:ext>
            </a:extLst>
          </p:cNvPr>
          <p:cNvSpPr/>
          <p:nvPr/>
        </p:nvSpPr>
        <p:spPr>
          <a:xfrm>
            <a:off x="11313527" y="4229741"/>
            <a:ext cx="439885" cy="439885"/>
          </a:xfrm>
          <a:prstGeom prst="ellipse">
            <a:avLst/>
          </a:prstGeom>
          <a:solidFill>
            <a:schemeClr val="accent6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7" name="Shape 30">
            <a:extLst>
              <a:ext uri="{FF2B5EF4-FFF2-40B4-BE49-F238E27FC236}">
                <a16:creationId xmlns:a16="http://schemas.microsoft.com/office/drawing/2014/main" id="{89A4FAEC-1083-392D-AC9B-69EC57E9139D}"/>
              </a:ext>
            </a:extLst>
          </p:cNvPr>
          <p:cNvSpPr/>
          <p:nvPr/>
        </p:nvSpPr>
        <p:spPr>
          <a:xfrm>
            <a:off x="414150" y="4901788"/>
            <a:ext cx="11485891" cy="904208"/>
          </a:xfrm>
          <a:prstGeom prst="rect">
            <a:avLst/>
          </a:prstGeom>
          <a:solidFill>
            <a:srgbClr val="F3E8F5"/>
          </a:solidFill>
          <a:ln w="12700">
            <a:solidFill>
              <a:srgbClr val="94165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8" name="Shape 31">
            <a:extLst>
              <a:ext uri="{FF2B5EF4-FFF2-40B4-BE49-F238E27FC236}">
                <a16:creationId xmlns:a16="http://schemas.microsoft.com/office/drawing/2014/main" id="{2B9A1EB4-C287-C89B-D2AA-171DF78BB3AA}"/>
              </a:ext>
            </a:extLst>
          </p:cNvPr>
          <p:cNvSpPr/>
          <p:nvPr/>
        </p:nvSpPr>
        <p:spPr>
          <a:xfrm>
            <a:off x="414150" y="4901788"/>
            <a:ext cx="5987326" cy="904208"/>
          </a:xfrm>
          <a:prstGeom prst="rect">
            <a:avLst/>
          </a:prstGeom>
          <a:solidFill>
            <a:srgbClr val="941651"/>
          </a:solidFill>
          <a:ln w="12700">
            <a:solidFill>
              <a:srgbClr val="94165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0" name="Text 32">
            <a:extLst>
              <a:ext uri="{FF2B5EF4-FFF2-40B4-BE49-F238E27FC236}">
                <a16:creationId xmlns:a16="http://schemas.microsoft.com/office/drawing/2014/main" id="{75077464-6E43-B7EF-26B7-60A8E684093D}"/>
              </a:ext>
            </a:extLst>
          </p:cNvPr>
          <p:cNvSpPr/>
          <p:nvPr/>
        </p:nvSpPr>
        <p:spPr>
          <a:xfrm>
            <a:off x="5692772" y="4901788"/>
            <a:ext cx="708704" cy="904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FFFFFF">
                    <a:alpha val="65000"/>
                  </a:srgbClr>
                </a:solidFill>
                <a:ea typeface="Georgia" pitchFamily="34" charset="-122"/>
                <a:cs typeface="Georgia" pitchFamily="34" charset="-120"/>
              </a:rPr>
              <a:t>05</a:t>
            </a:r>
            <a:endParaRPr lang="en-US" sz="1800" dirty="0"/>
          </a:p>
        </p:txBody>
      </p:sp>
      <p:sp>
        <p:nvSpPr>
          <p:cNvPr id="61" name="Text 33">
            <a:extLst>
              <a:ext uri="{FF2B5EF4-FFF2-40B4-BE49-F238E27FC236}">
                <a16:creationId xmlns:a16="http://schemas.microsoft.com/office/drawing/2014/main" id="{6DBAED2B-8A2D-9560-FC57-E1E26D6DE904}"/>
              </a:ext>
            </a:extLst>
          </p:cNvPr>
          <p:cNvSpPr/>
          <p:nvPr/>
        </p:nvSpPr>
        <p:spPr>
          <a:xfrm>
            <a:off x="6548105" y="4975102"/>
            <a:ext cx="2260521" cy="7575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941651"/>
                </a:solidFill>
                <a:ea typeface="Georgia" pitchFamily="34" charset="-122"/>
                <a:cs typeface="Georgia" pitchFamily="34" charset="-120"/>
              </a:rPr>
              <a:t>Scale</a:t>
            </a:r>
            <a:endParaRPr lang="en-US" sz="1800" dirty="0">
              <a:solidFill>
                <a:srgbClr val="941651"/>
              </a:solidFill>
            </a:endParaRPr>
          </a:p>
        </p:txBody>
      </p:sp>
      <p:sp>
        <p:nvSpPr>
          <p:cNvPr id="62" name="Text 34">
            <a:extLst>
              <a:ext uri="{FF2B5EF4-FFF2-40B4-BE49-F238E27FC236}">
                <a16:creationId xmlns:a16="http://schemas.microsoft.com/office/drawing/2014/main" id="{236E91CE-E566-1960-B90B-094B992D1422}"/>
              </a:ext>
            </a:extLst>
          </p:cNvPr>
          <p:cNvSpPr/>
          <p:nvPr/>
        </p:nvSpPr>
        <p:spPr>
          <a:xfrm>
            <a:off x="6548105" y="5439425"/>
            <a:ext cx="1710665" cy="30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941651"/>
                </a:solidFill>
                <a:ea typeface="Calibri" pitchFamily="34" charset="-122"/>
                <a:cs typeface="Calibri" pitchFamily="34" charset="-120"/>
              </a:rPr>
              <a:t>Q1 2026</a:t>
            </a:r>
            <a:endParaRPr lang="en-US" sz="900" dirty="0">
              <a:solidFill>
                <a:srgbClr val="941651"/>
              </a:solidFill>
            </a:endParaRPr>
          </a:p>
        </p:txBody>
      </p:sp>
      <p:sp>
        <p:nvSpPr>
          <p:cNvPr id="63" name="Text 35">
            <a:extLst>
              <a:ext uri="{FF2B5EF4-FFF2-40B4-BE49-F238E27FC236}">
                <a16:creationId xmlns:a16="http://schemas.microsoft.com/office/drawing/2014/main" id="{2C3F00DA-CA22-2D88-6379-A3B70C8861B4}"/>
              </a:ext>
            </a:extLst>
          </p:cNvPr>
          <p:cNvSpPr/>
          <p:nvPr/>
        </p:nvSpPr>
        <p:spPr>
          <a:xfrm>
            <a:off x="9089663" y="5072854"/>
            <a:ext cx="2138331" cy="562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ea typeface="Calibri" pitchFamily="34" charset="-122"/>
                <a:cs typeface="Calibri" pitchFamily="34" charset="-120"/>
              </a:rPr>
              <a:t>Markets · V2 · Growth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4" name="Shape 36">
            <a:extLst>
              <a:ext uri="{FF2B5EF4-FFF2-40B4-BE49-F238E27FC236}">
                <a16:creationId xmlns:a16="http://schemas.microsoft.com/office/drawing/2014/main" id="{CB54A775-F134-2AD1-DE21-FC42DCA346F4}"/>
              </a:ext>
            </a:extLst>
          </p:cNvPr>
          <p:cNvSpPr/>
          <p:nvPr/>
        </p:nvSpPr>
        <p:spPr>
          <a:xfrm>
            <a:off x="11313527" y="5133949"/>
            <a:ext cx="439885" cy="439885"/>
          </a:xfrm>
          <a:prstGeom prst="ellipse">
            <a:avLst/>
          </a:prstGeom>
          <a:solidFill>
            <a:srgbClr val="941651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7746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9541</TotalTime>
  <Words>164</Words>
  <Application>Microsoft Office PowerPoint</Application>
  <PresentationFormat>Widescreen</PresentationFormat>
  <Paragraphs>49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Georgia</vt:lpstr>
      <vt:lpstr>Helvetica</vt:lpstr>
      <vt:lpstr>Template PresentationGO</vt:lpstr>
      <vt:lpstr>Template PresentationGO Dark</vt:lpstr>
      <vt:lpstr>Designed by PresentationGO</vt:lpstr>
      <vt:lpstr>Diagonal Staircase Timeline – Slide Template</vt:lpstr>
      <vt:lpstr>Diagonal Staircase Timeline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Diagonal Staircase Timeline</dc:title>
  <dc:creator>PresentationGO.com</dc:creator>
  <dc:description>© Copyright PresentationGO.com - Do not distribute or sale without written permission.</dc:description>
  <cp:lastModifiedBy>Christophe Barroche</cp:lastModifiedBy>
  <cp:revision>65</cp:revision>
  <dcterms:created xsi:type="dcterms:W3CDTF">2014-11-26T05:14:11Z</dcterms:created>
  <dcterms:modified xsi:type="dcterms:W3CDTF">2026-04-14T21:44:04Z</dcterms:modified>
  <cp:category>Charts &amp; Diagrams;Timelines &amp; Planning</cp:category>
</cp:coreProperties>
</file>