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3" d="100"/>
          <a:sy n="93" d="100"/>
        </p:scale>
        <p:origin x="71" y="4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94E61-BE55-7C0D-8043-9FF6AA998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59CC66-F61B-9713-E1DF-546A14771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431E48-9E82-6559-7ADB-97DC953A39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074A0-D1D8-FA19-9034-F2D75BE348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92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77D9A-D006-9A0F-6DAC-544BF102B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A2FFB-72D0-8A7D-8570-029085621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BB93D0-6D85-FFB5-3F67-45E8C61FD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97E30-0E4D-3B48-6A4B-4EBE45BE1E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20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D3F52-13A9-9451-BE4B-7BC8AFB92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8">
            <a:extLst>
              <a:ext uri="{FF2B5EF4-FFF2-40B4-BE49-F238E27FC236}">
                <a16:creationId xmlns:a16="http://schemas.microsoft.com/office/drawing/2014/main" id="{F352021D-92DD-861B-D191-88A3BCD9E4ED}"/>
              </a:ext>
            </a:extLst>
          </p:cNvPr>
          <p:cNvSpPr/>
          <p:nvPr/>
        </p:nvSpPr>
        <p:spPr>
          <a:xfrm>
            <a:off x="1469567" y="1066765"/>
            <a:ext cx="4659185" cy="2230037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" name="Shape 10">
            <a:extLst>
              <a:ext uri="{FF2B5EF4-FFF2-40B4-BE49-F238E27FC236}">
                <a16:creationId xmlns:a16="http://schemas.microsoft.com/office/drawing/2014/main" id="{13B1D361-953A-36BD-4B51-05885926B806}"/>
              </a:ext>
            </a:extLst>
          </p:cNvPr>
          <p:cNvSpPr/>
          <p:nvPr/>
        </p:nvSpPr>
        <p:spPr>
          <a:xfrm>
            <a:off x="1648766" y="1066765"/>
            <a:ext cx="4479986" cy="6968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EF2FF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0" name="Shape 35">
            <a:extLst>
              <a:ext uri="{FF2B5EF4-FFF2-40B4-BE49-F238E27FC236}">
                <a16:creationId xmlns:a16="http://schemas.microsoft.com/office/drawing/2014/main" id="{E0805026-E299-C918-A1D2-31DA13007E11}"/>
              </a:ext>
            </a:extLst>
          </p:cNvPr>
          <p:cNvSpPr/>
          <p:nvPr/>
        </p:nvSpPr>
        <p:spPr>
          <a:xfrm>
            <a:off x="6342002" y="1066765"/>
            <a:ext cx="4659185" cy="2230037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2" name="Shape 37">
            <a:extLst>
              <a:ext uri="{FF2B5EF4-FFF2-40B4-BE49-F238E27FC236}">
                <a16:creationId xmlns:a16="http://schemas.microsoft.com/office/drawing/2014/main" id="{C9ED4ADD-73DE-D230-AF03-0D731539F125}"/>
              </a:ext>
            </a:extLst>
          </p:cNvPr>
          <p:cNvSpPr/>
          <p:nvPr/>
        </p:nvSpPr>
        <p:spPr>
          <a:xfrm>
            <a:off x="6521201" y="1066765"/>
            <a:ext cx="4479986" cy="696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8" name="Shape 63">
            <a:extLst>
              <a:ext uri="{FF2B5EF4-FFF2-40B4-BE49-F238E27FC236}">
                <a16:creationId xmlns:a16="http://schemas.microsoft.com/office/drawing/2014/main" id="{052293D1-8394-C178-DAD4-25023207FFBB}"/>
              </a:ext>
            </a:extLst>
          </p:cNvPr>
          <p:cNvSpPr/>
          <p:nvPr/>
        </p:nvSpPr>
        <p:spPr>
          <a:xfrm>
            <a:off x="1469567" y="3510052"/>
            <a:ext cx="4659185" cy="2230037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0" name="Shape 65">
            <a:extLst>
              <a:ext uri="{FF2B5EF4-FFF2-40B4-BE49-F238E27FC236}">
                <a16:creationId xmlns:a16="http://schemas.microsoft.com/office/drawing/2014/main" id="{A324A1B2-CCD0-2968-2B9C-263CAF591DA5}"/>
              </a:ext>
            </a:extLst>
          </p:cNvPr>
          <p:cNvSpPr/>
          <p:nvPr/>
        </p:nvSpPr>
        <p:spPr>
          <a:xfrm>
            <a:off x="1648766" y="3510052"/>
            <a:ext cx="4479986" cy="696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6" name="Shape 91">
            <a:extLst>
              <a:ext uri="{FF2B5EF4-FFF2-40B4-BE49-F238E27FC236}">
                <a16:creationId xmlns:a16="http://schemas.microsoft.com/office/drawing/2014/main" id="{D03ED53C-F1C5-08DB-04E9-6E95D3A5B843}"/>
              </a:ext>
            </a:extLst>
          </p:cNvPr>
          <p:cNvSpPr/>
          <p:nvPr/>
        </p:nvSpPr>
        <p:spPr>
          <a:xfrm>
            <a:off x="6342002" y="3510052"/>
            <a:ext cx="4659185" cy="2230037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8" name="Shape 93">
            <a:extLst>
              <a:ext uri="{FF2B5EF4-FFF2-40B4-BE49-F238E27FC236}">
                <a16:creationId xmlns:a16="http://schemas.microsoft.com/office/drawing/2014/main" id="{F116AC36-2C53-858F-0ACA-04E2878806F7}"/>
              </a:ext>
            </a:extLst>
          </p:cNvPr>
          <p:cNvSpPr/>
          <p:nvPr/>
        </p:nvSpPr>
        <p:spPr>
          <a:xfrm>
            <a:off x="6521201" y="3510052"/>
            <a:ext cx="4479986" cy="696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01CABE-B3B3-1BB5-B2BE-A213E383A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BCG Growth-Share Matrix – Slide Template</a:t>
            </a:r>
          </a:p>
        </p:txBody>
      </p:sp>
      <p:sp>
        <p:nvSpPr>
          <p:cNvPr id="4" name="Shape 9">
            <a:extLst>
              <a:ext uri="{FF2B5EF4-FFF2-40B4-BE49-F238E27FC236}">
                <a16:creationId xmlns:a16="http://schemas.microsoft.com/office/drawing/2014/main" id="{FB30F8F9-BA7D-FD89-7636-6803593A3F27}"/>
              </a:ext>
            </a:extLst>
          </p:cNvPr>
          <p:cNvSpPr/>
          <p:nvPr/>
        </p:nvSpPr>
        <p:spPr>
          <a:xfrm>
            <a:off x="1469567" y="1066765"/>
            <a:ext cx="179199" cy="223003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" name="Shape 11">
            <a:extLst>
              <a:ext uri="{FF2B5EF4-FFF2-40B4-BE49-F238E27FC236}">
                <a16:creationId xmlns:a16="http://schemas.microsoft.com/office/drawing/2014/main" id="{E78100C7-503E-00D8-31A3-D062EF960C96}"/>
              </a:ext>
            </a:extLst>
          </p:cNvPr>
          <p:cNvSpPr/>
          <p:nvPr/>
        </p:nvSpPr>
        <p:spPr>
          <a:xfrm>
            <a:off x="1728410" y="1186231"/>
            <a:ext cx="298666" cy="29866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" name="Text 12">
            <a:extLst>
              <a:ext uri="{FF2B5EF4-FFF2-40B4-BE49-F238E27FC236}">
                <a16:creationId xmlns:a16="http://schemas.microsoft.com/office/drawing/2014/main" id="{9C5EA434-AFCE-1E40-B6B5-4BE53B44369C}"/>
              </a:ext>
            </a:extLst>
          </p:cNvPr>
          <p:cNvSpPr/>
          <p:nvPr/>
        </p:nvSpPr>
        <p:spPr>
          <a:xfrm>
            <a:off x="1728410" y="1186231"/>
            <a:ext cx="298666" cy="298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13">
            <a:extLst>
              <a:ext uri="{FF2B5EF4-FFF2-40B4-BE49-F238E27FC236}">
                <a16:creationId xmlns:a16="http://schemas.microsoft.com/office/drawing/2014/main" id="{38FCED29-5AB2-F442-AA6D-BDD71BE9905B}"/>
              </a:ext>
            </a:extLst>
          </p:cNvPr>
          <p:cNvSpPr/>
          <p:nvPr/>
        </p:nvSpPr>
        <p:spPr>
          <a:xfrm>
            <a:off x="2153612" y="1143170"/>
            <a:ext cx="2568525" cy="358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Question Marks</a:t>
            </a:r>
            <a:endParaRPr lang="en-US" sz="2000" dirty="0"/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7B6362FA-824D-6A8B-A8A9-16441FC59D2A}"/>
              </a:ext>
            </a:extLst>
          </p:cNvPr>
          <p:cNvSpPr/>
          <p:nvPr/>
        </p:nvSpPr>
        <p:spPr>
          <a:xfrm>
            <a:off x="2153612" y="1524719"/>
            <a:ext cx="3663633" cy="1393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20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HIGH GROWTH · LOW SHARE</a:t>
            </a:r>
            <a:endParaRPr lang="en-US" sz="1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Shape 15">
            <a:extLst>
              <a:ext uri="{FF2B5EF4-FFF2-40B4-BE49-F238E27FC236}">
                <a16:creationId xmlns:a16="http://schemas.microsoft.com/office/drawing/2014/main" id="{F8EED56F-C0AB-C79B-A743-99883631BC6B}"/>
              </a:ext>
            </a:extLst>
          </p:cNvPr>
          <p:cNvSpPr/>
          <p:nvPr/>
        </p:nvSpPr>
        <p:spPr>
          <a:xfrm>
            <a:off x="5364167" y="1178266"/>
            <a:ext cx="457200" cy="457200"/>
          </a:xfrm>
          <a:prstGeom prst="ellipse">
            <a:avLst/>
          </a:prstGeom>
          <a:solidFill>
            <a:schemeClr val="accent5">
              <a:lumMod val="75000"/>
              <a:alpha val="30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5" name="Text 20">
            <a:extLst>
              <a:ext uri="{FF2B5EF4-FFF2-40B4-BE49-F238E27FC236}">
                <a16:creationId xmlns:a16="http://schemas.microsoft.com/office/drawing/2014/main" id="{04ABEE37-35C7-1912-FB6F-8CBCFD08C4F0}"/>
              </a:ext>
            </a:extLst>
          </p:cNvPr>
          <p:cNvSpPr/>
          <p:nvPr/>
        </p:nvSpPr>
        <p:spPr>
          <a:xfrm>
            <a:off x="1794621" y="1790041"/>
            <a:ext cx="4221142" cy="457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4B5563"/>
                </a:solidFill>
                <a:ea typeface="Calibri" pitchFamily="34" charset="-122"/>
                <a:cs typeface="Calibri" pitchFamily="34" charset="-120"/>
              </a:rPr>
              <a:t>Up-and-coming products in rapidly expanding markets.</a:t>
            </a:r>
            <a:endParaRPr lang="en-US" sz="1400" dirty="0"/>
          </a:p>
        </p:txBody>
      </p:sp>
      <p:sp>
        <p:nvSpPr>
          <p:cNvPr id="16" name="Shape 21">
            <a:extLst>
              <a:ext uri="{FF2B5EF4-FFF2-40B4-BE49-F238E27FC236}">
                <a16:creationId xmlns:a16="http://schemas.microsoft.com/office/drawing/2014/main" id="{1E074211-EA02-E8B7-2342-AA8029E461D8}"/>
              </a:ext>
            </a:extLst>
          </p:cNvPr>
          <p:cNvSpPr/>
          <p:nvPr/>
        </p:nvSpPr>
        <p:spPr>
          <a:xfrm>
            <a:off x="1748321" y="2261428"/>
            <a:ext cx="422114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7" name="Shape 22">
            <a:extLst>
              <a:ext uri="{FF2B5EF4-FFF2-40B4-BE49-F238E27FC236}">
                <a16:creationId xmlns:a16="http://schemas.microsoft.com/office/drawing/2014/main" id="{0D6597DC-C209-133D-3840-8969AAF50BA0}"/>
              </a:ext>
            </a:extLst>
          </p:cNvPr>
          <p:cNvSpPr/>
          <p:nvPr/>
        </p:nvSpPr>
        <p:spPr>
          <a:xfrm>
            <a:off x="1748321" y="2407875"/>
            <a:ext cx="1347314" cy="5774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8" name="Shape 23">
            <a:extLst>
              <a:ext uri="{FF2B5EF4-FFF2-40B4-BE49-F238E27FC236}">
                <a16:creationId xmlns:a16="http://schemas.microsoft.com/office/drawing/2014/main" id="{38005341-4290-BB34-0D4F-1316E3BE940C}"/>
              </a:ext>
            </a:extLst>
          </p:cNvPr>
          <p:cNvSpPr/>
          <p:nvPr/>
        </p:nvSpPr>
        <p:spPr>
          <a:xfrm>
            <a:off x="1748321" y="2407875"/>
            <a:ext cx="1347314" cy="398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9" name="Text 24">
            <a:extLst>
              <a:ext uri="{FF2B5EF4-FFF2-40B4-BE49-F238E27FC236}">
                <a16:creationId xmlns:a16="http://schemas.microsoft.com/office/drawing/2014/main" id="{BC57B0C4-99A5-A1FA-48EB-EB964F08A325}"/>
              </a:ext>
            </a:extLst>
          </p:cNvPr>
          <p:cNvSpPr/>
          <p:nvPr/>
        </p:nvSpPr>
        <p:spPr>
          <a:xfrm>
            <a:off x="1808055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GROWTH</a:t>
            </a:r>
            <a:endParaRPr lang="en-US" sz="9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 25">
            <a:extLst>
              <a:ext uri="{FF2B5EF4-FFF2-40B4-BE49-F238E27FC236}">
                <a16:creationId xmlns:a16="http://schemas.microsoft.com/office/drawing/2014/main" id="{0AC9C9D3-1782-6841-8E70-8B4AC1DEC1F2}"/>
              </a:ext>
            </a:extLst>
          </p:cNvPr>
          <p:cNvSpPr/>
          <p:nvPr/>
        </p:nvSpPr>
        <p:spPr>
          <a:xfrm>
            <a:off x="1808055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21" name="Shape 26">
            <a:extLst>
              <a:ext uri="{FF2B5EF4-FFF2-40B4-BE49-F238E27FC236}">
                <a16:creationId xmlns:a16="http://schemas.microsoft.com/office/drawing/2014/main" id="{2BABA659-0D30-8C08-362A-E064D3CB5669}"/>
              </a:ext>
            </a:extLst>
          </p:cNvPr>
          <p:cNvSpPr/>
          <p:nvPr/>
        </p:nvSpPr>
        <p:spPr>
          <a:xfrm>
            <a:off x="3155369" y="2407875"/>
            <a:ext cx="1347314" cy="5774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2" name="Shape 27">
            <a:extLst>
              <a:ext uri="{FF2B5EF4-FFF2-40B4-BE49-F238E27FC236}">
                <a16:creationId xmlns:a16="http://schemas.microsoft.com/office/drawing/2014/main" id="{05E4B77B-B9C8-1BC9-FD3A-4B4EE46FC1D7}"/>
              </a:ext>
            </a:extLst>
          </p:cNvPr>
          <p:cNvSpPr/>
          <p:nvPr/>
        </p:nvSpPr>
        <p:spPr>
          <a:xfrm>
            <a:off x="3155369" y="2407875"/>
            <a:ext cx="1347314" cy="398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3" name="Text 28">
            <a:extLst>
              <a:ext uri="{FF2B5EF4-FFF2-40B4-BE49-F238E27FC236}">
                <a16:creationId xmlns:a16="http://schemas.microsoft.com/office/drawing/2014/main" id="{F0E6ED85-CFA9-8331-947A-48D12D27A786}"/>
              </a:ext>
            </a:extLst>
          </p:cNvPr>
          <p:cNvSpPr/>
          <p:nvPr/>
        </p:nvSpPr>
        <p:spPr>
          <a:xfrm>
            <a:off x="3215102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MKT SHARE</a:t>
            </a:r>
            <a:endParaRPr lang="en-US" sz="9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" name="Text 29">
            <a:extLst>
              <a:ext uri="{FF2B5EF4-FFF2-40B4-BE49-F238E27FC236}">
                <a16:creationId xmlns:a16="http://schemas.microsoft.com/office/drawing/2014/main" id="{62E545A4-099F-9DFE-5DDC-A18C11FB0FDC}"/>
              </a:ext>
            </a:extLst>
          </p:cNvPr>
          <p:cNvSpPr/>
          <p:nvPr/>
        </p:nvSpPr>
        <p:spPr>
          <a:xfrm>
            <a:off x="3215102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25" name="Shape 30">
            <a:extLst>
              <a:ext uri="{FF2B5EF4-FFF2-40B4-BE49-F238E27FC236}">
                <a16:creationId xmlns:a16="http://schemas.microsoft.com/office/drawing/2014/main" id="{FFE8457E-8127-F664-4587-DC168EF0FAC8}"/>
              </a:ext>
            </a:extLst>
          </p:cNvPr>
          <p:cNvSpPr/>
          <p:nvPr/>
        </p:nvSpPr>
        <p:spPr>
          <a:xfrm>
            <a:off x="4562416" y="2407875"/>
            <a:ext cx="1347314" cy="5774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6" name="Shape 31">
            <a:extLst>
              <a:ext uri="{FF2B5EF4-FFF2-40B4-BE49-F238E27FC236}">
                <a16:creationId xmlns:a16="http://schemas.microsoft.com/office/drawing/2014/main" id="{1B71E16C-2408-EC4E-2706-F20F20E0F4CB}"/>
              </a:ext>
            </a:extLst>
          </p:cNvPr>
          <p:cNvSpPr/>
          <p:nvPr/>
        </p:nvSpPr>
        <p:spPr>
          <a:xfrm>
            <a:off x="4562416" y="2407875"/>
            <a:ext cx="1347314" cy="398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7" name="Text 32">
            <a:extLst>
              <a:ext uri="{FF2B5EF4-FFF2-40B4-BE49-F238E27FC236}">
                <a16:creationId xmlns:a16="http://schemas.microsoft.com/office/drawing/2014/main" id="{A2855A01-A1A5-A8F3-3886-89755F04D9F4}"/>
              </a:ext>
            </a:extLst>
          </p:cNvPr>
          <p:cNvSpPr/>
          <p:nvPr/>
        </p:nvSpPr>
        <p:spPr>
          <a:xfrm>
            <a:off x="4622149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STRATEGY</a:t>
            </a:r>
            <a:endParaRPr lang="en-US" sz="9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8" name="Text 33">
            <a:extLst>
              <a:ext uri="{FF2B5EF4-FFF2-40B4-BE49-F238E27FC236}">
                <a16:creationId xmlns:a16="http://schemas.microsoft.com/office/drawing/2014/main" id="{38AEBF53-9219-86F4-D800-8FFF8A2DE6C8}"/>
              </a:ext>
            </a:extLst>
          </p:cNvPr>
          <p:cNvSpPr/>
          <p:nvPr/>
        </p:nvSpPr>
        <p:spPr>
          <a:xfrm>
            <a:off x="4622149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Selective approach</a:t>
            </a:r>
            <a:endParaRPr lang="en-US" sz="1100" dirty="0"/>
          </a:p>
        </p:txBody>
      </p:sp>
      <p:sp>
        <p:nvSpPr>
          <p:cNvPr id="29" name="Shape 34">
            <a:extLst>
              <a:ext uri="{FF2B5EF4-FFF2-40B4-BE49-F238E27FC236}">
                <a16:creationId xmlns:a16="http://schemas.microsoft.com/office/drawing/2014/main" id="{1369DF11-EEDC-53DA-8AA5-CC951EE4F346}"/>
              </a:ext>
            </a:extLst>
          </p:cNvPr>
          <p:cNvSpPr/>
          <p:nvPr/>
        </p:nvSpPr>
        <p:spPr>
          <a:xfrm>
            <a:off x="5830086" y="3018047"/>
            <a:ext cx="179199" cy="179199"/>
          </a:xfrm>
          <a:prstGeom prst="ellipse">
            <a:avLst/>
          </a:prstGeom>
          <a:solidFill>
            <a:schemeClr val="accent5">
              <a:lumMod val="75000"/>
              <a:alpha val="75000"/>
            </a:schemeClr>
          </a:solidFill>
          <a:ln w="1905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1" name="Shape 36">
            <a:extLst>
              <a:ext uri="{FF2B5EF4-FFF2-40B4-BE49-F238E27FC236}">
                <a16:creationId xmlns:a16="http://schemas.microsoft.com/office/drawing/2014/main" id="{1789C863-9F20-6CA2-BE51-5F40AF1326AF}"/>
              </a:ext>
            </a:extLst>
          </p:cNvPr>
          <p:cNvSpPr/>
          <p:nvPr/>
        </p:nvSpPr>
        <p:spPr>
          <a:xfrm>
            <a:off x="6342002" y="1066765"/>
            <a:ext cx="179199" cy="2230037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3" name="Shape 38">
            <a:extLst>
              <a:ext uri="{FF2B5EF4-FFF2-40B4-BE49-F238E27FC236}">
                <a16:creationId xmlns:a16="http://schemas.microsoft.com/office/drawing/2014/main" id="{5BDB48DA-D07B-C597-B7D1-FCC9F070DA8A}"/>
              </a:ext>
            </a:extLst>
          </p:cNvPr>
          <p:cNvSpPr/>
          <p:nvPr/>
        </p:nvSpPr>
        <p:spPr>
          <a:xfrm>
            <a:off x="6600846" y="1186231"/>
            <a:ext cx="298666" cy="29866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4" name="Text 39">
            <a:extLst>
              <a:ext uri="{FF2B5EF4-FFF2-40B4-BE49-F238E27FC236}">
                <a16:creationId xmlns:a16="http://schemas.microsoft.com/office/drawing/2014/main" id="{833BF47B-BC09-9518-D98F-40D6A8CD2A8C}"/>
              </a:ext>
            </a:extLst>
          </p:cNvPr>
          <p:cNvSpPr/>
          <p:nvPr/>
        </p:nvSpPr>
        <p:spPr>
          <a:xfrm>
            <a:off x="6600846" y="1186231"/>
            <a:ext cx="298666" cy="298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35" name="Text 40">
            <a:extLst>
              <a:ext uri="{FF2B5EF4-FFF2-40B4-BE49-F238E27FC236}">
                <a16:creationId xmlns:a16="http://schemas.microsoft.com/office/drawing/2014/main" id="{1B17DBD6-51C0-05E5-B2BD-ECC3B266A408}"/>
              </a:ext>
            </a:extLst>
          </p:cNvPr>
          <p:cNvSpPr/>
          <p:nvPr/>
        </p:nvSpPr>
        <p:spPr>
          <a:xfrm>
            <a:off x="7026047" y="1143170"/>
            <a:ext cx="2568525" cy="358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Stars</a:t>
            </a:r>
            <a:endParaRPr lang="en-US" sz="2000" dirty="0"/>
          </a:p>
        </p:txBody>
      </p:sp>
      <p:sp>
        <p:nvSpPr>
          <p:cNvPr id="36" name="Text 41">
            <a:extLst>
              <a:ext uri="{FF2B5EF4-FFF2-40B4-BE49-F238E27FC236}">
                <a16:creationId xmlns:a16="http://schemas.microsoft.com/office/drawing/2014/main" id="{A27012A9-E67B-620F-59C8-56A051501DC1}"/>
              </a:ext>
            </a:extLst>
          </p:cNvPr>
          <p:cNvSpPr/>
          <p:nvPr/>
        </p:nvSpPr>
        <p:spPr>
          <a:xfrm>
            <a:off x="7026047" y="1524719"/>
            <a:ext cx="3663633" cy="1393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2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HIGH GROWTH · HIGH SHARE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" name="Shape 42">
            <a:extLst>
              <a:ext uri="{FF2B5EF4-FFF2-40B4-BE49-F238E27FC236}">
                <a16:creationId xmlns:a16="http://schemas.microsoft.com/office/drawing/2014/main" id="{90236CDB-B068-343A-ECAD-D1AFAE250EB7}"/>
              </a:ext>
            </a:extLst>
          </p:cNvPr>
          <p:cNvSpPr/>
          <p:nvPr/>
        </p:nvSpPr>
        <p:spPr>
          <a:xfrm>
            <a:off x="10236602" y="1178266"/>
            <a:ext cx="457200" cy="457200"/>
          </a:xfrm>
          <a:prstGeom prst="ellipse">
            <a:avLst/>
          </a:prstGeom>
          <a:solidFill>
            <a:schemeClr val="accent2">
              <a:alpha val="4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3" name="Text 48">
            <a:extLst>
              <a:ext uri="{FF2B5EF4-FFF2-40B4-BE49-F238E27FC236}">
                <a16:creationId xmlns:a16="http://schemas.microsoft.com/office/drawing/2014/main" id="{9F501A2C-4492-8462-8A03-895516A27DE1}"/>
              </a:ext>
            </a:extLst>
          </p:cNvPr>
          <p:cNvSpPr/>
          <p:nvPr/>
        </p:nvSpPr>
        <p:spPr>
          <a:xfrm>
            <a:off x="6667057" y="1790041"/>
            <a:ext cx="4221142" cy="457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4B5563"/>
                </a:solidFill>
                <a:ea typeface="Calibri" pitchFamily="34" charset="-122"/>
                <a:cs typeface="Calibri" pitchFamily="34" charset="-120"/>
              </a:rPr>
              <a:t>Market leader in rapidly expanding markets.</a:t>
            </a:r>
            <a:endParaRPr lang="en-US" sz="1400" dirty="0"/>
          </a:p>
        </p:txBody>
      </p:sp>
      <p:sp>
        <p:nvSpPr>
          <p:cNvPr id="44" name="Shape 49">
            <a:extLst>
              <a:ext uri="{FF2B5EF4-FFF2-40B4-BE49-F238E27FC236}">
                <a16:creationId xmlns:a16="http://schemas.microsoft.com/office/drawing/2014/main" id="{41EA788D-1956-6621-0459-6DDDA9683E55}"/>
              </a:ext>
            </a:extLst>
          </p:cNvPr>
          <p:cNvSpPr/>
          <p:nvPr/>
        </p:nvSpPr>
        <p:spPr>
          <a:xfrm>
            <a:off x="6620757" y="2261428"/>
            <a:ext cx="422114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5" name="Shape 50">
            <a:extLst>
              <a:ext uri="{FF2B5EF4-FFF2-40B4-BE49-F238E27FC236}">
                <a16:creationId xmlns:a16="http://schemas.microsoft.com/office/drawing/2014/main" id="{899B04F6-5683-6A0F-398B-CC0C26D68102}"/>
              </a:ext>
            </a:extLst>
          </p:cNvPr>
          <p:cNvSpPr/>
          <p:nvPr/>
        </p:nvSpPr>
        <p:spPr>
          <a:xfrm>
            <a:off x="6620757" y="2407875"/>
            <a:ext cx="1347314" cy="5774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6" name="Shape 51">
            <a:extLst>
              <a:ext uri="{FF2B5EF4-FFF2-40B4-BE49-F238E27FC236}">
                <a16:creationId xmlns:a16="http://schemas.microsoft.com/office/drawing/2014/main" id="{8D061750-C4D2-063E-50D7-1CB2A7ABB2D7}"/>
              </a:ext>
            </a:extLst>
          </p:cNvPr>
          <p:cNvSpPr/>
          <p:nvPr/>
        </p:nvSpPr>
        <p:spPr>
          <a:xfrm>
            <a:off x="6620757" y="2407875"/>
            <a:ext cx="1347314" cy="3982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7" name="Text 52">
            <a:extLst>
              <a:ext uri="{FF2B5EF4-FFF2-40B4-BE49-F238E27FC236}">
                <a16:creationId xmlns:a16="http://schemas.microsoft.com/office/drawing/2014/main" id="{FE2C0254-E7A3-63CC-BFFD-A70C521E4445}"/>
              </a:ext>
            </a:extLst>
          </p:cNvPr>
          <p:cNvSpPr/>
          <p:nvPr/>
        </p:nvSpPr>
        <p:spPr>
          <a:xfrm>
            <a:off x="6680490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GROWTH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8" name="Text 53">
            <a:extLst>
              <a:ext uri="{FF2B5EF4-FFF2-40B4-BE49-F238E27FC236}">
                <a16:creationId xmlns:a16="http://schemas.microsoft.com/office/drawing/2014/main" id="{6255BDDC-09C7-99E9-6BE8-F616038AF0F2}"/>
              </a:ext>
            </a:extLst>
          </p:cNvPr>
          <p:cNvSpPr/>
          <p:nvPr/>
        </p:nvSpPr>
        <p:spPr>
          <a:xfrm>
            <a:off x="6680490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49" name="Shape 54">
            <a:extLst>
              <a:ext uri="{FF2B5EF4-FFF2-40B4-BE49-F238E27FC236}">
                <a16:creationId xmlns:a16="http://schemas.microsoft.com/office/drawing/2014/main" id="{92D96934-AD20-61F8-6FB7-E808B8C61C0C}"/>
              </a:ext>
            </a:extLst>
          </p:cNvPr>
          <p:cNvSpPr/>
          <p:nvPr/>
        </p:nvSpPr>
        <p:spPr>
          <a:xfrm>
            <a:off x="8027804" y="2407875"/>
            <a:ext cx="1347314" cy="5774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0" name="Shape 55">
            <a:extLst>
              <a:ext uri="{FF2B5EF4-FFF2-40B4-BE49-F238E27FC236}">
                <a16:creationId xmlns:a16="http://schemas.microsoft.com/office/drawing/2014/main" id="{9B5DBDA0-0FBE-9B8B-2904-8C92D4D85C36}"/>
              </a:ext>
            </a:extLst>
          </p:cNvPr>
          <p:cNvSpPr/>
          <p:nvPr/>
        </p:nvSpPr>
        <p:spPr>
          <a:xfrm>
            <a:off x="8027804" y="2407875"/>
            <a:ext cx="1347314" cy="3982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1" name="Text 56">
            <a:extLst>
              <a:ext uri="{FF2B5EF4-FFF2-40B4-BE49-F238E27FC236}">
                <a16:creationId xmlns:a16="http://schemas.microsoft.com/office/drawing/2014/main" id="{192FE5BD-BC84-5173-2A4B-F3C5B91DE6D3}"/>
              </a:ext>
            </a:extLst>
          </p:cNvPr>
          <p:cNvSpPr/>
          <p:nvPr/>
        </p:nvSpPr>
        <p:spPr>
          <a:xfrm>
            <a:off x="8087537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MKT SHARE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2" name="Text 57">
            <a:extLst>
              <a:ext uri="{FF2B5EF4-FFF2-40B4-BE49-F238E27FC236}">
                <a16:creationId xmlns:a16="http://schemas.microsoft.com/office/drawing/2014/main" id="{D3A6ED60-8953-52A3-3D1A-AF7E98EAEF08}"/>
              </a:ext>
            </a:extLst>
          </p:cNvPr>
          <p:cNvSpPr/>
          <p:nvPr/>
        </p:nvSpPr>
        <p:spPr>
          <a:xfrm>
            <a:off x="8087537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53" name="Shape 58">
            <a:extLst>
              <a:ext uri="{FF2B5EF4-FFF2-40B4-BE49-F238E27FC236}">
                <a16:creationId xmlns:a16="http://schemas.microsoft.com/office/drawing/2014/main" id="{E62ECBA3-3918-CC82-6F63-9CFF7B435503}"/>
              </a:ext>
            </a:extLst>
          </p:cNvPr>
          <p:cNvSpPr/>
          <p:nvPr/>
        </p:nvSpPr>
        <p:spPr>
          <a:xfrm>
            <a:off x="9434851" y="2407875"/>
            <a:ext cx="1347314" cy="5774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4" name="Shape 59">
            <a:extLst>
              <a:ext uri="{FF2B5EF4-FFF2-40B4-BE49-F238E27FC236}">
                <a16:creationId xmlns:a16="http://schemas.microsoft.com/office/drawing/2014/main" id="{1BCD48E7-1158-005A-2E94-92D5CCF9AC21}"/>
              </a:ext>
            </a:extLst>
          </p:cNvPr>
          <p:cNvSpPr/>
          <p:nvPr/>
        </p:nvSpPr>
        <p:spPr>
          <a:xfrm>
            <a:off x="9434851" y="2407875"/>
            <a:ext cx="1347314" cy="3982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5" name="Text 60">
            <a:extLst>
              <a:ext uri="{FF2B5EF4-FFF2-40B4-BE49-F238E27FC236}">
                <a16:creationId xmlns:a16="http://schemas.microsoft.com/office/drawing/2014/main" id="{CF8A5155-BD04-A43E-F36B-7F7EF8F2F5C7}"/>
              </a:ext>
            </a:extLst>
          </p:cNvPr>
          <p:cNvSpPr/>
          <p:nvPr/>
        </p:nvSpPr>
        <p:spPr>
          <a:xfrm>
            <a:off x="9494584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STRATEGY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6" name="Text 61">
            <a:extLst>
              <a:ext uri="{FF2B5EF4-FFF2-40B4-BE49-F238E27FC236}">
                <a16:creationId xmlns:a16="http://schemas.microsoft.com/office/drawing/2014/main" id="{3BE57309-7844-D747-8522-F2D164C33092}"/>
              </a:ext>
            </a:extLst>
          </p:cNvPr>
          <p:cNvSpPr/>
          <p:nvPr/>
        </p:nvSpPr>
        <p:spPr>
          <a:xfrm>
            <a:off x="9494584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Invest</a:t>
            </a:r>
            <a:endParaRPr lang="en-US" sz="1100" dirty="0"/>
          </a:p>
        </p:txBody>
      </p:sp>
      <p:sp>
        <p:nvSpPr>
          <p:cNvPr id="57" name="Shape 62">
            <a:extLst>
              <a:ext uri="{FF2B5EF4-FFF2-40B4-BE49-F238E27FC236}">
                <a16:creationId xmlns:a16="http://schemas.microsoft.com/office/drawing/2014/main" id="{2428C2DF-8B32-6262-F476-97031677B7D9}"/>
              </a:ext>
            </a:extLst>
          </p:cNvPr>
          <p:cNvSpPr/>
          <p:nvPr/>
        </p:nvSpPr>
        <p:spPr>
          <a:xfrm>
            <a:off x="10563144" y="2878670"/>
            <a:ext cx="318577" cy="318577"/>
          </a:xfrm>
          <a:prstGeom prst="ellipse">
            <a:avLst/>
          </a:prstGeom>
          <a:solidFill>
            <a:schemeClr val="accent2">
              <a:alpha val="75000"/>
            </a:schemeClr>
          </a:solidFill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9" name="Shape 64">
            <a:extLst>
              <a:ext uri="{FF2B5EF4-FFF2-40B4-BE49-F238E27FC236}">
                <a16:creationId xmlns:a16="http://schemas.microsoft.com/office/drawing/2014/main" id="{E8DD74CA-7F64-19F3-4C48-529E38EAACFE}"/>
              </a:ext>
            </a:extLst>
          </p:cNvPr>
          <p:cNvSpPr/>
          <p:nvPr/>
        </p:nvSpPr>
        <p:spPr>
          <a:xfrm>
            <a:off x="1469567" y="3510052"/>
            <a:ext cx="179199" cy="223003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1" name="Shape 66">
            <a:extLst>
              <a:ext uri="{FF2B5EF4-FFF2-40B4-BE49-F238E27FC236}">
                <a16:creationId xmlns:a16="http://schemas.microsoft.com/office/drawing/2014/main" id="{F416B603-5757-8940-3B51-AC8FE08820B9}"/>
              </a:ext>
            </a:extLst>
          </p:cNvPr>
          <p:cNvSpPr/>
          <p:nvPr/>
        </p:nvSpPr>
        <p:spPr>
          <a:xfrm>
            <a:off x="1728410" y="3629519"/>
            <a:ext cx="298666" cy="29866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62" name="Text 67">
            <a:extLst>
              <a:ext uri="{FF2B5EF4-FFF2-40B4-BE49-F238E27FC236}">
                <a16:creationId xmlns:a16="http://schemas.microsoft.com/office/drawing/2014/main" id="{7A6BBDC5-BA2C-9EDE-7B98-5F3CA729B709}"/>
              </a:ext>
            </a:extLst>
          </p:cNvPr>
          <p:cNvSpPr/>
          <p:nvPr/>
        </p:nvSpPr>
        <p:spPr>
          <a:xfrm>
            <a:off x="1728410" y="3629519"/>
            <a:ext cx="298666" cy="298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63" name="Text 68">
            <a:extLst>
              <a:ext uri="{FF2B5EF4-FFF2-40B4-BE49-F238E27FC236}">
                <a16:creationId xmlns:a16="http://schemas.microsoft.com/office/drawing/2014/main" id="{E8FF4C5F-281D-F756-3C70-36BE7297E5E8}"/>
              </a:ext>
            </a:extLst>
          </p:cNvPr>
          <p:cNvSpPr/>
          <p:nvPr/>
        </p:nvSpPr>
        <p:spPr>
          <a:xfrm>
            <a:off x="2153612" y="3586458"/>
            <a:ext cx="2568525" cy="358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Poor Dogs</a:t>
            </a:r>
            <a:endParaRPr lang="en-US" sz="2000" dirty="0"/>
          </a:p>
        </p:txBody>
      </p:sp>
      <p:sp>
        <p:nvSpPr>
          <p:cNvPr id="64" name="Text 69">
            <a:extLst>
              <a:ext uri="{FF2B5EF4-FFF2-40B4-BE49-F238E27FC236}">
                <a16:creationId xmlns:a16="http://schemas.microsoft.com/office/drawing/2014/main" id="{5089AC52-2912-AD2D-630C-E3B4CF1A637A}"/>
              </a:ext>
            </a:extLst>
          </p:cNvPr>
          <p:cNvSpPr/>
          <p:nvPr/>
        </p:nvSpPr>
        <p:spPr>
          <a:xfrm>
            <a:off x="2153612" y="3968006"/>
            <a:ext cx="3663633" cy="1393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2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LOW GROWTH · LOW SHARE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5" name="Shape 70">
            <a:extLst>
              <a:ext uri="{FF2B5EF4-FFF2-40B4-BE49-F238E27FC236}">
                <a16:creationId xmlns:a16="http://schemas.microsoft.com/office/drawing/2014/main" id="{CF47D420-60C6-5AF8-365A-275DA4F9D536}"/>
              </a:ext>
            </a:extLst>
          </p:cNvPr>
          <p:cNvSpPr/>
          <p:nvPr/>
        </p:nvSpPr>
        <p:spPr>
          <a:xfrm>
            <a:off x="5364167" y="3621553"/>
            <a:ext cx="457200" cy="457200"/>
          </a:xfrm>
          <a:prstGeom prst="ellipse">
            <a:avLst/>
          </a:prstGeom>
          <a:solidFill>
            <a:schemeClr val="accent1">
              <a:alpha val="25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1" name="Text 76">
            <a:extLst>
              <a:ext uri="{FF2B5EF4-FFF2-40B4-BE49-F238E27FC236}">
                <a16:creationId xmlns:a16="http://schemas.microsoft.com/office/drawing/2014/main" id="{0B76BAC9-396A-D4C4-F7CF-6FE12B775D04}"/>
              </a:ext>
            </a:extLst>
          </p:cNvPr>
          <p:cNvSpPr/>
          <p:nvPr/>
        </p:nvSpPr>
        <p:spPr>
          <a:xfrm>
            <a:off x="1794621" y="4233328"/>
            <a:ext cx="4221142" cy="457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4B5563"/>
                </a:solidFill>
                <a:ea typeface="Calibri" pitchFamily="34" charset="-122"/>
                <a:cs typeface="Calibri" pitchFamily="34" charset="-120"/>
              </a:rPr>
              <a:t>Discontinued or problem products in stagnating markets.</a:t>
            </a:r>
            <a:endParaRPr lang="en-US" sz="1400" dirty="0"/>
          </a:p>
        </p:txBody>
      </p:sp>
      <p:sp>
        <p:nvSpPr>
          <p:cNvPr id="72" name="Shape 77">
            <a:extLst>
              <a:ext uri="{FF2B5EF4-FFF2-40B4-BE49-F238E27FC236}">
                <a16:creationId xmlns:a16="http://schemas.microsoft.com/office/drawing/2014/main" id="{AEF7E2F9-74E1-6CFE-CF54-DCC6CB552E2E}"/>
              </a:ext>
            </a:extLst>
          </p:cNvPr>
          <p:cNvSpPr/>
          <p:nvPr/>
        </p:nvSpPr>
        <p:spPr>
          <a:xfrm>
            <a:off x="1748321" y="4704715"/>
            <a:ext cx="422114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3" name="Shape 78">
            <a:extLst>
              <a:ext uri="{FF2B5EF4-FFF2-40B4-BE49-F238E27FC236}">
                <a16:creationId xmlns:a16="http://schemas.microsoft.com/office/drawing/2014/main" id="{91FF883C-164E-53EC-608A-DEDCAD2FD72C}"/>
              </a:ext>
            </a:extLst>
          </p:cNvPr>
          <p:cNvSpPr/>
          <p:nvPr/>
        </p:nvSpPr>
        <p:spPr>
          <a:xfrm>
            <a:off x="1748321" y="4851162"/>
            <a:ext cx="1347314" cy="577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4" name="Shape 79">
            <a:extLst>
              <a:ext uri="{FF2B5EF4-FFF2-40B4-BE49-F238E27FC236}">
                <a16:creationId xmlns:a16="http://schemas.microsoft.com/office/drawing/2014/main" id="{15F81F30-7C6E-6B2E-DF4B-B27B191825AA}"/>
              </a:ext>
            </a:extLst>
          </p:cNvPr>
          <p:cNvSpPr/>
          <p:nvPr/>
        </p:nvSpPr>
        <p:spPr>
          <a:xfrm>
            <a:off x="1748321" y="4851162"/>
            <a:ext cx="1347314" cy="3982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5" name="Text 80">
            <a:extLst>
              <a:ext uri="{FF2B5EF4-FFF2-40B4-BE49-F238E27FC236}">
                <a16:creationId xmlns:a16="http://schemas.microsoft.com/office/drawing/2014/main" id="{35950183-ADF2-6530-7E06-A0993311B622}"/>
              </a:ext>
            </a:extLst>
          </p:cNvPr>
          <p:cNvSpPr/>
          <p:nvPr/>
        </p:nvSpPr>
        <p:spPr>
          <a:xfrm>
            <a:off x="1808055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GROWTH</a:t>
            </a:r>
            <a:endParaRPr lang="en-US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6" name="Text 81">
            <a:extLst>
              <a:ext uri="{FF2B5EF4-FFF2-40B4-BE49-F238E27FC236}">
                <a16:creationId xmlns:a16="http://schemas.microsoft.com/office/drawing/2014/main" id="{9C220193-E83B-1383-E0C4-29B4219CD783}"/>
              </a:ext>
            </a:extLst>
          </p:cNvPr>
          <p:cNvSpPr/>
          <p:nvPr/>
        </p:nvSpPr>
        <p:spPr>
          <a:xfrm>
            <a:off x="1808055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77" name="Shape 82">
            <a:extLst>
              <a:ext uri="{FF2B5EF4-FFF2-40B4-BE49-F238E27FC236}">
                <a16:creationId xmlns:a16="http://schemas.microsoft.com/office/drawing/2014/main" id="{6B84B0A6-89CA-7F7D-A3DC-F00D10A34579}"/>
              </a:ext>
            </a:extLst>
          </p:cNvPr>
          <p:cNvSpPr/>
          <p:nvPr/>
        </p:nvSpPr>
        <p:spPr>
          <a:xfrm>
            <a:off x="3155369" y="4851162"/>
            <a:ext cx="1347314" cy="577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8" name="Shape 83">
            <a:extLst>
              <a:ext uri="{FF2B5EF4-FFF2-40B4-BE49-F238E27FC236}">
                <a16:creationId xmlns:a16="http://schemas.microsoft.com/office/drawing/2014/main" id="{2DED666A-1106-396A-BBEE-ECAD1DE9DAFB}"/>
              </a:ext>
            </a:extLst>
          </p:cNvPr>
          <p:cNvSpPr/>
          <p:nvPr/>
        </p:nvSpPr>
        <p:spPr>
          <a:xfrm>
            <a:off x="3155369" y="4851162"/>
            <a:ext cx="1347314" cy="3982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9" name="Text 84">
            <a:extLst>
              <a:ext uri="{FF2B5EF4-FFF2-40B4-BE49-F238E27FC236}">
                <a16:creationId xmlns:a16="http://schemas.microsoft.com/office/drawing/2014/main" id="{6A2B49D6-2C1C-D9F2-4CE1-94FA31202753}"/>
              </a:ext>
            </a:extLst>
          </p:cNvPr>
          <p:cNvSpPr/>
          <p:nvPr/>
        </p:nvSpPr>
        <p:spPr>
          <a:xfrm>
            <a:off x="3215102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MKT SHARE</a:t>
            </a:r>
            <a:endParaRPr lang="en-US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0" name="Text 85">
            <a:extLst>
              <a:ext uri="{FF2B5EF4-FFF2-40B4-BE49-F238E27FC236}">
                <a16:creationId xmlns:a16="http://schemas.microsoft.com/office/drawing/2014/main" id="{812F193D-D8E7-52C0-A05D-9E416219088E}"/>
              </a:ext>
            </a:extLst>
          </p:cNvPr>
          <p:cNvSpPr/>
          <p:nvPr/>
        </p:nvSpPr>
        <p:spPr>
          <a:xfrm>
            <a:off x="3215102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81" name="Shape 86">
            <a:extLst>
              <a:ext uri="{FF2B5EF4-FFF2-40B4-BE49-F238E27FC236}">
                <a16:creationId xmlns:a16="http://schemas.microsoft.com/office/drawing/2014/main" id="{FDA74AC3-850F-2FF2-A37F-9BD044712D71}"/>
              </a:ext>
            </a:extLst>
          </p:cNvPr>
          <p:cNvSpPr/>
          <p:nvPr/>
        </p:nvSpPr>
        <p:spPr>
          <a:xfrm>
            <a:off x="4562416" y="4851162"/>
            <a:ext cx="1347314" cy="577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2" name="Shape 87">
            <a:extLst>
              <a:ext uri="{FF2B5EF4-FFF2-40B4-BE49-F238E27FC236}">
                <a16:creationId xmlns:a16="http://schemas.microsoft.com/office/drawing/2014/main" id="{D3F741B0-9C59-988A-9FD0-526E86701374}"/>
              </a:ext>
            </a:extLst>
          </p:cNvPr>
          <p:cNvSpPr/>
          <p:nvPr/>
        </p:nvSpPr>
        <p:spPr>
          <a:xfrm>
            <a:off x="4562416" y="4851162"/>
            <a:ext cx="1347314" cy="3982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3" name="Text 88">
            <a:extLst>
              <a:ext uri="{FF2B5EF4-FFF2-40B4-BE49-F238E27FC236}">
                <a16:creationId xmlns:a16="http://schemas.microsoft.com/office/drawing/2014/main" id="{446EF70F-1018-22A7-F190-E1182EAA7EFE}"/>
              </a:ext>
            </a:extLst>
          </p:cNvPr>
          <p:cNvSpPr/>
          <p:nvPr/>
        </p:nvSpPr>
        <p:spPr>
          <a:xfrm>
            <a:off x="4622149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STRATEGY</a:t>
            </a:r>
            <a:endParaRPr lang="en-US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4" name="Text 89">
            <a:extLst>
              <a:ext uri="{FF2B5EF4-FFF2-40B4-BE49-F238E27FC236}">
                <a16:creationId xmlns:a16="http://schemas.microsoft.com/office/drawing/2014/main" id="{D0C3AFEE-FE41-BAC7-839C-EA236931C22E}"/>
              </a:ext>
            </a:extLst>
          </p:cNvPr>
          <p:cNvSpPr/>
          <p:nvPr/>
        </p:nvSpPr>
        <p:spPr>
          <a:xfrm>
            <a:off x="4622149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Disinvest</a:t>
            </a:r>
            <a:endParaRPr lang="en-US" sz="1100" dirty="0"/>
          </a:p>
        </p:txBody>
      </p:sp>
      <p:sp>
        <p:nvSpPr>
          <p:cNvPr id="85" name="Shape 90">
            <a:extLst>
              <a:ext uri="{FF2B5EF4-FFF2-40B4-BE49-F238E27FC236}">
                <a16:creationId xmlns:a16="http://schemas.microsoft.com/office/drawing/2014/main" id="{D71A3C25-A836-914F-6490-66E3020200A6}"/>
              </a:ext>
            </a:extLst>
          </p:cNvPr>
          <p:cNvSpPr/>
          <p:nvPr/>
        </p:nvSpPr>
        <p:spPr>
          <a:xfrm>
            <a:off x="5889819" y="5521068"/>
            <a:ext cx="119466" cy="119466"/>
          </a:xfrm>
          <a:prstGeom prst="ellipse">
            <a:avLst/>
          </a:prstGeom>
          <a:solidFill>
            <a:schemeClr val="accent1">
              <a:alpha val="75000"/>
            </a:schemeClr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7" name="Shape 92">
            <a:extLst>
              <a:ext uri="{FF2B5EF4-FFF2-40B4-BE49-F238E27FC236}">
                <a16:creationId xmlns:a16="http://schemas.microsoft.com/office/drawing/2014/main" id="{AE7BCC50-7C09-B169-AE41-E8B91C27204A}"/>
              </a:ext>
            </a:extLst>
          </p:cNvPr>
          <p:cNvSpPr/>
          <p:nvPr/>
        </p:nvSpPr>
        <p:spPr>
          <a:xfrm>
            <a:off x="6342002" y="3510052"/>
            <a:ext cx="179199" cy="2230037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9" name="Shape 94">
            <a:extLst>
              <a:ext uri="{FF2B5EF4-FFF2-40B4-BE49-F238E27FC236}">
                <a16:creationId xmlns:a16="http://schemas.microsoft.com/office/drawing/2014/main" id="{29500A9B-4482-6C20-EF3C-8D2623334250}"/>
              </a:ext>
            </a:extLst>
          </p:cNvPr>
          <p:cNvSpPr/>
          <p:nvPr/>
        </p:nvSpPr>
        <p:spPr>
          <a:xfrm>
            <a:off x="6600846" y="3629519"/>
            <a:ext cx="298666" cy="298666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90" name="Text 95">
            <a:extLst>
              <a:ext uri="{FF2B5EF4-FFF2-40B4-BE49-F238E27FC236}">
                <a16:creationId xmlns:a16="http://schemas.microsoft.com/office/drawing/2014/main" id="{4699283C-79CC-0CE7-D99D-4787AB04F5FD}"/>
              </a:ext>
            </a:extLst>
          </p:cNvPr>
          <p:cNvSpPr/>
          <p:nvPr/>
        </p:nvSpPr>
        <p:spPr>
          <a:xfrm>
            <a:off x="6600846" y="3629519"/>
            <a:ext cx="298666" cy="298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91" name="Text 96">
            <a:extLst>
              <a:ext uri="{FF2B5EF4-FFF2-40B4-BE49-F238E27FC236}">
                <a16:creationId xmlns:a16="http://schemas.microsoft.com/office/drawing/2014/main" id="{74A532ED-DF94-300B-81B1-42D62E8DEB8C}"/>
              </a:ext>
            </a:extLst>
          </p:cNvPr>
          <p:cNvSpPr/>
          <p:nvPr/>
        </p:nvSpPr>
        <p:spPr>
          <a:xfrm>
            <a:off x="7026047" y="3586458"/>
            <a:ext cx="2568525" cy="358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Cash Cows</a:t>
            </a:r>
            <a:endParaRPr lang="en-US" sz="2000" dirty="0"/>
          </a:p>
        </p:txBody>
      </p:sp>
      <p:sp>
        <p:nvSpPr>
          <p:cNvPr id="92" name="Text 97">
            <a:extLst>
              <a:ext uri="{FF2B5EF4-FFF2-40B4-BE49-F238E27FC236}">
                <a16:creationId xmlns:a16="http://schemas.microsoft.com/office/drawing/2014/main" id="{6B2F8DDE-7506-823E-99A1-2E404E439670}"/>
              </a:ext>
            </a:extLst>
          </p:cNvPr>
          <p:cNvSpPr/>
          <p:nvPr/>
        </p:nvSpPr>
        <p:spPr>
          <a:xfrm>
            <a:off x="7026047" y="3968006"/>
            <a:ext cx="3663633" cy="1393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20" dirty="0">
                <a:solidFill>
                  <a:schemeClr val="accent4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LOW GROWTH · HIGH SHARE</a:t>
            </a:r>
            <a:endParaRPr lang="en-US" sz="1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3" name="Shape 98">
            <a:extLst>
              <a:ext uri="{FF2B5EF4-FFF2-40B4-BE49-F238E27FC236}">
                <a16:creationId xmlns:a16="http://schemas.microsoft.com/office/drawing/2014/main" id="{194F219A-4C1D-3A5B-6C84-F26A96DEC8C4}"/>
              </a:ext>
            </a:extLst>
          </p:cNvPr>
          <p:cNvSpPr/>
          <p:nvPr/>
        </p:nvSpPr>
        <p:spPr>
          <a:xfrm>
            <a:off x="10236602" y="3621553"/>
            <a:ext cx="457200" cy="457200"/>
          </a:xfrm>
          <a:prstGeom prst="ellipse">
            <a:avLst/>
          </a:prstGeom>
          <a:solidFill>
            <a:schemeClr val="accent4">
              <a:lumMod val="75000"/>
              <a:alpha val="30000"/>
            </a:schemeClr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99" name="Text 104">
            <a:extLst>
              <a:ext uri="{FF2B5EF4-FFF2-40B4-BE49-F238E27FC236}">
                <a16:creationId xmlns:a16="http://schemas.microsoft.com/office/drawing/2014/main" id="{F6B8A037-EA1E-9CCF-3BB5-90E230721A1E}"/>
              </a:ext>
            </a:extLst>
          </p:cNvPr>
          <p:cNvSpPr/>
          <p:nvPr/>
        </p:nvSpPr>
        <p:spPr>
          <a:xfrm>
            <a:off x="6667057" y="4233328"/>
            <a:ext cx="4221142" cy="457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4B5563"/>
                </a:solidFill>
                <a:ea typeface="Calibri" pitchFamily="34" charset="-122"/>
                <a:cs typeface="Calibri" pitchFamily="34" charset="-120"/>
              </a:rPr>
              <a:t>Market leader in saturated or stagnating markets.</a:t>
            </a:r>
            <a:endParaRPr lang="en-US" sz="1400" dirty="0"/>
          </a:p>
        </p:txBody>
      </p:sp>
      <p:sp>
        <p:nvSpPr>
          <p:cNvPr id="100" name="Shape 105">
            <a:extLst>
              <a:ext uri="{FF2B5EF4-FFF2-40B4-BE49-F238E27FC236}">
                <a16:creationId xmlns:a16="http://schemas.microsoft.com/office/drawing/2014/main" id="{48D46CA9-0555-55DD-8E5A-4BCF8B1B5738}"/>
              </a:ext>
            </a:extLst>
          </p:cNvPr>
          <p:cNvSpPr/>
          <p:nvPr/>
        </p:nvSpPr>
        <p:spPr>
          <a:xfrm>
            <a:off x="6620757" y="4704715"/>
            <a:ext cx="422114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01" name="Shape 106">
            <a:extLst>
              <a:ext uri="{FF2B5EF4-FFF2-40B4-BE49-F238E27FC236}">
                <a16:creationId xmlns:a16="http://schemas.microsoft.com/office/drawing/2014/main" id="{2359CD2F-536B-8EDA-37FB-BCB93A9B69CB}"/>
              </a:ext>
            </a:extLst>
          </p:cNvPr>
          <p:cNvSpPr/>
          <p:nvPr/>
        </p:nvSpPr>
        <p:spPr>
          <a:xfrm>
            <a:off x="6620757" y="4851162"/>
            <a:ext cx="1347314" cy="5774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02" name="Shape 107">
            <a:extLst>
              <a:ext uri="{FF2B5EF4-FFF2-40B4-BE49-F238E27FC236}">
                <a16:creationId xmlns:a16="http://schemas.microsoft.com/office/drawing/2014/main" id="{93BCDD47-953B-E265-1A45-5C40EE630F4E}"/>
              </a:ext>
            </a:extLst>
          </p:cNvPr>
          <p:cNvSpPr/>
          <p:nvPr/>
        </p:nvSpPr>
        <p:spPr>
          <a:xfrm>
            <a:off x="6620757" y="4851162"/>
            <a:ext cx="1347314" cy="3982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>
              <a:solidFill>
                <a:schemeClr val="accent4"/>
              </a:solidFill>
            </a:endParaRPr>
          </a:p>
        </p:txBody>
      </p:sp>
      <p:sp>
        <p:nvSpPr>
          <p:cNvPr id="103" name="Text 108">
            <a:extLst>
              <a:ext uri="{FF2B5EF4-FFF2-40B4-BE49-F238E27FC236}">
                <a16:creationId xmlns:a16="http://schemas.microsoft.com/office/drawing/2014/main" id="{6D50EBFB-004F-F859-334A-506871525C87}"/>
              </a:ext>
            </a:extLst>
          </p:cNvPr>
          <p:cNvSpPr/>
          <p:nvPr/>
        </p:nvSpPr>
        <p:spPr>
          <a:xfrm>
            <a:off x="6680490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4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GROWTH</a:t>
            </a:r>
            <a:endParaRPr lang="en-US" sz="9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4" name="Text 109">
            <a:extLst>
              <a:ext uri="{FF2B5EF4-FFF2-40B4-BE49-F238E27FC236}">
                <a16:creationId xmlns:a16="http://schemas.microsoft.com/office/drawing/2014/main" id="{61A055C9-23DA-E682-DD8D-08717053220B}"/>
              </a:ext>
            </a:extLst>
          </p:cNvPr>
          <p:cNvSpPr/>
          <p:nvPr/>
        </p:nvSpPr>
        <p:spPr>
          <a:xfrm>
            <a:off x="6680490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105" name="Shape 110">
            <a:extLst>
              <a:ext uri="{FF2B5EF4-FFF2-40B4-BE49-F238E27FC236}">
                <a16:creationId xmlns:a16="http://schemas.microsoft.com/office/drawing/2014/main" id="{26175EA0-1DCC-D32F-77E7-8263BBD1280B}"/>
              </a:ext>
            </a:extLst>
          </p:cNvPr>
          <p:cNvSpPr/>
          <p:nvPr/>
        </p:nvSpPr>
        <p:spPr>
          <a:xfrm>
            <a:off x="8027804" y="4851162"/>
            <a:ext cx="1347314" cy="5774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06" name="Shape 111">
            <a:extLst>
              <a:ext uri="{FF2B5EF4-FFF2-40B4-BE49-F238E27FC236}">
                <a16:creationId xmlns:a16="http://schemas.microsoft.com/office/drawing/2014/main" id="{A78A66D4-9C95-9D20-6F7B-3A3731C01D53}"/>
              </a:ext>
            </a:extLst>
          </p:cNvPr>
          <p:cNvSpPr/>
          <p:nvPr/>
        </p:nvSpPr>
        <p:spPr>
          <a:xfrm>
            <a:off x="8027804" y="4851162"/>
            <a:ext cx="1347314" cy="3982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>
              <a:solidFill>
                <a:schemeClr val="accent4"/>
              </a:solidFill>
            </a:endParaRPr>
          </a:p>
        </p:txBody>
      </p:sp>
      <p:sp>
        <p:nvSpPr>
          <p:cNvPr id="107" name="Text 112">
            <a:extLst>
              <a:ext uri="{FF2B5EF4-FFF2-40B4-BE49-F238E27FC236}">
                <a16:creationId xmlns:a16="http://schemas.microsoft.com/office/drawing/2014/main" id="{D7CAE5FE-4E67-81CE-95EF-6DA429C8A309}"/>
              </a:ext>
            </a:extLst>
          </p:cNvPr>
          <p:cNvSpPr/>
          <p:nvPr/>
        </p:nvSpPr>
        <p:spPr>
          <a:xfrm>
            <a:off x="8087537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4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MKT SHARE</a:t>
            </a:r>
            <a:endParaRPr lang="en-US" sz="9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8" name="Text 113">
            <a:extLst>
              <a:ext uri="{FF2B5EF4-FFF2-40B4-BE49-F238E27FC236}">
                <a16:creationId xmlns:a16="http://schemas.microsoft.com/office/drawing/2014/main" id="{2EA96E15-F83D-B014-76D4-9C15F59E7425}"/>
              </a:ext>
            </a:extLst>
          </p:cNvPr>
          <p:cNvSpPr/>
          <p:nvPr/>
        </p:nvSpPr>
        <p:spPr>
          <a:xfrm>
            <a:off x="8087537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109" name="Shape 114">
            <a:extLst>
              <a:ext uri="{FF2B5EF4-FFF2-40B4-BE49-F238E27FC236}">
                <a16:creationId xmlns:a16="http://schemas.microsoft.com/office/drawing/2014/main" id="{9B6AFFF1-8775-193C-5F15-BECDE102B423}"/>
              </a:ext>
            </a:extLst>
          </p:cNvPr>
          <p:cNvSpPr/>
          <p:nvPr/>
        </p:nvSpPr>
        <p:spPr>
          <a:xfrm>
            <a:off x="9434851" y="4851162"/>
            <a:ext cx="1347314" cy="5774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0" name="Shape 115">
            <a:extLst>
              <a:ext uri="{FF2B5EF4-FFF2-40B4-BE49-F238E27FC236}">
                <a16:creationId xmlns:a16="http://schemas.microsoft.com/office/drawing/2014/main" id="{544EF6A2-37D1-7CB0-4B74-7E244E0436C3}"/>
              </a:ext>
            </a:extLst>
          </p:cNvPr>
          <p:cNvSpPr/>
          <p:nvPr/>
        </p:nvSpPr>
        <p:spPr>
          <a:xfrm>
            <a:off x="9434851" y="4851162"/>
            <a:ext cx="1347314" cy="3982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>
              <a:solidFill>
                <a:schemeClr val="accent4"/>
              </a:solidFill>
            </a:endParaRPr>
          </a:p>
        </p:txBody>
      </p:sp>
      <p:sp>
        <p:nvSpPr>
          <p:cNvPr id="111" name="Text 116">
            <a:extLst>
              <a:ext uri="{FF2B5EF4-FFF2-40B4-BE49-F238E27FC236}">
                <a16:creationId xmlns:a16="http://schemas.microsoft.com/office/drawing/2014/main" id="{BBC9C0BA-499D-78D3-FEBE-8916596DC057}"/>
              </a:ext>
            </a:extLst>
          </p:cNvPr>
          <p:cNvSpPr/>
          <p:nvPr/>
        </p:nvSpPr>
        <p:spPr>
          <a:xfrm>
            <a:off x="9494584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4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STRATEGY</a:t>
            </a:r>
            <a:endParaRPr lang="en-US" sz="9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2" name="Text 117">
            <a:extLst>
              <a:ext uri="{FF2B5EF4-FFF2-40B4-BE49-F238E27FC236}">
                <a16:creationId xmlns:a16="http://schemas.microsoft.com/office/drawing/2014/main" id="{6B68B731-8959-A482-45AB-01EC70F6CAFB}"/>
              </a:ext>
            </a:extLst>
          </p:cNvPr>
          <p:cNvSpPr/>
          <p:nvPr/>
        </p:nvSpPr>
        <p:spPr>
          <a:xfrm>
            <a:off x="9494584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Skim</a:t>
            </a:r>
            <a:endParaRPr lang="en-US" sz="1100" dirty="0"/>
          </a:p>
        </p:txBody>
      </p:sp>
      <p:sp>
        <p:nvSpPr>
          <p:cNvPr id="113" name="Shape 118">
            <a:extLst>
              <a:ext uri="{FF2B5EF4-FFF2-40B4-BE49-F238E27FC236}">
                <a16:creationId xmlns:a16="http://schemas.microsoft.com/office/drawing/2014/main" id="{E6A7F0ED-8391-D365-2472-B537F155AC6E}"/>
              </a:ext>
            </a:extLst>
          </p:cNvPr>
          <p:cNvSpPr/>
          <p:nvPr/>
        </p:nvSpPr>
        <p:spPr>
          <a:xfrm>
            <a:off x="10642788" y="5401602"/>
            <a:ext cx="238933" cy="238933"/>
          </a:xfrm>
          <a:prstGeom prst="ellipse">
            <a:avLst/>
          </a:prstGeom>
          <a:solidFill>
            <a:schemeClr val="accent4">
              <a:alpha val="75000"/>
            </a:schemeClr>
          </a:solidFill>
          <a:ln w="1905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4" name="Shape 119">
            <a:extLst>
              <a:ext uri="{FF2B5EF4-FFF2-40B4-BE49-F238E27FC236}">
                <a16:creationId xmlns:a16="http://schemas.microsoft.com/office/drawing/2014/main" id="{97573A88-1FB6-03F1-6A4E-3296E644293C}"/>
              </a:ext>
            </a:extLst>
          </p:cNvPr>
          <p:cNvSpPr/>
          <p:nvPr/>
        </p:nvSpPr>
        <p:spPr>
          <a:xfrm>
            <a:off x="6235377" y="1153479"/>
            <a:ext cx="0" cy="4499896"/>
          </a:xfrm>
          <a:prstGeom prst="line">
            <a:avLst/>
          </a:prstGeom>
          <a:noFill/>
          <a:ln w="12700">
            <a:solidFill>
              <a:srgbClr val="D1D5DB"/>
            </a:solidFill>
            <a:prstDash val="sysDash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5" name="Shape 120">
            <a:extLst>
              <a:ext uri="{FF2B5EF4-FFF2-40B4-BE49-F238E27FC236}">
                <a16:creationId xmlns:a16="http://schemas.microsoft.com/office/drawing/2014/main" id="{81291FD6-AF5C-9C77-DFF1-6DFE499EF507}"/>
              </a:ext>
            </a:extLst>
          </p:cNvPr>
          <p:cNvSpPr/>
          <p:nvPr/>
        </p:nvSpPr>
        <p:spPr>
          <a:xfrm>
            <a:off x="1556281" y="3403427"/>
            <a:ext cx="9358192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ysDash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6" name="Shape 121">
            <a:extLst>
              <a:ext uri="{FF2B5EF4-FFF2-40B4-BE49-F238E27FC236}">
                <a16:creationId xmlns:a16="http://schemas.microsoft.com/office/drawing/2014/main" id="{019F11C5-ECBC-028B-9945-DF90FB99CCE7}"/>
              </a:ext>
            </a:extLst>
          </p:cNvPr>
          <p:cNvSpPr/>
          <p:nvPr/>
        </p:nvSpPr>
        <p:spPr>
          <a:xfrm>
            <a:off x="1245767" y="1193301"/>
            <a:ext cx="0" cy="4420252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7" name="Shape 122">
            <a:extLst>
              <a:ext uri="{FF2B5EF4-FFF2-40B4-BE49-F238E27FC236}">
                <a16:creationId xmlns:a16="http://schemas.microsoft.com/office/drawing/2014/main" id="{E2A4AE49-4947-41E4-E8FA-A0C66EEF090F}"/>
              </a:ext>
            </a:extLst>
          </p:cNvPr>
          <p:cNvSpPr/>
          <p:nvPr/>
        </p:nvSpPr>
        <p:spPr>
          <a:xfrm>
            <a:off x="1195989" y="1093746"/>
            <a:ext cx="99555" cy="139377"/>
          </a:xfrm>
          <a:prstGeom prst="triangle">
            <a:avLst/>
          </a:prstGeom>
          <a:solidFill>
            <a:srgbClr val="9CA3AF"/>
          </a:solidFill>
          <a:ln w="12700">
            <a:solidFill>
              <a:srgbClr val="9CA3AF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8" name="Text 124">
            <a:extLst>
              <a:ext uri="{FF2B5EF4-FFF2-40B4-BE49-F238E27FC236}">
                <a16:creationId xmlns:a16="http://schemas.microsoft.com/office/drawing/2014/main" id="{528CDE79-9CDA-412F-C7CD-5B7DE1D6C28D}"/>
              </a:ext>
            </a:extLst>
          </p:cNvPr>
          <p:cNvSpPr/>
          <p:nvPr/>
        </p:nvSpPr>
        <p:spPr>
          <a:xfrm>
            <a:off x="594675" y="1133568"/>
            <a:ext cx="496536" cy="15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119" name="Text 125">
            <a:extLst>
              <a:ext uri="{FF2B5EF4-FFF2-40B4-BE49-F238E27FC236}">
                <a16:creationId xmlns:a16="http://schemas.microsoft.com/office/drawing/2014/main" id="{006BFBA1-0B75-3B93-8831-1F875EDE4FB9}"/>
              </a:ext>
            </a:extLst>
          </p:cNvPr>
          <p:cNvSpPr/>
          <p:nvPr/>
        </p:nvSpPr>
        <p:spPr>
          <a:xfrm>
            <a:off x="594675" y="5533909"/>
            <a:ext cx="496536" cy="15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120" name="Shape 126">
            <a:extLst>
              <a:ext uri="{FF2B5EF4-FFF2-40B4-BE49-F238E27FC236}">
                <a16:creationId xmlns:a16="http://schemas.microsoft.com/office/drawing/2014/main" id="{8DDA2C78-8D55-1E43-F7AE-47DEB17D428F}"/>
              </a:ext>
            </a:extLst>
          </p:cNvPr>
          <p:cNvSpPr/>
          <p:nvPr/>
        </p:nvSpPr>
        <p:spPr>
          <a:xfrm>
            <a:off x="1576192" y="5901866"/>
            <a:ext cx="9278548" cy="0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1" name="Shape 127">
            <a:extLst>
              <a:ext uri="{FF2B5EF4-FFF2-40B4-BE49-F238E27FC236}">
                <a16:creationId xmlns:a16="http://schemas.microsoft.com/office/drawing/2014/main" id="{F7EDE90E-DB7D-D1E3-FCA9-C1EB4E83E279}"/>
              </a:ext>
            </a:extLst>
          </p:cNvPr>
          <p:cNvSpPr/>
          <p:nvPr/>
        </p:nvSpPr>
        <p:spPr>
          <a:xfrm rot="5400000">
            <a:off x="10854740" y="5842132"/>
            <a:ext cx="139377" cy="99555"/>
          </a:xfrm>
          <a:prstGeom prst="triangle">
            <a:avLst/>
          </a:prstGeom>
          <a:solidFill>
            <a:srgbClr val="9CA3AF"/>
          </a:solidFill>
          <a:ln w="12700">
            <a:solidFill>
              <a:srgbClr val="9CA3AF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2" name="Text 128">
            <a:extLst>
              <a:ext uri="{FF2B5EF4-FFF2-40B4-BE49-F238E27FC236}">
                <a16:creationId xmlns:a16="http://schemas.microsoft.com/office/drawing/2014/main" id="{48EAA680-94C4-21C2-3C1A-9479DE014A7D}"/>
              </a:ext>
            </a:extLst>
          </p:cNvPr>
          <p:cNvSpPr/>
          <p:nvPr/>
        </p:nvSpPr>
        <p:spPr>
          <a:xfrm>
            <a:off x="2912223" y="6011376"/>
            <a:ext cx="6606485" cy="1991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Relative market share</a:t>
            </a:r>
            <a:endParaRPr lang="en-US" sz="1100" dirty="0"/>
          </a:p>
        </p:txBody>
      </p:sp>
      <p:sp>
        <p:nvSpPr>
          <p:cNvPr id="123" name="Text 129">
            <a:extLst>
              <a:ext uri="{FF2B5EF4-FFF2-40B4-BE49-F238E27FC236}">
                <a16:creationId xmlns:a16="http://schemas.microsoft.com/office/drawing/2014/main" id="{5EC3BBBE-75FF-329F-A8FA-08551F1144A9}"/>
              </a:ext>
            </a:extLst>
          </p:cNvPr>
          <p:cNvSpPr/>
          <p:nvPr/>
        </p:nvSpPr>
        <p:spPr>
          <a:xfrm>
            <a:off x="1556281" y="6011376"/>
            <a:ext cx="278755" cy="15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124" name="Text 130">
            <a:extLst>
              <a:ext uri="{FF2B5EF4-FFF2-40B4-BE49-F238E27FC236}">
                <a16:creationId xmlns:a16="http://schemas.microsoft.com/office/drawing/2014/main" id="{AA5940AA-87B3-80A3-F49B-7B1FD73EDABE}"/>
              </a:ext>
            </a:extLst>
          </p:cNvPr>
          <p:cNvSpPr/>
          <p:nvPr/>
        </p:nvSpPr>
        <p:spPr>
          <a:xfrm>
            <a:off x="10595896" y="6011376"/>
            <a:ext cx="278755" cy="15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126" name="Text 123">
            <a:extLst>
              <a:ext uri="{FF2B5EF4-FFF2-40B4-BE49-F238E27FC236}">
                <a16:creationId xmlns:a16="http://schemas.microsoft.com/office/drawing/2014/main" id="{6431A18E-D749-52CC-B55B-728242600FE6}"/>
              </a:ext>
            </a:extLst>
          </p:cNvPr>
          <p:cNvSpPr/>
          <p:nvPr/>
        </p:nvSpPr>
        <p:spPr>
          <a:xfrm rot="16200000">
            <a:off x="327383" y="3160990"/>
            <a:ext cx="1373327" cy="5194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Market growth</a:t>
            </a:r>
          </a:p>
        </p:txBody>
      </p:sp>
      <p:pic>
        <p:nvPicPr>
          <p:cNvPr id="128" name="Graphic 127" descr="Question Mark with solid fill">
            <a:extLst>
              <a:ext uri="{FF2B5EF4-FFF2-40B4-BE49-F238E27FC236}">
                <a16:creationId xmlns:a16="http://schemas.microsoft.com/office/drawing/2014/main" id="{53282821-9DF4-30FF-5D19-822C5C985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409887" y="1223986"/>
            <a:ext cx="365760" cy="365760"/>
          </a:xfrm>
          <a:prstGeom prst="rect">
            <a:avLst/>
          </a:prstGeom>
        </p:spPr>
      </p:pic>
      <p:pic>
        <p:nvPicPr>
          <p:cNvPr id="129" name="Graphic 128" descr="Stars with solid fill">
            <a:extLst>
              <a:ext uri="{FF2B5EF4-FFF2-40B4-BE49-F238E27FC236}">
                <a16:creationId xmlns:a16="http://schemas.microsoft.com/office/drawing/2014/main" id="{C113BEE4-1604-3CAA-F692-FEDF5DA2A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82322" y="1223986"/>
            <a:ext cx="365760" cy="365760"/>
          </a:xfrm>
          <a:prstGeom prst="rect">
            <a:avLst/>
          </a:prstGeom>
        </p:spPr>
      </p:pic>
      <p:pic>
        <p:nvPicPr>
          <p:cNvPr id="130" name="Graphic 129" descr="Money with solid fill">
            <a:extLst>
              <a:ext uri="{FF2B5EF4-FFF2-40B4-BE49-F238E27FC236}">
                <a16:creationId xmlns:a16="http://schemas.microsoft.com/office/drawing/2014/main" id="{602338B4-E7DA-34C3-7FFA-A9163A7E32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282322" y="3667273"/>
            <a:ext cx="365760" cy="365760"/>
          </a:xfrm>
          <a:prstGeom prst="rect">
            <a:avLst/>
          </a:prstGeom>
        </p:spPr>
      </p:pic>
      <p:pic>
        <p:nvPicPr>
          <p:cNvPr id="131" name="Graphic 130" descr="Puppy with solid fill">
            <a:extLst>
              <a:ext uri="{FF2B5EF4-FFF2-40B4-BE49-F238E27FC236}">
                <a16:creationId xmlns:a16="http://schemas.microsoft.com/office/drawing/2014/main" id="{19AAB37C-F3F0-7F62-F610-A3DCA251DD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409887" y="3667273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93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0A416-B91F-A884-19BD-BB57C27FA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8">
            <a:extLst>
              <a:ext uri="{FF2B5EF4-FFF2-40B4-BE49-F238E27FC236}">
                <a16:creationId xmlns:a16="http://schemas.microsoft.com/office/drawing/2014/main" id="{52F5D386-1F26-7783-9A0D-86BC2ECE7631}"/>
              </a:ext>
            </a:extLst>
          </p:cNvPr>
          <p:cNvSpPr/>
          <p:nvPr/>
        </p:nvSpPr>
        <p:spPr>
          <a:xfrm>
            <a:off x="1469567" y="1066765"/>
            <a:ext cx="4659185" cy="2230037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" name="Shape 10">
            <a:extLst>
              <a:ext uri="{FF2B5EF4-FFF2-40B4-BE49-F238E27FC236}">
                <a16:creationId xmlns:a16="http://schemas.microsoft.com/office/drawing/2014/main" id="{69720187-0C34-8A52-2765-7A053B8D26A4}"/>
              </a:ext>
            </a:extLst>
          </p:cNvPr>
          <p:cNvSpPr/>
          <p:nvPr/>
        </p:nvSpPr>
        <p:spPr>
          <a:xfrm>
            <a:off x="1648766" y="1066765"/>
            <a:ext cx="4479986" cy="6968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EF2FF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0" name="Shape 35">
            <a:extLst>
              <a:ext uri="{FF2B5EF4-FFF2-40B4-BE49-F238E27FC236}">
                <a16:creationId xmlns:a16="http://schemas.microsoft.com/office/drawing/2014/main" id="{E7E7566E-6108-6303-C41D-66DC699229A9}"/>
              </a:ext>
            </a:extLst>
          </p:cNvPr>
          <p:cNvSpPr/>
          <p:nvPr/>
        </p:nvSpPr>
        <p:spPr>
          <a:xfrm>
            <a:off x="6342002" y="1066765"/>
            <a:ext cx="4659185" cy="2230037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2" name="Shape 37">
            <a:extLst>
              <a:ext uri="{FF2B5EF4-FFF2-40B4-BE49-F238E27FC236}">
                <a16:creationId xmlns:a16="http://schemas.microsoft.com/office/drawing/2014/main" id="{AF2669BF-4CA0-54A1-6F31-B2970188A51E}"/>
              </a:ext>
            </a:extLst>
          </p:cNvPr>
          <p:cNvSpPr/>
          <p:nvPr/>
        </p:nvSpPr>
        <p:spPr>
          <a:xfrm>
            <a:off x="6521201" y="1066765"/>
            <a:ext cx="4479986" cy="696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8" name="Shape 63">
            <a:extLst>
              <a:ext uri="{FF2B5EF4-FFF2-40B4-BE49-F238E27FC236}">
                <a16:creationId xmlns:a16="http://schemas.microsoft.com/office/drawing/2014/main" id="{4CBDCF5E-39E1-52E9-CF80-4B1B6C19391C}"/>
              </a:ext>
            </a:extLst>
          </p:cNvPr>
          <p:cNvSpPr/>
          <p:nvPr/>
        </p:nvSpPr>
        <p:spPr>
          <a:xfrm>
            <a:off x="1469567" y="3510052"/>
            <a:ext cx="4659185" cy="2230037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0" name="Shape 65">
            <a:extLst>
              <a:ext uri="{FF2B5EF4-FFF2-40B4-BE49-F238E27FC236}">
                <a16:creationId xmlns:a16="http://schemas.microsoft.com/office/drawing/2014/main" id="{4E234E32-ABF1-B545-C0C7-51CC00F68720}"/>
              </a:ext>
            </a:extLst>
          </p:cNvPr>
          <p:cNvSpPr/>
          <p:nvPr/>
        </p:nvSpPr>
        <p:spPr>
          <a:xfrm>
            <a:off x="1648766" y="3510052"/>
            <a:ext cx="4479986" cy="696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6" name="Shape 91">
            <a:extLst>
              <a:ext uri="{FF2B5EF4-FFF2-40B4-BE49-F238E27FC236}">
                <a16:creationId xmlns:a16="http://schemas.microsoft.com/office/drawing/2014/main" id="{E6C5A84D-0164-ECDA-1C7E-34EAA60D6D73}"/>
              </a:ext>
            </a:extLst>
          </p:cNvPr>
          <p:cNvSpPr/>
          <p:nvPr/>
        </p:nvSpPr>
        <p:spPr>
          <a:xfrm>
            <a:off x="6342002" y="3510052"/>
            <a:ext cx="4659185" cy="2230037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8" name="Shape 93">
            <a:extLst>
              <a:ext uri="{FF2B5EF4-FFF2-40B4-BE49-F238E27FC236}">
                <a16:creationId xmlns:a16="http://schemas.microsoft.com/office/drawing/2014/main" id="{7CF6F238-4898-F138-4765-0010E84A0078}"/>
              </a:ext>
            </a:extLst>
          </p:cNvPr>
          <p:cNvSpPr/>
          <p:nvPr/>
        </p:nvSpPr>
        <p:spPr>
          <a:xfrm>
            <a:off x="6521201" y="3510052"/>
            <a:ext cx="4479986" cy="696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28ECC4-13CA-8BD0-E9FE-117687C9F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BCG Growth-Share Matrix – Slide Template</a:t>
            </a:r>
          </a:p>
        </p:txBody>
      </p:sp>
      <p:sp>
        <p:nvSpPr>
          <p:cNvPr id="4" name="Shape 9">
            <a:extLst>
              <a:ext uri="{FF2B5EF4-FFF2-40B4-BE49-F238E27FC236}">
                <a16:creationId xmlns:a16="http://schemas.microsoft.com/office/drawing/2014/main" id="{7BFFF279-51E7-B612-F5F8-8F701F67DD7E}"/>
              </a:ext>
            </a:extLst>
          </p:cNvPr>
          <p:cNvSpPr/>
          <p:nvPr/>
        </p:nvSpPr>
        <p:spPr>
          <a:xfrm>
            <a:off x="1469567" y="1066765"/>
            <a:ext cx="179199" cy="223003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" name="Shape 11">
            <a:extLst>
              <a:ext uri="{FF2B5EF4-FFF2-40B4-BE49-F238E27FC236}">
                <a16:creationId xmlns:a16="http://schemas.microsoft.com/office/drawing/2014/main" id="{8A941997-B09A-4540-FE52-5897A28DC1B2}"/>
              </a:ext>
            </a:extLst>
          </p:cNvPr>
          <p:cNvSpPr/>
          <p:nvPr/>
        </p:nvSpPr>
        <p:spPr>
          <a:xfrm>
            <a:off x="1728410" y="1186231"/>
            <a:ext cx="298666" cy="298666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" name="Text 12">
            <a:extLst>
              <a:ext uri="{FF2B5EF4-FFF2-40B4-BE49-F238E27FC236}">
                <a16:creationId xmlns:a16="http://schemas.microsoft.com/office/drawing/2014/main" id="{28CB4E1A-F548-7BF8-F0F2-674E76EC808E}"/>
              </a:ext>
            </a:extLst>
          </p:cNvPr>
          <p:cNvSpPr/>
          <p:nvPr/>
        </p:nvSpPr>
        <p:spPr>
          <a:xfrm>
            <a:off x="1728410" y="1186231"/>
            <a:ext cx="298666" cy="298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13">
            <a:extLst>
              <a:ext uri="{FF2B5EF4-FFF2-40B4-BE49-F238E27FC236}">
                <a16:creationId xmlns:a16="http://schemas.microsoft.com/office/drawing/2014/main" id="{63C169F5-175F-B914-39DA-968826B1A6E6}"/>
              </a:ext>
            </a:extLst>
          </p:cNvPr>
          <p:cNvSpPr/>
          <p:nvPr/>
        </p:nvSpPr>
        <p:spPr>
          <a:xfrm>
            <a:off x="2153612" y="1143170"/>
            <a:ext cx="2568525" cy="358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Question Marks</a:t>
            </a:r>
            <a:endParaRPr lang="en-US" sz="2000" dirty="0"/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71A55D4E-CA9E-84CC-150B-C0553100FB11}"/>
              </a:ext>
            </a:extLst>
          </p:cNvPr>
          <p:cNvSpPr/>
          <p:nvPr/>
        </p:nvSpPr>
        <p:spPr>
          <a:xfrm>
            <a:off x="2153612" y="1524719"/>
            <a:ext cx="3663633" cy="1393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20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HIGH GROWTH · LOW SHARE</a:t>
            </a:r>
            <a:endParaRPr lang="en-US" sz="1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Shape 15">
            <a:extLst>
              <a:ext uri="{FF2B5EF4-FFF2-40B4-BE49-F238E27FC236}">
                <a16:creationId xmlns:a16="http://schemas.microsoft.com/office/drawing/2014/main" id="{41284FD0-637A-CBB2-56B5-1DD9160FDBEA}"/>
              </a:ext>
            </a:extLst>
          </p:cNvPr>
          <p:cNvSpPr/>
          <p:nvPr/>
        </p:nvSpPr>
        <p:spPr>
          <a:xfrm>
            <a:off x="5364167" y="1178266"/>
            <a:ext cx="457200" cy="457200"/>
          </a:xfrm>
          <a:prstGeom prst="ellipse">
            <a:avLst/>
          </a:prstGeom>
          <a:solidFill>
            <a:schemeClr val="accent5">
              <a:lumMod val="75000"/>
              <a:alpha val="30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5" name="Text 20">
            <a:extLst>
              <a:ext uri="{FF2B5EF4-FFF2-40B4-BE49-F238E27FC236}">
                <a16:creationId xmlns:a16="http://schemas.microsoft.com/office/drawing/2014/main" id="{52DDE426-0777-4A5F-F87A-0FCA31B00373}"/>
              </a:ext>
            </a:extLst>
          </p:cNvPr>
          <p:cNvSpPr/>
          <p:nvPr/>
        </p:nvSpPr>
        <p:spPr>
          <a:xfrm>
            <a:off x="1794621" y="1790041"/>
            <a:ext cx="4221142" cy="457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4B5563"/>
                </a:solidFill>
                <a:ea typeface="Calibri" pitchFamily="34" charset="-122"/>
                <a:cs typeface="Calibri" pitchFamily="34" charset="-120"/>
              </a:rPr>
              <a:t>Up-and-coming products in rapidly expanding markets.</a:t>
            </a:r>
            <a:endParaRPr lang="en-US" sz="1400" dirty="0"/>
          </a:p>
        </p:txBody>
      </p:sp>
      <p:sp>
        <p:nvSpPr>
          <p:cNvPr id="16" name="Shape 21">
            <a:extLst>
              <a:ext uri="{FF2B5EF4-FFF2-40B4-BE49-F238E27FC236}">
                <a16:creationId xmlns:a16="http://schemas.microsoft.com/office/drawing/2014/main" id="{0047D31E-2E34-5242-00AB-9BFB6363CCBA}"/>
              </a:ext>
            </a:extLst>
          </p:cNvPr>
          <p:cNvSpPr/>
          <p:nvPr/>
        </p:nvSpPr>
        <p:spPr>
          <a:xfrm>
            <a:off x="1748321" y="2261428"/>
            <a:ext cx="422114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7" name="Shape 22">
            <a:extLst>
              <a:ext uri="{FF2B5EF4-FFF2-40B4-BE49-F238E27FC236}">
                <a16:creationId xmlns:a16="http://schemas.microsoft.com/office/drawing/2014/main" id="{119ECA89-FD14-F1F4-D614-D1317EE5189B}"/>
              </a:ext>
            </a:extLst>
          </p:cNvPr>
          <p:cNvSpPr/>
          <p:nvPr/>
        </p:nvSpPr>
        <p:spPr>
          <a:xfrm>
            <a:off x="1748321" y="2407875"/>
            <a:ext cx="1347314" cy="5774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8" name="Shape 23">
            <a:extLst>
              <a:ext uri="{FF2B5EF4-FFF2-40B4-BE49-F238E27FC236}">
                <a16:creationId xmlns:a16="http://schemas.microsoft.com/office/drawing/2014/main" id="{844CC204-34F2-C750-1164-B1F2C8F5CCB9}"/>
              </a:ext>
            </a:extLst>
          </p:cNvPr>
          <p:cNvSpPr/>
          <p:nvPr/>
        </p:nvSpPr>
        <p:spPr>
          <a:xfrm>
            <a:off x="1748321" y="2407875"/>
            <a:ext cx="1347314" cy="398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9" name="Text 24">
            <a:extLst>
              <a:ext uri="{FF2B5EF4-FFF2-40B4-BE49-F238E27FC236}">
                <a16:creationId xmlns:a16="http://schemas.microsoft.com/office/drawing/2014/main" id="{4A49A8C9-10BF-D7AF-8FB5-392BBE614C55}"/>
              </a:ext>
            </a:extLst>
          </p:cNvPr>
          <p:cNvSpPr/>
          <p:nvPr/>
        </p:nvSpPr>
        <p:spPr>
          <a:xfrm>
            <a:off x="1808055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GROWTH</a:t>
            </a:r>
            <a:endParaRPr lang="en-US" sz="9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 25">
            <a:extLst>
              <a:ext uri="{FF2B5EF4-FFF2-40B4-BE49-F238E27FC236}">
                <a16:creationId xmlns:a16="http://schemas.microsoft.com/office/drawing/2014/main" id="{D780B565-AE16-A269-778F-B0021743D5BD}"/>
              </a:ext>
            </a:extLst>
          </p:cNvPr>
          <p:cNvSpPr/>
          <p:nvPr/>
        </p:nvSpPr>
        <p:spPr>
          <a:xfrm>
            <a:off x="1808055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21" name="Shape 26">
            <a:extLst>
              <a:ext uri="{FF2B5EF4-FFF2-40B4-BE49-F238E27FC236}">
                <a16:creationId xmlns:a16="http://schemas.microsoft.com/office/drawing/2014/main" id="{65225F6D-4C75-B64D-6B71-1AF0A0CC1E35}"/>
              </a:ext>
            </a:extLst>
          </p:cNvPr>
          <p:cNvSpPr/>
          <p:nvPr/>
        </p:nvSpPr>
        <p:spPr>
          <a:xfrm>
            <a:off x="3155369" y="2407875"/>
            <a:ext cx="1347314" cy="5774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2" name="Shape 27">
            <a:extLst>
              <a:ext uri="{FF2B5EF4-FFF2-40B4-BE49-F238E27FC236}">
                <a16:creationId xmlns:a16="http://schemas.microsoft.com/office/drawing/2014/main" id="{83AD07E2-3E1A-8578-84DA-23DC351CAC99}"/>
              </a:ext>
            </a:extLst>
          </p:cNvPr>
          <p:cNvSpPr/>
          <p:nvPr/>
        </p:nvSpPr>
        <p:spPr>
          <a:xfrm>
            <a:off x="3155369" y="2407875"/>
            <a:ext cx="1347314" cy="398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3" name="Text 28">
            <a:extLst>
              <a:ext uri="{FF2B5EF4-FFF2-40B4-BE49-F238E27FC236}">
                <a16:creationId xmlns:a16="http://schemas.microsoft.com/office/drawing/2014/main" id="{D7558A19-91E2-6286-D297-CB9A5F78EE18}"/>
              </a:ext>
            </a:extLst>
          </p:cNvPr>
          <p:cNvSpPr/>
          <p:nvPr/>
        </p:nvSpPr>
        <p:spPr>
          <a:xfrm>
            <a:off x="3215102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MKT SHARE</a:t>
            </a:r>
            <a:endParaRPr lang="en-US" sz="9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4" name="Text 29">
            <a:extLst>
              <a:ext uri="{FF2B5EF4-FFF2-40B4-BE49-F238E27FC236}">
                <a16:creationId xmlns:a16="http://schemas.microsoft.com/office/drawing/2014/main" id="{691320B7-2A37-94E3-5186-41AF27880538}"/>
              </a:ext>
            </a:extLst>
          </p:cNvPr>
          <p:cNvSpPr/>
          <p:nvPr/>
        </p:nvSpPr>
        <p:spPr>
          <a:xfrm>
            <a:off x="3215102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25" name="Shape 30">
            <a:extLst>
              <a:ext uri="{FF2B5EF4-FFF2-40B4-BE49-F238E27FC236}">
                <a16:creationId xmlns:a16="http://schemas.microsoft.com/office/drawing/2014/main" id="{94315E0A-65B4-523E-1FE1-FFC1F5DD6A28}"/>
              </a:ext>
            </a:extLst>
          </p:cNvPr>
          <p:cNvSpPr/>
          <p:nvPr/>
        </p:nvSpPr>
        <p:spPr>
          <a:xfrm>
            <a:off x="4562416" y="2407875"/>
            <a:ext cx="1347314" cy="5774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6" name="Shape 31">
            <a:extLst>
              <a:ext uri="{FF2B5EF4-FFF2-40B4-BE49-F238E27FC236}">
                <a16:creationId xmlns:a16="http://schemas.microsoft.com/office/drawing/2014/main" id="{71294E61-56F2-7242-1206-96879CEB0391}"/>
              </a:ext>
            </a:extLst>
          </p:cNvPr>
          <p:cNvSpPr/>
          <p:nvPr/>
        </p:nvSpPr>
        <p:spPr>
          <a:xfrm>
            <a:off x="4562416" y="2407875"/>
            <a:ext cx="1347314" cy="398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7" name="Text 32">
            <a:extLst>
              <a:ext uri="{FF2B5EF4-FFF2-40B4-BE49-F238E27FC236}">
                <a16:creationId xmlns:a16="http://schemas.microsoft.com/office/drawing/2014/main" id="{7BB36760-8CC0-401D-2BBD-2327C13DAA6E}"/>
              </a:ext>
            </a:extLst>
          </p:cNvPr>
          <p:cNvSpPr/>
          <p:nvPr/>
        </p:nvSpPr>
        <p:spPr>
          <a:xfrm>
            <a:off x="4622149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5">
                    <a:lumMod val="50000"/>
                  </a:schemeClr>
                </a:solidFill>
                <a:ea typeface="Calibri" pitchFamily="34" charset="-122"/>
                <a:cs typeface="Calibri" pitchFamily="34" charset="-120"/>
              </a:rPr>
              <a:t>STRATEGY</a:t>
            </a:r>
            <a:endParaRPr lang="en-US" sz="9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8" name="Text 33">
            <a:extLst>
              <a:ext uri="{FF2B5EF4-FFF2-40B4-BE49-F238E27FC236}">
                <a16:creationId xmlns:a16="http://schemas.microsoft.com/office/drawing/2014/main" id="{35EC2736-4582-67F3-41DB-5A4BC295EA1F}"/>
              </a:ext>
            </a:extLst>
          </p:cNvPr>
          <p:cNvSpPr/>
          <p:nvPr/>
        </p:nvSpPr>
        <p:spPr>
          <a:xfrm>
            <a:off x="4622149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Selective approach</a:t>
            </a:r>
            <a:endParaRPr lang="en-US" sz="1100" dirty="0"/>
          </a:p>
        </p:txBody>
      </p:sp>
      <p:sp>
        <p:nvSpPr>
          <p:cNvPr id="29" name="Shape 34">
            <a:extLst>
              <a:ext uri="{FF2B5EF4-FFF2-40B4-BE49-F238E27FC236}">
                <a16:creationId xmlns:a16="http://schemas.microsoft.com/office/drawing/2014/main" id="{0CAD2AB8-3954-D9E8-53AE-F4F01B01EB89}"/>
              </a:ext>
            </a:extLst>
          </p:cNvPr>
          <p:cNvSpPr/>
          <p:nvPr/>
        </p:nvSpPr>
        <p:spPr>
          <a:xfrm>
            <a:off x="5830086" y="3018047"/>
            <a:ext cx="179199" cy="179199"/>
          </a:xfrm>
          <a:prstGeom prst="ellipse">
            <a:avLst/>
          </a:prstGeom>
          <a:solidFill>
            <a:schemeClr val="accent5">
              <a:lumMod val="75000"/>
              <a:alpha val="75000"/>
            </a:schemeClr>
          </a:solidFill>
          <a:ln w="19050">
            <a:solidFill>
              <a:schemeClr val="accent5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1" name="Shape 36">
            <a:extLst>
              <a:ext uri="{FF2B5EF4-FFF2-40B4-BE49-F238E27FC236}">
                <a16:creationId xmlns:a16="http://schemas.microsoft.com/office/drawing/2014/main" id="{127447BC-5FF6-D24B-3C6F-4595C0EFA4FB}"/>
              </a:ext>
            </a:extLst>
          </p:cNvPr>
          <p:cNvSpPr/>
          <p:nvPr/>
        </p:nvSpPr>
        <p:spPr>
          <a:xfrm>
            <a:off x="6342002" y="1066765"/>
            <a:ext cx="179199" cy="2230037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3" name="Shape 38">
            <a:extLst>
              <a:ext uri="{FF2B5EF4-FFF2-40B4-BE49-F238E27FC236}">
                <a16:creationId xmlns:a16="http://schemas.microsoft.com/office/drawing/2014/main" id="{37E1614E-5BC0-E904-3D2C-2F852BB5248D}"/>
              </a:ext>
            </a:extLst>
          </p:cNvPr>
          <p:cNvSpPr/>
          <p:nvPr/>
        </p:nvSpPr>
        <p:spPr>
          <a:xfrm>
            <a:off x="6600846" y="1186231"/>
            <a:ext cx="298666" cy="29866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4" name="Text 39">
            <a:extLst>
              <a:ext uri="{FF2B5EF4-FFF2-40B4-BE49-F238E27FC236}">
                <a16:creationId xmlns:a16="http://schemas.microsoft.com/office/drawing/2014/main" id="{2637CF73-42E9-C96F-02C5-AC5D5105AD82}"/>
              </a:ext>
            </a:extLst>
          </p:cNvPr>
          <p:cNvSpPr/>
          <p:nvPr/>
        </p:nvSpPr>
        <p:spPr>
          <a:xfrm>
            <a:off x="6600846" y="1186231"/>
            <a:ext cx="298666" cy="298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35" name="Text 40">
            <a:extLst>
              <a:ext uri="{FF2B5EF4-FFF2-40B4-BE49-F238E27FC236}">
                <a16:creationId xmlns:a16="http://schemas.microsoft.com/office/drawing/2014/main" id="{1E18E590-65CE-2702-BD65-C1738B99646C}"/>
              </a:ext>
            </a:extLst>
          </p:cNvPr>
          <p:cNvSpPr/>
          <p:nvPr/>
        </p:nvSpPr>
        <p:spPr>
          <a:xfrm>
            <a:off x="7026047" y="1143170"/>
            <a:ext cx="2568525" cy="358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Stars</a:t>
            </a:r>
            <a:endParaRPr lang="en-US" sz="2000" dirty="0"/>
          </a:p>
        </p:txBody>
      </p:sp>
      <p:sp>
        <p:nvSpPr>
          <p:cNvPr id="36" name="Text 41">
            <a:extLst>
              <a:ext uri="{FF2B5EF4-FFF2-40B4-BE49-F238E27FC236}">
                <a16:creationId xmlns:a16="http://schemas.microsoft.com/office/drawing/2014/main" id="{8D878362-5287-BCEB-5172-B99EC8F9C5A7}"/>
              </a:ext>
            </a:extLst>
          </p:cNvPr>
          <p:cNvSpPr/>
          <p:nvPr/>
        </p:nvSpPr>
        <p:spPr>
          <a:xfrm>
            <a:off x="7026047" y="1524719"/>
            <a:ext cx="3663633" cy="1393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2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HIGH GROWTH · HIGH SHARE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" name="Shape 42">
            <a:extLst>
              <a:ext uri="{FF2B5EF4-FFF2-40B4-BE49-F238E27FC236}">
                <a16:creationId xmlns:a16="http://schemas.microsoft.com/office/drawing/2014/main" id="{3A7CA91B-1F33-3773-5D8F-995AD8AEC449}"/>
              </a:ext>
            </a:extLst>
          </p:cNvPr>
          <p:cNvSpPr/>
          <p:nvPr/>
        </p:nvSpPr>
        <p:spPr>
          <a:xfrm>
            <a:off x="10236602" y="1178266"/>
            <a:ext cx="457200" cy="457200"/>
          </a:xfrm>
          <a:prstGeom prst="ellipse">
            <a:avLst/>
          </a:prstGeom>
          <a:solidFill>
            <a:schemeClr val="accent2">
              <a:alpha val="4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3" name="Text 48">
            <a:extLst>
              <a:ext uri="{FF2B5EF4-FFF2-40B4-BE49-F238E27FC236}">
                <a16:creationId xmlns:a16="http://schemas.microsoft.com/office/drawing/2014/main" id="{02F41C3B-7F4C-93B2-ACC4-11F5540FF100}"/>
              </a:ext>
            </a:extLst>
          </p:cNvPr>
          <p:cNvSpPr/>
          <p:nvPr/>
        </p:nvSpPr>
        <p:spPr>
          <a:xfrm>
            <a:off x="6667057" y="1790041"/>
            <a:ext cx="4221142" cy="457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4B5563"/>
                </a:solidFill>
                <a:ea typeface="Calibri" pitchFamily="34" charset="-122"/>
                <a:cs typeface="Calibri" pitchFamily="34" charset="-120"/>
              </a:rPr>
              <a:t>Market leader in rapidly expanding markets.</a:t>
            </a:r>
            <a:endParaRPr lang="en-US" sz="1400" dirty="0"/>
          </a:p>
        </p:txBody>
      </p:sp>
      <p:sp>
        <p:nvSpPr>
          <p:cNvPr id="44" name="Shape 49">
            <a:extLst>
              <a:ext uri="{FF2B5EF4-FFF2-40B4-BE49-F238E27FC236}">
                <a16:creationId xmlns:a16="http://schemas.microsoft.com/office/drawing/2014/main" id="{E4C3D2C3-C517-BDC4-D03A-AEB8062F5779}"/>
              </a:ext>
            </a:extLst>
          </p:cNvPr>
          <p:cNvSpPr/>
          <p:nvPr/>
        </p:nvSpPr>
        <p:spPr>
          <a:xfrm>
            <a:off x="6620757" y="2261428"/>
            <a:ext cx="422114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5" name="Shape 50">
            <a:extLst>
              <a:ext uri="{FF2B5EF4-FFF2-40B4-BE49-F238E27FC236}">
                <a16:creationId xmlns:a16="http://schemas.microsoft.com/office/drawing/2014/main" id="{919A80B2-DF9D-7527-28A7-AEBEACEC583E}"/>
              </a:ext>
            </a:extLst>
          </p:cNvPr>
          <p:cNvSpPr/>
          <p:nvPr/>
        </p:nvSpPr>
        <p:spPr>
          <a:xfrm>
            <a:off x="6620757" y="2407875"/>
            <a:ext cx="1347314" cy="5774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6" name="Shape 51">
            <a:extLst>
              <a:ext uri="{FF2B5EF4-FFF2-40B4-BE49-F238E27FC236}">
                <a16:creationId xmlns:a16="http://schemas.microsoft.com/office/drawing/2014/main" id="{4EAB7497-BDDE-402A-C253-C16EA8FCCAC0}"/>
              </a:ext>
            </a:extLst>
          </p:cNvPr>
          <p:cNvSpPr/>
          <p:nvPr/>
        </p:nvSpPr>
        <p:spPr>
          <a:xfrm>
            <a:off x="6620757" y="2407875"/>
            <a:ext cx="1347314" cy="3982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7" name="Text 52">
            <a:extLst>
              <a:ext uri="{FF2B5EF4-FFF2-40B4-BE49-F238E27FC236}">
                <a16:creationId xmlns:a16="http://schemas.microsoft.com/office/drawing/2014/main" id="{D52EC409-08FD-3854-3498-668DC264813A}"/>
              </a:ext>
            </a:extLst>
          </p:cNvPr>
          <p:cNvSpPr/>
          <p:nvPr/>
        </p:nvSpPr>
        <p:spPr>
          <a:xfrm>
            <a:off x="6680490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GROWTH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8" name="Text 53">
            <a:extLst>
              <a:ext uri="{FF2B5EF4-FFF2-40B4-BE49-F238E27FC236}">
                <a16:creationId xmlns:a16="http://schemas.microsoft.com/office/drawing/2014/main" id="{1BD84903-50DC-5CF4-7392-DDFE3524B545}"/>
              </a:ext>
            </a:extLst>
          </p:cNvPr>
          <p:cNvSpPr/>
          <p:nvPr/>
        </p:nvSpPr>
        <p:spPr>
          <a:xfrm>
            <a:off x="6680490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49" name="Shape 54">
            <a:extLst>
              <a:ext uri="{FF2B5EF4-FFF2-40B4-BE49-F238E27FC236}">
                <a16:creationId xmlns:a16="http://schemas.microsoft.com/office/drawing/2014/main" id="{C0CBE495-293E-9B39-30E9-CF527368A85D}"/>
              </a:ext>
            </a:extLst>
          </p:cNvPr>
          <p:cNvSpPr/>
          <p:nvPr/>
        </p:nvSpPr>
        <p:spPr>
          <a:xfrm>
            <a:off x="8027804" y="2407875"/>
            <a:ext cx="1347314" cy="5774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0" name="Shape 55">
            <a:extLst>
              <a:ext uri="{FF2B5EF4-FFF2-40B4-BE49-F238E27FC236}">
                <a16:creationId xmlns:a16="http://schemas.microsoft.com/office/drawing/2014/main" id="{28AEB847-567C-7703-913C-F12B2EC0F0C4}"/>
              </a:ext>
            </a:extLst>
          </p:cNvPr>
          <p:cNvSpPr/>
          <p:nvPr/>
        </p:nvSpPr>
        <p:spPr>
          <a:xfrm>
            <a:off x="8027804" y="2407875"/>
            <a:ext cx="1347314" cy="3982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1" name="Text 56">
            <a:extLst>
              <a:ext uri="{FF2B5EF4-FFF2-40B4-BE49-F238E27FC236}">
                <a16:creationId xmlns:a16="http://schemas.microsoft.com/office/drawing/2014/main" id="{D366A949-A83C-DD76-8BD4-54A945F503A6}"/>
              </a:ext>
            </a:extLst>
          </p:cNvPr>
          <p:cNvSpPr/>
          <p:nvPr/>
        </p:nvSpPr>
        <p:spPr>
          <a:xfrm>
            <a:off x="8087537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MKT SHARE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2" name="Text 57">
            <a:extLst>
              <a:ext uri="{FF2B5EF4-FFF2-40B4-BE49-F238E27FC236}">
                <a16:creationId xmlns:a16="http://schemas.microsoft.com/office/drawing/2014/main" id="{799472BF-A57B-5FBE-9CB3-215D59B6800D}"/>
              </a:ext>
            </a:extLst>
          </p:cNvPr>
          <p:cNvSpPr/>
          <p:nvPr/>
        </p:nvSpPr>
        <p:spPr>
          <a:xfrm>
            <a:off x="8087537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53" name="Shape 58">
            <a:extLst>
              <a:ext uri="{FF2B5EF4-FFF2-40B4-BE49-F238E27FC236}">
                <a16:creationId xmlns:a16="http://schemas.microsoft.com/office/drawing/2014/main" id="{BEE58271-5A1F-16D4-30CF-3F0220669561}"/>
              </a:ext>
            </a:extLst>
          </p:cNvPr>
          <p:cNvSpPr/>
          <p:nvPr/>
        </p:nvSpPr>
        <p:spPr>
          <a:xfrm>
            <a:off x="9434851" y="2407875"/>
            <a:ext cx="1347314" cy="5774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4" name="Shape 59">
            <a:extLst>
              <a:ext uri="{FF2B5EF4-FFF2-40B4-BE49-F238E27FC236}">
                <a16:creationId xmlns:a16="http://schemas.microsoft.com/office/drawing/2014/main" id="{AA99040A-AC5A-74E6-BA35-CA5707104EF1}"/>
              </a:ext>
            </a:extLst>
          </p:cNvPr>
          <p:cNvSpPr/>
          <p:nvPr/>
        </p:nvSpPr>
        <p:spPr>
          <a:xfrm>
            <a:off x="9434851" y="2407875"/>
            <a:ext cx="1347314" cy="3982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5" name="Text 60">
            <a:extLst>
              <a:ext uri="{FF2B5EF4-FFF2-40B4-BE49-F238E27FC236}">
                <a16:creationId xmlns:a16="http://schemas.microsoft.com/office/drawing/2014/main" id="{237C87A1-2849-DCDB-4D7A-4B35A5CF189F}"/>
              </a:ext>
            </a:extLst>
          </p:cNvPr>
          <p:cNvSpPr/>
          <p:nvPr/>
        </p:nvSpPr>
        <p:spPr>
          <a:xfrm>
            <a:off x="9494584" y="2467608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STRATEGY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6" name="Text 61">
            <a:extLst>
              <a:ext uri="{FF2B5EF4-FFF2-40B4-BE49-F238E27FC236}">
                <a16:creationId xmlns:a16="http://schemas.microsoft.com/office/drawing/2014/main" id="{8663A6EA-7F98-40DE-EEAC-783CF761E861}"/>
              </a:ext>
            </a:extLst>
          </p:cNvPr>
          <p:cNvSpPr/>
          <p:nvPr/>
        </p:nvSpPr>
        <p:spPr>
          <a:xfrm>
            <a:off x="9494584" y="2686630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Invest</a:t>
            </a:r>
            <a:endParaRPr lang="en-US" sz="1100" dirty="0"/>
          </a:p>
        </p:txBody>
      </p:sp>
      <p:sp>
        <p:nvSpPr>
          <p:cNvPr id="57" name="Shape 62">
            <a:extLst>
              <a:ext uri="{FF2B5EF4-FFF2-40B4-BE49-F238E27FC236}">
                <a16:creationId xmlns:a16="http://schemas.microsoft.com/office/drawing/2014/main" id="{47E0D1C9-2CBB-6D9E-F5E5-5901AF669D15}"/>
              </a:ext>
            </a:extLst>
          </p:cNvPr>
          <p:cNvSpPr/>
          <p:nvPr/>
        </p:nvSpPr>
        <p:spPr>
          <a:xfrm>
            <a:off x="10563144" y="2878670"/>
            <a:ext cx="318577" cy="318577"/>
          </a:xfrm>
          <a:prstGeom prst="ellipse">
            <a:avLst/>
          </a:prstGeom>
          <a:solidFill>
            <a:schemeClr val="accent2">
              <a:alpha val="75000"/>
            </a:schemeClr>
          </a:solidFill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9" name="Shape 64">
            <a:extLst>
              <a:ext uri="{FF2B5EF4-FFF2-40B4-BE49-F238E27FC236}">
                <a16:creationId xmlns:a16="http://schemas.microsoft.com/office/drawing/2014/main" id="{46A46A73-E849-A7B3-8E5A-2BF6922DE4E9}"/>
              </a:ext>
            </a:extLst>
          </p:cNvPr>
          <p:cNvSpPr/>
          <p:nvPr/>
        </p:nvSpPr>
        <p:spPr>
          <a:xfrm>
            <a:off x="1469567" y="3510052"/>
            <a:ext cx="179199" cy="223003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1" name="Shape 66">
            <a:extLst>
              <a:ext uri="{FF2B5EF4-FFF2-40B4-BE49-F238E27FC236}">
                <a16:creationId xmlns:a16="http://schemas.microsoft.com/office/drawing/2014/main" id="{1AFFEB48-B473-DA2F-9E61-C428533EC1D2}"/>
              </a:ext>
            </a:extLst>
          </p:cNvPr>
          <p:cNvSpPr/>
          <p:nvPr/>
        </p:nvSpPr>
        <p:spPr>
          <a:xfrm>
            <a:off x="1728410" y="3629519"/>
            <a:ext cx="298666" cy="29866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62" name="Text 67">
            <a:extLst>
              <a:ext uri="{FF2B5EF4-FFF2-40B4-BE49-F238E27FC236}">
                <a16:creationId xmlns:a16="http://schemas.microsoft.com/office/drawing/2014/main" id="{62B94347-6C88-509E-1599-CBAD6E2EA872}"/>
              </a:ext>
            </a:extLst>
          </p:cNvPr>
          <p:cNvSpPr/>
          <p:nvPr/>
        </p:nvSpPr>
        <p:spPr>
          <a:xfrm>
            <a:off x="1728410" y="3629519"/>
            <a:ext cx="298666" cy="298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63" name="Text 68">
            <a:extLst>
              <a:ext uri="{FF2B5EF4-FFF2-40B4-BE49-F238E27FC236}">
                <a16:creationId xmlns:a16="http://schemas.microsoft.com/office/drawing/2014/main" id="{FDAE408E-5B33-72A5-AEF2-9157A43BF25C}"/>
              </a:ext>
            </a:extLst>
          </p:cNvPr>
          <p:cNvSpPr/>
          <p:nvPr/>
        </p:nvSpPr>
        <p:spPr>
          <a:xfrm>
            <a:off x="2153612" y="3586458"/>
            <a:ext cx="2568525" cy="358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Poor Dogs</a:t>
            </a:r>
            <a:endParaRPr lang="en-US" sz="2000" dirty="0"/>
          </a:p>
        </p:txBody>
      </p:sp>
      <p:sp>
        <p:nvSpPr>
          <p:cNvPr id="64" name="Text 69">
            <a:extLst>
              <a:ext uri="{FF2B5EF4-FFF2-40B4-BE49-F238E27FC236}">
                <a16:creationId xmlns:a16="http://schemas.microsoft.com/office/drawing/2014/main" id="{94D0EA56-99E9-E132-352A-9D5C9A2B3B4B}"/>
              </a:ext>
            </a:extLst>
          </p:cNvPr>
          <p:cNvSpPr/>
          <p:nvPr/>
        </p:nvSpPr>
        <p:spPr>
          <a:xfrm>
            <a:off x="2153612" y="3968006"/>
            <a:ext cx="3663633" cy="1393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2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LOW GROWTH · LOW SHARE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5" name="Shape 70">
            <a:extLst>
              <a:ext uri="{FF2B5EF4-FFF2-40B4-BE49-F238E27FC236}">
                <a16:creationId xmlns:a16="http://schemas.microsoft.com/office/drawing/2014/main" id="{585BA38F-CAEE-C6EA-74DC-C79F67ADD50B}"/>
              </a:ext>
            </a:extLst>
          </p:cNvPr>
          <p:cNvSpPr/>
          <p:nvPr/>
        </p:nvSpPr>
        <p:spPr>
          <a:xfrm>
            <a:off x="5364167" y="3621553"/>
            <a:ext cx="457200" cy="457200"/>
          </a:xfrm>
          <a:prstGeom prst="ellipse">
            <a:avLst/>
          </a:prstGeom>
          <a:solidFill>
            <a:schemeClr val="accent1">
              <a:alpha val="25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1" name="Text 76">
            <a:extLst>
              <a:ext uri="{FF2B5EF4-FFF2-40B4-BE49-F238E27FC236}">
                <a16:creationId xmlns:a16="http://schemas.microsoft.com/office/drawing/2014/main" id="{5748F5CA-4CC1-BF8E-CB4A-4EB0285C6F37}"/>
              </a:ext>
            </a:extLst>
          </p:cNvPr>
          <p:cNvSpPr/>
          <p:nvPr/>
        </p:nvSpPr>
        <p:spPr>
          <a:xfrm>
            <a:off x="1794621" y="4233328"/>
            <a:ext cx="4221142" cy="457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4B5563"/>
                </a:solidFill>
                <a:ea typeface="Calibri" pitchFamily="34" charset="-122"/>
                <a:cs typeface="Calibri" pitchFamily="34" charset="-120"/>
              </a:rPr>
              <a:t>Discontinued or problem products in stagnating markets.</a:t>
            </a:r>
            <a:endParaRPr lang="en-US" sz="1400" dirty="0"/>
          </a:p>
        </p:txBody>
      </p:sp>
      <p:sp>
        <p:nvSpPr>
          <p:cNvPr id="72" name="Shape 77">
            <a:extLst>
              <a:ext uri="{FF2B5EF4-FFF2-40B4-BE49-F238E27FC236}">
                <a16:creationId xmlns:a16="http://schemas.microsoft.com/office/drawing/2014/main" id="{10CB55C9-D641-84AC-F9EA-60307979D570}"/>
              </a:ext>
            </a:extLst>
          </p:cNvPr>
          <p:cNvSpPr/>
          <p:nvPr/>
        </p:nvSpPr>
        <p:spPr>
          <a:xfrm>
            <a:off x="1748321" y="4704715"/>
            <a:ext cx="422114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3" name="Shape 78">
            <a:extLst>
              <a:ext uri="{FF2B5EF4-FFF2-40B4-BE49-F238E27FC236}">
                <a16:creationId xmlns:a16="http://schemas.microsoft.com/office/drawing/2014/main" id="{87BE8D5D-7C61-D542-9EF5-E602307A83CF}"/>
              </a:ext>
            </a:extLst>
          </p:cNvPr>
          <p:cNvSpPr/>
          <p:nvPr/>
        </p:nvSpPr>
        <p:spPr>
          <a:xfrm>
            <a:off x="1748321" y="4851162"/>
            <a:ext cx="1347314" cy="577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4" name="Shape 79">
            <a:extLst>
              <a:ext uri="{FF2B5EF4-FFF2-40B4-BE49-F238E27FC236}">
                <a16:creationId xmlns:a16="http://schemas.microsoft.com/office/drawing/2014/main" id="{A4A82AF3-D2D8-6C02-F8A3-0F5FDB55EEEA}"/>
              </a:ext>
            </a:extLst>
          </p:cNvPr>
          <p:cNvSpPr/>
          <p:nvPr/>
        </p:nvSpPr>
        <p:spPr>
          <a:xfrm>
            <a:off x="1748321" y="4851162"/>
            <a:ext cx="1347314" cy="3982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5" name="Text 80">
            <a:extLst>
              <a:ext uri="{FF2B5EF4-FFF2-40B4-BE49-F238E27FC236}">
                <a16:creationId xmlns:a16="http://schemas.microsoft.com/office/drawing/2014/main" id="{7C27AC16-1133-F991-4F02-668754CE1C2E}"/>
              </a:ext>
            </a:extLst>
          </p:cNvPr>
          <p:cNvSpPr/>
          <p:nvPr/>
        </p:nvSpPr>
        <p:spPr>
          <a:xfrm>
            <a:off x="1808055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GROWTH</a:t>
            </a:r>
            <a:endParaRPr lang="en-US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6" name="Text 81">
            <a:extLst>
              <a:ext uri="{FF2B5EF4-FFF2-40B4-BE49-F238E27FC236}">
                <a16:creationId xmlns:a16="http://schemas.microsoft.com/office/drawing/2014/main" id="{BF4C0B1F-9C5F-97A3-2E8E-98A6FC8DB33A}"/>
              </a:ext>
            </a:extLst>
          </p:cNvPr>
          <p:cNvSpPr/>
          <p:nvPr/>
        </p:nvSpPr>
        <p:spPr>
          <a:xfrm>
            <a:off x="1808055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77" name="Shape 82">
            <a:extLst>
              <a:ext uri="{FF2B5EF4-FFF2-40B4-BE49-F238E27FC236}">
                <a16:creationId xmlns:a16="http://schemas.microsoft.com/office/drawing/2014/main" id="{73B57DCF-89BD-1F3A-F5AB-84A88609CE54}"/>
              </a:ext>
            </a:extLst>
          </p:cNvPr>
          <p:cNvSpPr/>
          <p:nvPr/>
        </p:nvSpPr>
        <p:spPr>
          <a:xfrm>
            <a:off x="3155369" y="4851162"/>
            <a:ext cx="1347314" cy="577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8" name="Shape 83">
            <a:extLst>
              <a:ext uri="{FF2B5EF4-FFF2-40B4-BE49-F238E27FC236}">
                <a16:creationId xmlns:a16="http://schemas.microsoft.com/office/drawing/2014/main" id="{227B1289-2C4D-5FEC-CDEB-8F5FAA97910E}"/>
              </a:ext>
            </a:extLst>
          </p:cNvPr>
          <p:cNvSpPr/>
          <p:nvPr/>
        </p:nvSpPr>
        <p:spPr>
          <a:xfrm>
            <a:off x="3155369" y="4851162"/>
            <a:ext cx="1347314" cy="3982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9" name="Text 84">
            <a:extLst>
              <a:ext uri="{FF2B5EF4-FFF2-40B4-BE49-F238E27FC236}">
                <a16:creationId xmlns:a16="http://schemas.microsoft.com/office/drawing/2014/main" id="{B986BFA7-A636-39C3-E38A-2D3E1A3A8C59}"/>
              </a:ext>
            </a:extLst>
          </p:cNvPr>
          <p:cNvSpPr/>
          <p:nvPr/>
        </p:nvSpPr>
        <p:spPr>
          <a:xfrm>
            <a:off x="3215102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MKT SHARE</a:t>
            </a:r>
            <a:endParaRPr lang="en-US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0" name="Text 85">
            <a:extLst>
              <a:ext uri="{FF2B5EF4-FFF2-40B4-BE49-F238E27FC236}">
                <a16:creationId xmlns:a16="http://schemas.microsoft.com/office/drawing/2014/main" id="{46D92C52-22C2-F6AF-AC6E-45DFF95A803C}"/>
              </a:ext>
            </a:extLst>
          </p:cNvPr>
          <p:cNvSpPr/>
          <p:nvPr/>
        </p:nvSpPr>
        <p:spPr>
          <a:xfrm>
            <a:off x="3215102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81" name="Shape 86">
            <a:extLst>
              <a:ext uri="{FF2B5EF4-FFF2-40B4-BE49-F238E27FC236}">
                <a16:creationId xmlns:a16="http://schemas.microsoft.com/office/drawing/2014/main" id="{2AFC95E0-80A3-E501-0BF7-83578D1E7E4D}"/>
              </a:ext>
            </a:extLst>
          </p:cNvPr>
          <p:cNvSpPr/>
          <p:nvPr/>
        </p:nvSpPr>
        <p:spPr>
          <a:xfrm>
            <a:off x="4562416" y="4851162"/>
            <a:ext cx="1347314" cy="577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2" name="Shape 87">
            <a:extLst>
              <a:ext uri="{FF2B5EF4-FFF2-40B4-BE49-F238E27FC236}">
                <a16:creationId xmlns:a16="http://schemas.microsoft.com/office/drawing/2014/main" id="{E0843565-B6B2-03B9-C281-3511EE13DB34}"/>
              </a:ext>
            </a:extLst>
          </p:cNvPr>
          <p:cNvSpPr/>
          <p:nvPr/>
        </p:nvSpPr>
        <p:spPr>
          <a:xfrm>
            <a:off x="4562416" y="4851162"/>
            <a:ext cx="1347314" cy="3982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3" name="Text 88">
            <a:extLst>
              <a:ext uri="{FF2B5EF4-FFF2-40B4-BE49-F238E27FC236}">
                <a16:creationId xmlns:a16="http://schemas.microsoft.com/office/drawing/2014/main" id="{A0B0DE64-8059-9644-B656-05C6CBD62F27}"/>
              </a:ext>
            </a:extLst>
          </p:cNvPr>
          <p:cNvSpPr/>
          <p:nvPr/>
        </p:nvSpPr>
        <p:spPr>
          <a:xfrm>
            <a:off x="4622149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1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STRATEGY</a:t>
            </a:r>
            <a:endParaRPr lang="en-US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4" name="Text 89">
            <a:extLst>
              <a:ext uri="{FF2B5EF4-FFF2-40B4-BE49-F238E27FC236}">
                <a16:creationId xmlns:a16="http://schemas.microsoft.com/office/drawing/2014/main" id="{F8567A6E-B853-08AE-32B0-06D49D6CF48F}"/>
              </a:ext>
            </a:extLst>
          </p:cNvPr>
          <p:cNvSpPr/>
          <p:nvPr/>
        </p:nvSpPr>
        <p:spPr>
          <a:xfrm>
            <a:off x="4622149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Disinvest</a:t>
            </a:r>
            <a:endParaRPr lang="en-US" sz="1100" dirty="0"/>
          </a:p>
        </p:txBody>
      </p:sp>
      <p:sp>
        <p:nvSpPr>
          <p:cNvPr id="85" name="Shape 90">
            <a:extLst>
              <a:ext uri="{FF2B5EF4-FFF2-40B4-BE49-F238E27FC236}">
                <a16:creationId xmlns:a16="http://schemas.microsoft.com/office/drawing/2014/main" id="{BF8C3294-763A-B48F-2C65-6A8736F1CFA2}"/>
              </a:ext>
            </a:extLst>
          </p:cNvPr>
          <p:cNvSpPr/>
          <p:nvPr/>
        </p:nvSpPr>
        <p:spPr>
          <a:xfrm>
            <a:off x="5889819" y="5521068"/>
            <a:ext cx="119466" cy="119466"/>
          </a:xfrm>
          <a:prstGeom prst="ellipse">
            <a:avLst/>
          </a:prstGeom>
          <a:solidFill>
            <a:schemeClr val="accent1">
              <a:alpha val="75000"/>
            </a:schemeClr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7" name="Shape 92">
            <a:extLst>
              <a:ext uri="{FF2B5EF4-FFF2-40B4-BE49-F238E27FC236}">
                <a16:creationId xmlns:a16="http://schemas.microsoft.com/office/drawing/2014/main" id="{4038C633-C83F-0C51-0316-EA44A5503564}"/>
              </a:ext>
            </a:extLst>
          </p:cNvPr>
          <p:cNvSpPr/>
          <p:nvPr/>
        </p:nvSpPr>
        <p:spPr>
          <a:xfrm>
            <a:off x="6342002" y="3510052"/>
            <a:ext cx="179199" cy="2230037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9" name="Shape 94">
            <a:extLst>
              <a:ext uri="{FF2B5EF4-FFF2-40B4-BE49-F238E27FC236}">
                <a16:creationId xmlns:a16="http://schemas.microsoft.com/office/drawing/2014/main" id="{980E3A23-80CB-AC06-3D92-B39E690CB3EC}"/>
              </a:ext>
            </a:extLst>
          </p:cNvPr>
          <p:cNvSpPr/>
          <p:nvPr/>
        </p:nvSpPr>
        <p:spPr>
          <a:xfrm>
            <a:off x="6600846" y="3629519"/>
            <a:ext cx="298666" cy="298666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90" name="Text 95">
            <a:extLst>
              <a:ext uri="{FF2B5EF4-FFF2-40B4-BE49-F238E27FC236}">
                <a16:creationId xmlns:a16="http://schemas.microsoft.com/office/drawing/2014/main" id="{1967D12A-406E-7A2A-08BC-76E663E73E9C}"/>
              </a:ext>
            </a:extLst>
          </p:cNvPr>
          <p:cNvSpPr/>
          <p:nvPr/>
        </p:nvSpPr>
        <p:spPr>
          <a:xfrm>
            <a:off x="6600846" y="3629519"/>
            <a:ext cx="298666" cy="298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91" name="Text 96">
            <a:extLst>
              <a:ext uri="{FF2B5EF4-FFF2-40B4-BE49-F238E27FC236}">
                <a16:creationId xmlns:a16="http://schemas.microsoft.com/office/drawing/2014/main" id="{004199EC-11F5-1697-E80F-7EB1CFCA8D2B}"/>
              </a:ext>
            </a:extLst>
          </p:cNvPr>
          <p:cNvSpPr/>
          <p:nvPr/>
        </p:nvSpPr>
        <p:spPr>
          <a:xfrm>
            <a:off x="7026047" y="3586458"/>
            <a:ext cx="2568525" cy="358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Cash Cows</a:t>
            </a:r>
            <a:endParaRPr lang="en-US" sz="2000" dirty="0"/>
          </a:p>
        </p:txBody>
      </p:sp>
      <p:sp>
        <p:nvSpPr>
          <p:cNvPr id="92" name="Text 97">
            <a:extLst>
              <a:ext uri="{FF2B5EF4-FFF2-40B4-BE49-F238E27FC236}">
                <a16:creationId xmlns:a16="http://schemas.microsoft.com/office/drawing/2014/main" id="{E8AB40AE-016B-D113-5E5C-00DA822C9218}"/>
              </a:ext>
            </a:extLst>
          </p:cNvPr>
          <p:cNvSpPr/>
          <p:nvPr/>
        </p:nvSpPr>
        <p:spPr>
          <a:xfrm>
            <a:off x="7026047" y="3968006"/>
            <a:ext cx="3663633" cy="1393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20" dirty="0">
                <a:solidFill>
                  <a:schemeClr val="accent4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LOW GROWTH · HIGH SHARE</a:t>
            </a:r>
            <a:endParaRPr lang="en-US" sz="1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3" name="Shape 98">
            <a:extLst>
              <a:ext uri="{FF2B5EF4-FFF2-40B4-BE49-F238E27FC236}">
                <a16:creationId xmlns:a16="http://schemas.microsoft.com/office/drawing/2014/main" id="{1E22AC73-5EC9-D9DE-211E-74622F552A8F}"/>
              </a:ext>
            </a:extLst>
          </p:cNvPr>
          <p:cNvSpPr/>
          <p:nvPr/>
        </p:nvSpPr>
        <p:spPr>
          <a:xfrm>
            <a:off x="10236602" y="3621553"/>
            <a:ext cx="457200" cy="457200"/>
          </a:xfrm>
          <a:prstGeom prst="ellipse">
            <a:avLst/>
          </a:prstGeom>
          <a:solidFill>
            <a:schemeClr val="accent4">
              <a:lumMod val="75000"/>
              <a:alpha val="30000"/>
            </a:schemeClr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99" name="Text 104">
            <a:extLst>
              <a:ext uri="{FF2B5EF4-FFF2-40B4-BE49-F238E27FC236}">
                <a16:creationId xmlns:a16="http://schemas.microsoft.com/office/drawing/2014/main" id="{84DFF8A7-16AC-12AD-0585-3BBDD3F99558}"/>
              </a:ext>
            </a:extLst>
          </p:cNvPr>
          <p:cNvSpPr/>
          <p:nvPr/>
        </p:nvSpPr>
        <p:spPr>
          <a:xfrm>
            <a:off x="6667057" y="4233328"/>
            <a:ext cx="4221142" cy="457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4B5563"/>
                </a:solidFill>
                <a:ea typeface="Calibri" pitchFamily="34" charset="-122"/>
                <a:cs typeface="Calibri" pitchFamily="34" charset="-120"/>
              </a:rPr>
              <a:t>Market leader in saturated or stagnating markets.</a:t>
            </a:r>
            <a:endParaRPr lang="en-US" sz="1400" dirty="0"/>
          </a:p>
        </p:txBody>
      </p:sp>
      <p:sp>
        <p:nvSpPr>
          <p:cNvPr id="100" name="Shape 105">
            <a:extLst>
              <a:ext uri="{FF2B5EF4-FFF2-40B4-BE49-F238E27FC236}">
                <a16:creationId xmlns:a16="http://schemas.microsoft.com/office/drawing/2014/main" id="{CE24013A-FA08-78AE-1A11-F0BFE8F4886A}"/>
              </a:ext>
            </a:extLst>
          </p:cNvPr>
          <p:cNvSpPr/>
          <p:nvPr/>
        </p:nvSpPr>
        <p:spPr>
          <a:xfrm>
            <a:off x="6620757" y="4704715"/>
            <a:ext cx="4221142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01" name="Shape 106">
            <a:extLst>
              <a:ext uri="{FF2B5EF4-FFF2-40B4-BE49-F238E27FC236}">
                <a16:creationId xmlns:a16="http://schemas.microsoft.com/office/drawing/2014/main" id="{3A945C79-1104-05C8-EED3-2284E8AFF480}"/>
              </a:ext>
            </a:extLst>
          </p:cNvPr>
          <p:cNvSpPr/>
          <p:nvPr/>
        </p:nvSpPr>
        <p:spPr>
          <a:xfrm>
            <a:off x="6620757" y="4851162"/>
            <a:ext cx="1347314" cy="5774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02" name="Shape 107">
            <a:extLst>
              <a:ext uri="{FF2B5EF4-FFF2-40B4-BE49-F238E27FC236}">
                <a16:creationId xmlns:a16="http://schemas.microsoft.com/office/drawing/2014/main" id="{FB2FE364-113F-6C00-6261-4069902580F8}"/>
              </a:ext>
            </a:extLst>
          </p:cNvPr>
          <p:cNvSpPr/>
          <p:nvPr/>
        </p:nvSpPr>
        <p:spPr>
          <a:xfrm>
            <a:off x="6620757" y="4851162"/>
            <a:ext cx="1347314" cy="3982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>
              <a:solidFill>
                <a:schemeClr val="accent4"/>
              </a:solidFill>
            </a:endParaRPr>
          </a:p>
        </p:txBody>
      </p:sp>
      <p:sp>
        <p:nvSpPr>
          <p:cNvPr id="103" name="Text 108">
            <a:extLst>
              <a:ext uri="{FF2B5EF4-FFF2-40B4-BE49-F238E27FC236}">
                <a16:creationId xmlns:a16="http://schemas.microsoft.com/office/drawing/2014/main" id="{FC9CE343-0D03-4F81-237F-4C4AF06CD1D5}"/>
              </a:ext>
            </a:extLst>
          </p:cNvPr>
          <p:cNvSpPr/>
          <p:nvPr/>
        </p:nvSpPr>
        <p:spPr>
          <a:xfrm>
            <a:off x="6680490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4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GROWTH</a:t>
            </a:r>
            <a:endParaRPr lang="en-US" sz="9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4" name="Text 109">
            <a:extLst>
              <a:ext uri="{FF2B5EF4-FFF2-40B4-BE49-F238E27FC236}">
                <a16:creationId xmlns:a16="http://schemas.microsoft.com/office/drawing/2014/main" id="{95D73D53-69E5-52B6-B656-F7F360DA6DC0}"/>
              </a:ext>
            </a:extLst>
          </p:cNvPr>
          <p:cNvSpPr/>
          <p:nvPr/>
        </p:nvSpPr>
        <p:spPr>
          <a:xfrm>
            <a:off x="6680490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105" name="Shape 110">
            <a:extLst>
              <a:ext uri="{FF2B5EF4-FFF2-40B4-BE49-F238E27FC236}">
                <a16:creationId xmlns:a16="http://schemas.microsoft.com/office/drawing/2014/main" id="{15614495-05D3-154A-7CB7-3D2F68917217}"/>
              </a:ext>
            </a:extLst>
          </p:cNvPr>
          <p:cNvSpPr/>
          <p:nvPr/>
        </p:nvSpPr>
        <p:spPr>
          <a:xfrm>
            <a:off x="8027804" y="4851162"/>
            <a:ext cx="1347314" cy="5774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06" name="Shape 111">
            <a:extLst>
              <a:ext uri="{FF2B5EF4-FFF2-40B4-BE49-F238E27FC236}">
                <a16:creationId xmlns:a16="http://schemas.microsoft.com/office/drawing/2014/main" id="{738C046C-F924-5C81-D366-177F273E84FD}"/>
              </a:ext>
            </a:extLst>
          </p:cNvPr>
          <p:cNvSpPr/>
          <p:nvPr/>
        </p:nvSpPr>
        <p:spPr>
          <a:xfrm>
            <a:off x="8027804" y="4851162"/>
            <a:ext cx="1347314" cy="3982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>
              <a:solidFill>
                <a:schemeClr val="accent4"/>
              </a:solidFill>
            </a:endParaRPr>
          </a:p>
        </p:txBody>
      </p:sp>
      <p:sp>
        <p:nvSpPr>
          <p:cNvPr id="107" name="Text 112">
            <a:extLst>
              <a:ext uri="{FF2B5EF4-FFF2-40B4-BE49-F238E27FC236}">
                <a16:creationId xmlns:a16="http://schemas.microsoft.com/office/drawing/2014/main" id="{465A8059-3859-73F6-498A-F421B481C915}"/>
              </a:ext>
            </a:extLst>
          </p:cNvPr>
          <p:cNvSpPr/>
          <p:nvPr/>
        </p:nvSpPr>
        <p:spPr>
          <a:xfrm>
            <a:off x="8087537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4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MKT SHARE</a:t>
            </a:r>
            <a:endParaRPr lang="en-US" sz="9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8" name="Text 113">
            <a:extLst>
              <a:ext uri="{FF2B5EF4-FFF2-40B4-BE49-F238E27FC236}">
                <a16:creationId xmlns:a16="http://schemas.microsoft.com/office/drawing/2014/main" id="{AF115E04-6F18-6086-364B-ABF334A2B843}"/>
              </a:ext>
            </a:extLst>
          </p:cNvPr>
          <p:cNvSpPr/>
          <p:nvPr/>
        </p:nvSpPr>
        <p:spPr>
          <a:xfrm>
            <a:off x="8087537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109" name="Shape 114">
            <a:extLst>
              <a:ext uri="{FF2B5EF4-FFF2-40B4-BE49-F238E27FC236}">
                <a16:creationId xmlns:a16="http://schemas.microsoft.com/office/drawing/2014/main" id="{66B7EE71-98C4-9C33-73AF-194B9C673DE6}"/>
              </a:ext>
            </a:extLst>
          </p:cNvPr>
          <p:cNvSpPr/>
          <p:nvPr/>
        </p:nvSpPr>
        <p:spPr>
          <a:xfrm>
            <a:off x="9434851" y="4851162"/>
            <a:ext cx="1347314" cy="5774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0" name="Shape 115">
            <a:extLst>
              <a:ext uri="{FF2B5EF4-FFF2-40B4-BE49-F238E27FC236}">
                <a16:creationId xmlns:a16="http://schemas.microsoft.com/office/drawing/2014/main" id="{A3163E47-42C6-9CE2-1363-AB1531246E53}"/>
              </a:ext>
            </a:extLst>
          </p:cNvPr>
          <p:cNvSpPr/>
          <p:nvPr/>
        </p:nvSpPr>
        <p:spPr>
          <a:xfrm>
            <a:off x="9434851" y="4851162"/>
            <a:ext cx="1347314" cy="3982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>
              <a:solidFill>
                <a:schemeClr val="accent4"/>
              </a:solidFill>
            </a:endParaRPr>
          </a:p>
        </p:txBody>
      </p:sp>
      <p:sp>
        <p:nvSpPr>
          <p:cNvPr id="111" name="Text 116">
            <a:extLst>
              <a:ext uri="{FF2B5EF4-FFF2-40B4-BE49-F238E27FC236}">
                <a16:creationId xmlns:a16="http://schemas.microsoft.com/office/drawing/2014/main" id="{2D2418B2-0007-7545-FD3B-631E7EC7E90D}"/>
              </a:ext>
            </a:extLst>
          </p:cNvPr>
          <p:cNvSpPr/>
          <p:nvPr/>
        </p:nvSpPr>
        <p:spPr>
          <a:xfrm>
            <a:off x="9494584" y="4910895"/>
            <a:ext cx="1227848" cy="179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100" dirty="0">
                <a:solidFill>
                  <a:schemeClr val="accent4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STRATEGY</a:t>
            </a:r>
            <a:endParaRPr lang="en-US" sz="9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2" name="Text 117">
            <a:extLst>
              <a:ext uri="{FF2B5EF4-FFF2-40B4-BE49-F238E27FC236}">
                <a16:creationId xmlns:a16="http://schemas.microsoft.com/office/drawing/2014/main" id="{28EA059D-D77E-8197-EACA-8CE8EC2D54EE}"/>
              </a:ext>
            </a:extLst>
          </p:cNvPr>
          <p:cNvSpPr/>
          <p:nvPr/>
        </p:nvSpPr>
        <p:spPr>
          <a:xfrm>
            <a:off x="9494584" y="5129917"/>
            <a:ext cx="1227848" cy="2190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11827"/>
                </a:solidFill>
                <a:ea typeface="Calibri" pitchFamily="34" charset="-122"/>
                <a:cs typeface="Calibri" pitchFamily="34" charset="-120"/>
              </a:rPr>
              <a:t>Skim</a:t>
            </a:r>
            <a:endParaRPr lang="en-US" sz="1100" dirty="0"/>
          </a:p>
        </p:txBody>
      </p:sp>
      <p:sp>
        <p:nvSpPr>
          <p:cNvPr id="113" name="Shape 118">
            <a:extLst>
              <a:ext uri="{FF2B5EF4-FFF2-40B4-BE49-F238E27FC236}">
                <a16:creationId xmlns:a16="http://schemas.microsoft.com/office/drawing/2014/main" id="{25368440-4791-DE0C-0B9D-D872D381F973}"/>
              </a:ext>
            </a:extLst>
          </p:cNvPr>
          <p:cNvSpPr/>
          <p:nvPr/>
        </p:nvSpPr>
        <p:spPr>
          <a:xfrm>
            <a:off x="10642788" y="5401602"/>
            <a:ext cx="238933" cy="238933"/>
          </a:xfrm>
          <a:prstGeom prst="ellipse">
            <a:avLst/>
          </a:prstGeom>
          <a:solidFill>
            <a:schemeClr val="accent4">
              <a:alpha val="75000"/>
            </a:schemeClr>
          </a:solidFill>
          <a:ln w="1905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4" name="Shape 119">
            <a:extLst>
              <a:ext uri="{FF2B5EF4-FFF2-40B4-BE49-F238E27FC236}">
                <a16:creationId xmlns:a16="http://schemas.microsoft.com/office/drawing/2014/main" id="{948B761F-D656-2323-4EDF-AD4711F69D68}"/>
              </a:ext>
            </a:extLst>
          </p:cNvPr>
          <p:cNvSpPr/>
          <p:nvPr/>
        </p:nvSpPr>
        <p:spPr>
          <a:xfrm>
            <a:off x="6235377" y="1153479"/>
            <a:ext cx="0" cy="4499896"/>
          </a:xfrm>
          <a:prstGeom prst="line">
            <a:avLst/>
          </a:prstGeom>
          <a:noFill/>
          <a:ln w="12700">
            <a:solidFill>
              <a:srgbClr val="D1D5DB"/>
            </a:solidFill>
            <a:prstDash val="sysDash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5" name="Shape 120">
            <a:extLst>
              <a:ext uri="{FF2B5EF4-FFF2-40B4-BE49-F238E27FC236}">
                <a16:creationId xmlns:a16="http://schemas.microsoft.com/office/drawing/2014/main" id="{11148AB1-F55C-A834-AC7F-3A6BC7E7045A}"/>
              </a:ext>
            </a:extLst>
          </p:cNvPr>
          <p:cNvSpPr/>
          <p:nvPr/>
        </p:nvSpPr>
        <p:spPr>
          <a:xfrm>
            <a:off x="1556281" y="3403427"/>
            <a:ext cx="9358192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ysDash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6" name="Shape 121">
            <a:extLst>
              <a:ext uri="{FF2B5EF4-FFF2-40B4-BE49-F238E27FC236}">
                <a16:creationId xmlns:a16="http://schemas.microsoft.com/office/drawing/2014/main" id="{CD66E569-0252-3CAB-2940-1709F834A843}"/>
              </a:ext>
            </a:extLst>
          </p:cNvPr>
          <p:cNvSpPr/>
          <p:nvPr/>
        </p:nvSpPr>
        <p:spPr>
          <a:xfrm>
            <a:off x="1245767" y="1193301"/>
            <a:ext cx="0" cy="4420252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7" name="Shape 122">
            <a:extLst>
              <a:ext uri="{FF2B5EF4-FFF2-40B4-BE49-F238E27FC236}">
                <a16:creationId xmlns:a16="http://schemas.microsoft.com/office/drawing/2014/main" id="{86D5A4FD-27C0-EF6A-6C07-E3C1F1637E8E}"/>
              </a:ext>
            </a:extLst>
          </p:cNvPr>
          <p:cNvSpPr/>
          <p:nvPr/>
        </p:nvSpPr>
        <p:spPr>
          <a:xfrm>
            <a:off x="1195989" y="1093746"/>
            <a:ext cx="99555" cy="139377"/>
          </a:xfrm>
          <a:prstGeom prst="triangle">
            <a:avLst/>
          </a:prstGeom>
          <a:solidFill>
            <a:srgbClr val="9CA3AF"/>
          </a:solidFill>
          <a:ln w="12700">
            <a:solidFill>
              <a:srgbClr val="9CA3AF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8" name="Text 124">
            <a:extLst>
              <a:ext uri="{FF2B5EF4-FFF2-40B4-BE49-F238E27FC236}">
                <a16:creationId xmlns:a16="http://schemas.microsoft.com/office/drawing/2014/main" id="{0A61776E-6E54-52BD-B9DF-FE2B7D9195A5}"/>
              </a:ext>
            </a:extLst>
          </p:cNvPr>
          <p:cNvSpPr/>
          <p:nvPr/>
        </p:nvSpPr>
        <p:spPr>
          <a:xfrm>
            <a:off x="594675" y="1133568"/>
            <a:ext cx="496536" cy="15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119" name="Text 125">
            <a:extLst>
              <a:ext uri="{FF2B5EF4-FFF2-40B4-BE49-F238E27FC236}">
                <a16:creationId xmlns:a16="http://schemas.microsoft.com/office/drawing/2014/main" id="{D1707EAB-8E3D-20D2-5458-7377916C95BC}"/>
              </a:ext>
            </a:extLst>
          </p:cNvPr>
          <p:cNvSpPr/>
          <p:nvPr/>
        </p:nvSpPr>
        <p:spPr>
          <a:xfrm>
            <a:off x="594675" y="5533909"/>
            <a:ext cx="496536" cy="15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120" name="Shape 126">
            <a:extLst>
              <a:ext uri="{FF2B5EF4-FFF2-40B4-BE49-F238E27FC236}">
                <a16:creationId xmlns:a16="http://schemas.microsoft.com/office/drawing/2014/main" id="{4D8F47DF-2AF0-ADDD-A07D-66BEEB190D95}"/>
              </a:ext>
            </a:extLst>
          </p:cNvPr>
          <p:cNvSpPr/>
          <p:nvPr/>
        </p:nvSpPr>
        <p:spPr>
          <a:xfrm>
            <a:off x="1576192" y="5901866"/>
            <a:ext cx="9278548" cy="0"/>
          </a:xfrm>
          <a:prstGeom prst="line">
            <a:avLst/>
          </a:prstGeom>
          <a:noFill/>
          <a:ln w="15240">
            <a:solidFill>
              <a:srgbClr val="9CA3AF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1" name="Shape 127">
            <a:extLst>
              <a:ext uri="{FF2B5EF4-FFF2-40B4-BE49-F238E27FC236}">
                <a16:creationId xmlns:a16="http://schemas.microsoft.com/office/drawing/2014/main" id="{45DD33D8-BB54-18C5-8264-8A91994F6896}"/>
              </a:ext>
            </a:extLst>
          </p:cNvPr>
          <p:cNvSpPr/>
          <p:nvPr/>
        </p:nvSpPr>
        <p:spPr>
          <a:xfrm rot="5400000">
            <a:off x="10854740" y="5842132"/>
            <a:ext cx="139377" cy="99555"/>
          </a:xfrm>
          <a:prstGeom prst="triangle">
            <a:avLst/>
          </a:prstGeom>
          <a:solidFill>
            <a:srgbClr val="9CA3AF"/>
          </a:solidFill>
          <a:ln w="12700">
            <a:solidFill>
              <a:srgbClr val="9CA3AF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22" name="Text 128">
            <a:extLst>
              <a:ext uri="{FF2B5EF4-FFF2-40B4-BE49-F238E27FC236}">
                <a16:creationId xmlns:a16="http://schemas.microsoft.com/office/drawing/2014/main" id="{7CF51A1E-3FD7-5025-DF25-D42D62B6811A}"/>
              </a:ext>
            </a:extLst>
          </p:cNvPr>
          <p:cNvSpPr/>
          <p:nvPr/>
        </p:nvSpPr>
        <p:spPr>
          <a:xfrm>
            <a:off x="2912223" y="6011376"/>
            <a:ext cx="6606485" cy="1991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Relative market share</a:t>
            </a:r>
            <a:endParaRPr lang="en-US" sz="1100" dirty="0"/>
          </a:p>
        </p:txBody>
      </p:sp>
      <p:sp>
        <p:nvSpPr>
          <p:cNvPr id="123" name="Text 129">
            <a:extLst>
              <a:ext uri="{FF2B5EF4-FFF2-40B4-BE49-F238E27FC236}">
                <a16:creationId xmlns:a16="http://schemas.microsoft.com/office/drawing/2014/main" id="{390E8E69-63AD-537D-6154-B8D82EEAF6A1}"/>
              </a:ext>
            </a:extLst>
          </p:cNvPr>
          <p:cNvSpPr/>
          <p:nvPr/>
        </p:nvSpPr>
        <p:spPr>
          <a:xfrm>
            <a:off x="1556281" y="6011376"/>
            <a:ext cx="278755" cy="15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124" name="Text 130">
            <a:extLst>
              <a:ext uri="{FF2B5EF4-FFF2-40B4-BE49-F238E27FC236}">
                <a16:creationId xmlns:a16="http://schemas.microsoft.com/office/drawing/2014/main" id="{68B3C397-B6ED-775E-5393-FE0393C73CA0}"/>
              </a:ext>
            </a:extLst>
          </p:cNvPr>
          <p:cNvSpPr/>
          <p:nvPr/>
        </p:nvSpPr>
        <p:spPr>
          <a:xfrm>
            <a:off x="10595896" y="6011376"/>
            <a:ext cx="278755" cy="15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126" name="Text 123">
            <a:extLst>
              <a:ext uri="{FF2B5EF4-FFF2-40B4-BE49-F238E27FC236}">
                <a16:creationId xmlns:a16="http://schemas.microsoft.com/office/drawing/2014/main" id="{AA1E96E7-4BD5-D85C-941C-3EB673CC2FEA}"/>
              </a:ext>
            </a:extLst>
          </p:cNvPr>
          <p:cNvSpPr/>
          <p:nvPr/>
        </p:nvSpPr>
        <p:spPr>
          <a:xfrm rot="16200000">
            <a:off x="327383" y="3160990"/>
            <a:ext cx="1373327" cy="5194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solidFill>
                  <a:srgbClr val="6B7280"/>
                </a:solidFill>
                <a:ea typeface="Calibri" pitchFamily="34" charset="-122"/>
                <a:cs typeface="Calibri" pitchFamily="34" charset="-120"/>
              </a:rPr>
              <a:t>Market growth</a:t>
            </a:r>
          </a:p>
        </p:txBody>
      </p:sp>
      <p:pic>
        <p:nvPicPr>
          <p:cNvPr id="128" name="Graphic 127" descr="Question Mark with solid fill">
            <a:extLst>
              <a:ext uri="{FF2B5EF4-FFF2-40B4-BE49-F238E27FC236}">
                <a16:creationId xmlns:a16="http://schemas.microsoft.com/office/drawing/2014/main" id="{7A76940C-2960-0D74-AD2A-9276435AB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409887" y="1223986"/>
            <a:ext cx="365760" cy="365760"/>
          </a:xfrm>
          <a:prstGeom prst="rect">
            <a:avLst/>
          </a:prstGeom>
        </p:spPr>
      </p:pic>
      <p:pic>
        <p:nvPicPr>
          <p:cNvPr id="129" name="Graphic 128" descr="Stars with solid fill">
            <a:extLst>
              <a:ext uri="{FF2B5EF4-FFF2-40B4-BE49-F238E27FC236}">
                <a16:creationId xmlns:a16="http://schemas.microsoft.com/office/drawing/2014/main" id="{99F6155A-ECBC-156A-0F60-015A6D599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82322" y="1223986"/>
            <a:ext cx="365760" cy="365760"/>
          </a:xfrm>
          <a:prstGeom prst="rect">
            <a:avLst/>
          </a:prstGeom>
        </p:spPr>
      </p:pic>
      <p:pic>
        <p:nvPicPr>
          <p:cNvPr id="130" name="Graphic 129" descr="Money with solid fill">
            <a:extLst>
              <a:ext uri="{FF2B5EF4-FFF2-40B4-BE49-F238E27FC236}">
                <a16:creationId xmlns:a16="http://schemas.microsoft.com/office/drawing/2014/main" id="{2344F929-D7CB-1210-993E-1862BCAE76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282322" y="3667273"/>
            <a:ext cx="365760" cy="365760"/>
          </a:xfrm>
          <a:prstGeom prst="rect">
            <a:avLst/>
          </a:prstGeom>
        </p:spPr>
      </p:pic>
      <p:pic>
        <p:nvPicPr>
          <p:cNvPr id="131" name="Graphic 130" descr="Puppy with solid fill">
            <a:extLst>
              <a:ext uri="{FF2B5EF4-FFF2-40B4-BE49-F238E27FC236}">
                <a16:creationId xmlns:a16="http://schemas.microsoft.com/office/drawing/2014/main" id="{07ECC681-B604-665D-63C9-315D623913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409887" y="3667273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181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270</Words>
  <Application>Microsoft Office PowerPoint</Application>
  <PresentationFormat>Widescreen</PresentationFormat>
  <Paragraphs>101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BCG Growth-Share Matrix – Slide Template</vt:lpstr>
      <vt:lpstr>BCG Growth-Share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BCG Growth-Share Matrix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2026-03-06T16:49:42Z</dcterms:modified>
  <cp:category>Charts &amp; Diagrams</cp:category>
</cp:coreProperties>
</file>