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13" r:id="rId4"/>
    <p:sldId id="361" r:id="rId5"/>
    <p:sldId id="360" r:id="rId6"/>
    <p:sldId id="362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9396"/>
    <a:srgbClr val="415765"/>
    <a:srgbClr val="52B69A"/>
    <a:srgbClr val="F48C06"/>
    <a:srgbClr val="D62828"/>
    <a:srgbClr val="FFBA08"/>
    <a:srgbClr val="FAA307"/>
    <a:srgbClr val="E85D04"/>
    <a:srgbClr val="D0BA94"/>
    <a:srgbClr val="F59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4" autoAdjust="0"/>
    <p:restoredTop sz="96292" autoAdjust="0"/>
  </p:normalViewPr>
  <p:slideViewPr>
    <p:cSldViewPr snapToGrid="0" showGuides="1">
      <p:cViewPr varScale="1">
        <p:scale>
          <a:sx n="75" d="100"/>
          <a:sy n="75" d="100"/>
        </p:scale>
        <p:origin x="54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CB6B5-01A4-5540-B04B-1E7E9A67C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877C6-1996-C25A-A185-CDD31B9A1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3333E-8A74-5E9C-A5BE-8B855E91C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EA115-48FB-1AD1-CFB1-F093A627D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81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5CD82-B234-54D5-5198-C49566BC1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5ED12-49DE-21C1-EAB8-42482B43F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685E8-DDF0-B089-26EE-8053F4D17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946C1-AEB9-8F51-E890-B7913F745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9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2FCDD-BD02-6788-4A67-E3F65863D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2E2CC6-5EC2-B390-E6E7-83FA03707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6B77C3-EB1A-8FEC-29FB-2D06A1BDC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8FFAC-EBBF-1BE6-A353-FB793792ED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54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Marketing Funnel Diagram – Slide Template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14FF378-631D-E535-5AFB-E52052D560F3}"/>
              </a:ext>
            </a:extLst>
          </p:cNvPr>
          <p:cNvSpPr/>
          <p:nvPr/>
        </p:nvSpPr>
        <p:spPr>
          <a:xfrm>
            <a:off x="1848729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F73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3AD0B6DB-273E-CAE0-0312-7D21DA7EF82D}"/>
              </a:ext>
            </a:extLst>
          </p:cNvPr>
          <p:cNvSpPr/>
          <p:nvPr/>
        </p:nvSpPr>
        <p:spPr>
          <a:xfrm>
            <a:off x="1848729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AWARENESS</a:t>
            </a:r>
            <a:endParaRPr lang="en-US" sz="14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63686F6-4FD9-93A2-4900-9AA5EF627BC1}"/>
              </a:ext>
            </a:extLst>
          </p:cNvPr>
          <p:cNvSpPr/>
          <p:nvPr/>
        </p:nvSpPr>
        <p:spPr>
          <a:xfrm>
            <a:off x="3458073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A9396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1BE4BD4-3019-C464-12B0-1D1B74AF9221}"/>
              </a:ext>
            </a:extLst>
          </p:cNvPr>
          <p:cNvSpPr/>
          <p:nvPr/>
        </p:nvSpPr>
        <p:spPr>
          <a:xfrm>
            <a:off x="3458073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INTEREST</a:t>
            </a:r>
            <a:endParaRPr lang="en-US" sz="14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895AC61-29C2-9DC7-F2CF-2340072C0006}"/>
              </a:ext>
            </a:extLst>
          </p:cNvPr>
          <p:cNvSpPr/>
          <p:nvPr/>
        </p:nvSpPr>
        <p:spPr>
          <a:xfrm>
            <a:off x="5067417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F841CDB7-7015-E2E0-7615-1D1EC3A47C3E}"/>
              </a:ext>
            </a:extLst>
          </p:cNvPr>
          <p:cNvSpPr/>
          <p:nvPr/>
        </p:nvSpPr>
        <p:spPr>
          <a:xfrm>
            <a:off x="5067417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CONSIDERATION</a:t>
            </a:r>
            <a:endParaRPr lang="en-US" sz="14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61AC2087-DB04-47FC-7B3E-EAEA6CA63060}"/>
              </a:ext>
            </a:extLst>
          </p:cNvPr>
          <p:cNvSpPr/>
          <p:nvPr/>
        </p:nvSpPr>
        <p:spPr>
          <a:xfrm>
            <a:off x="6676761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6C893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358C65C-E20D-FFD5-888E-EB32CB7009E8}"/>
              </a:ext>
            </a:extLst>
          </p:cNvPr>
          <p:cNvSpPr/>
          <p:nvPr/>
        </p:nvSpPr>
        <p:spPr>
          <a:xfrm>
            <a:off x="6676761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8A314A34-91E6-7960-68B0-693298470F5E}"/>
              </a:ext>
            </a:extLst>
          </p:cNvPr>
          <p:cNvSpPr/>
          <p:nvPr/>
        </p:nvSpPr>
        <p:spPr>
          <a:xfrm>
            <a:off x="8286105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7E4C7"/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3F387C0D-705D-5D78-AAD6-1FE933BBD65F}"/>
              </a:ext>
            </a:extLst>
          </p:cNvPr>
          <p:cNvSpPr/>
          <p:nvPr/>
        </p:nvSpPr>
        <p:spPr>
          <a:xfrm>
            <a:off x="8286105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CONVERSION</a:t>
            </a:r>
            <a:endParaRPr lang="en-US" sz="1400" dirty="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EFC33CC7-8427-36BE-B360-9177AC4AFE44}"/>
              </a:ext>
            </a:extLst>
          </p:cNvPr>
          <p:cNvSpPr/>
          <p:nvPr/>
        </p:nvSpPr>
        <p:spPr>
          <a:xfrm>
            <a:off x="1793865" y="3429000"/>
            <a:ext cx="8065008" cy="0"/>
          </a:xfrm>
          <a:prstGeom prst="line">
            <a:avLst/>
          </a:prstGeom>
          <a:noFill/>
          <a:ln w="19050">
            <a:solidFill>
              <a:srgbClr val="C0E8EC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6DF2E732-76F4-A493-354B-B2C1416ACD5D}"/>
              </a:ext>
            </a:extLst>
          </p:cNvPr>
          <p:cNvSpPr/>
          <p:nvPr/>
        </p:nvSpPr>
        <p:spPr>
          <a:xfrm>
            <a:off x="1848729" y="1764792"/>
            <a:ext cx="1517904" cy="1645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D75F9231-5700-2A78-2699-B95324C2E33E}"/>
              </a:ext>
            </a:extLst>
          </p:cNvPr>
          <p:cNvSpPr/>
          <p:nvPr/>
        </p:nvSpPr>
        <p:spPr>
          <a:xfrm>
            <a:off x="1848729" y="1929384"/>
            <a:ext cx="1517904" cy="2999232"/>
          </a:xfrm>
          <a:prstGeom prst="rect">
            <a:avLst/>
          </a:prstGeom>
          <a:solidFill>
            <a:srgbClr val="005F73"/>
          </a:solidFill>
          <a:ln w="127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201C749E-31AC-5949-8611-36868446F5D1}"/>
              </a:ext>
            </a:extLst>
          </p:cNvPr>
          <p:cNvSpPr/>
          <p:nvPr/>
        </p:nvSpPr>
        <p:spPr>
          <a:xfrm rot="5400000">
            <a:off x="3366633" y="3337560"/>
            <a:ext cx="91440" cy="182880"/>
          </a:xfrm>
          <a:prstGeom prst="triangle">
            <a:avLst/>
          </a:prstGeom>
          <a:solidFill>
            <a:srgbClr val="005F73"/>
          </a:solidFill>
          <a:ln w="127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ECC3295C-21B6-D774-9AE8-215E36AF793B}"/>
              </a:ext>
            </a:extLst>
          </p:cNvPr>
          <p:cNvSpPr/>
          <p:nvPr/>
        </p:nvSpPr>
        <p:spPr>
          <a:xfrm>
            <a:off x="1848729" y="2349276"/>
            <a:ext cx="1517904" cy="11397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A8EBCAF1-E441-3BC6-4272-70484EC2D2E5}"/>
              </a:ext>
            </a:extLst>
          </p:cNvPr>
          <p:cNvSpPr/>
          <p:nvPr/>
        </p:nvSpPr>
        <p:spPr>
          <a:xfrm>
            <a:off x="1848729" y="3548969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12,400</a:t>
            </a:r>
            <a:endParaRPr lang="en-US" dirty="0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B086914D-BE49-4332-0F39-70E22A8B51C7}"/>
              </a:ext>
            </a:extLst>
          </p:cNvPr>
          <p:cNvSpPr/>
          <p:nvPr/>
        </p:nvSpPr>
        <p:spPr>
          <a:xfrm>
            <a:off x="3458073" y="1764792"/>
            <a:ext cx="1517904" cy="46177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0">
            <a:extLst>
              <a:ext uri="{FF2B5EF4-FFF2-40B4-BE49-F238E27FC236}">
                <a16:creationId xmlns:a16="http://schemas.microsoft.com/office/drawing/2014/main" id="{67383D29-79D5-0F67-B28F-1C23070C3A04}"/>
              </a:ext>
            </a:extLst>
          </p:cNvPr>
          <p:cNvSpPr/>
          <p:nvPr/>
        </p:nvSpPr>
        <p:spPr>
          <a:xfrm>
            <a:off x="3458073" y="2226564"/>
            <a:ext cx="1517904" cy="2404872"/>
          </a:xfrm>
          <a:prstGeom prst="rect">
            <a:avLst/>
          </a:prstGeom>
          <a:solidFill>
            <a:srgbClr val="0A9396"/>
          </a:solidFill>
          <a:ln w="12700">
            <a:solidFill>
              <a:srgbClr val="0A939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BCA5839E-D555-81CB-89AE-3206E0B27B2B}"/>
              </a:ext>
            </a:extLst>
          </p:cNvPr>
          <p:cNvSpPr/>
          <p:nvPr/>
        </p:nvSpPr>
        <p:spPr>
          <a:xfrm rot="5400000">
            <a:off x="4975977" y="3337560"/>
            <a:ext cx="91440" cy="182880"/>
          </a:xfrm>
          <a:prstGeom prst="triangle">
            <a:avLst/>
          </a:prstGeom>
          <a:solidFill>
            <a:srgbClr val="0A9396"/>
          </a:solidFill>
          <a:ln w="12700">
            <a:solidFill>
              <a:srgbClr val="0A939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99787BB0-DB8A-C865-F454-7CC532A03EEF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B80B8BE7-CF1D-199A-CBE1-677D4C49532B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-45%</a:t>
            </a:r>
            <a:endParaRPr lang="en-US" sz="1200" dirty="0"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0EB4614B-8C49-53C4-42B6-81C000DE88CD}"/>
              </a:ext>
            </a:extLst>
          </p:cNvPr>
          <p:cNvSpPr/>
          <p:nvPr/>
        </p:nvSpPr>
        <p:spPr>
          <a:xfrm>
            <a:off x="3458073" y="2563246"/>
            <a:ext cx="1517904" cy="9138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55%</a:t>
            </a:r>
            <a:endParaRPr lang="en-US" sz="4000" dirty="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AD1E5492-06EC-D0B2-BC29-4EC5C742AB15}"/>
              </a:ext>
            </a:extLst>
          </p:cNvPr>
          <p:cNvSpPr/>
          <p:nvPr/>
        </p:nvSpPr>
        <p:spPr>
          <a:xfrm>
            <a:off x="3458073" y="3525195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6,820</a:t>
            </a:r>
            <a:endParaRPr lang="en-US" dirty="0"/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id="{F946B94F-4B8E-FC67-633B-20AB3FC8A1D2}"/>
              </a:ext>
            </a:extLst>
          </p:cNvPr>
          <p:cNvSpPr/>
          <p:nvPr/>
        </p:nvSpPr>
        <p:spPr>
          <a:xfrm>
            <a:off x="5067417" y="1764792"/>
            <a:ext cx="1517904" cy="75895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4" name="Shape 41">
            <a:extLst>
              <a:ext uri="{FF2B5EF4-FFF2-40B4-BE49-F238E27FC236}">
                <a16:creationId xmlns:a16="http://schemas.microsoft.com/office/drawing/2014/main" id="{F23C75E7-25F2-E986-3038-193B21B9EE07}"/>
              </a:ext>
            </a:extLst>
          </p:cNvPr>
          <p:cNvSpPr/>
          <p:nvPr/>
        </p:nvSpPr>
        <p:spPr>
          <a:xfrm>
            <a:off x="5067417" y="2523744"/>
            <a:ext cx="1517904" cy="1810512"/>
          </a:xfrm>
          <a:prstGeom prst="rect">
            <a:avLst/>
          </a:prstGeom>
          <a:solidFill>
            <a:srgbClr val="52B69A"/>
          </a:solidFill>
          <a:ln w="12700">
            <a:solidFill>
              <a:srgbClr val="52B69A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5" name="Shape 42">
            <a:extLst>
              <a:ext uri="{FF2B5EF4-FFF2-40B4-BE49-F238E27FC236}">
                <a16:creationId xmlns:a16="http://schemas.microsoft.com/office/drawing/2014/main" id="{5106C798-49EC-B65A-D329-47F2B296E9F9}"/>
              </a:ext>
            </a:extLst>
          </p:cNvPr>
          <p:cNvSpPr/>
          <p:nvPr/>
        </p:nvSpPr>
        <p:spPr>
          <a:xfrm rot="5400000">
            <a:off x="6585321" y="3337560"/>
            <a:ext cx="91440" cy="182880"/>
          </a:xfrm>
          <a:prstGeom prst="triangle">
            <a:avLst/>
          </a:prstGeom>
          <a:solidFill>
            <a:srgbClr val="52B69A"/>
          </a:solidFill>
          <a:ln w="12700">
            <a:solidFill>
              <a:srgbClr val="52B69A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id="{B31F5E15-AFBE-3017-ADE1-082F53EAB5F3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89C440FB-37D4-3A7E-0806-660CF05DA286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-55%</a:t>
            </a:r>
            <a:endParaRPr lang="en-US" sz="1200" dirty="0"/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1D52B404-57B4-5385-3C49-224D4F6F845F}"/>
              </a:ext>
            </a:extLst>
          </p:cNvPr>
          <p:cNvSpPr/>
          <p:nvPr/>
        </p:nvSpPr>
        <p:spPr>
          <a:xfrm>
            <a:off x="5067417" y="2777216"/>
            <a:ext cx="1517904" cy="687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25%</a:t>
            </a:r>
            <a:endParaRPr lang="en-US" sz="3200" dirty="0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7B9A35E8-D2AF-BF0B-05B8-C8B3C80D10BA}"/>
              </a:ext>
            </a:extLst>
          </p:cNvPr>
          <p:cNvSpPr/>
          <p:nvPr/>
        </p:nvSpPr>
        <p:spPr>
          <a:xfrm>
            <a:off x="5067417" y="3501420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3,105</a:t>
            </a:r>
            <a:endParaRPr lang="en-US" sz="1600" dirty="0"/>
          </a:p>
        </p:txBody>
      </p:sp>
      <p:sp>
        <p:nvSpPr>
          <p:cNvPr id="54" name="Shape 51">
            <a:extLst>
              <a:ext uri="{FF2B5EF4-FFF2-40B4-BE49-F238E27FC236}">
                <a16:creationId xmlns:a16="http://schemas.microsoft.com/office/drawing/2014/main" id="{8B5F12ED-B390-FA3D-09EC-3ABD4A45F90E}"/>
              </a:ext>
            </a:extLst>
          </p:cNvPr>
          <p:cNvSpPr/>
          <p:nvPr/>
        </p:nvSpPr>
        <p:spPr>
          <a:xfrm>
            <a:off x="6676761" y="1764792"/>
            <a:ext cx="1517904" cy="105613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Shape 52">
            <a:extLst>
              <a:ext uri="{FF2B5EF4-FFF2-40B4-BE49-F238E27FC236}">
                <a16:creationId xmlns:a16="http://schemas.microsoft.com/office/drawing/2014/main" id="{1925DE10-CA82-E1C4-D209-430275A0C51A}"/>
              </a:ext>
            </a:extLst>
          </p:cNvPr>
          <p:cNvSpPr/>
          <p:nvPr/>
        </p:nvSpPr>
        <p:spPr>
          <a:xfrm>
            <a:off x="6676761" y="2820924"/>
            <a:ext cx="1517904" cy="1216152"/>
          </a:xfrm>
          <a:prstGeom prst="rect">
            <a:avLst/>
          </a:prstGeom>
          <a:solidFill>
            <a:srgbClr val="76C893"/>
          </a:solidFill>
          <a:ln w="12700">
            <a:solidFill>
              <a:srgbClr val="76C89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6" name="Shape 53">
            <a:extLst>
              <a:ext uri="{FF2B5EF4-FFF2-40B4-BE49-F238E27FC236}">
                <a16:creationId xmlns:a16="http://schemas.microsoft.com/office/drawing/2014/main" id="{311CEC1B-A1DB-9B26-84DB-2CF0A41C6A2B}"/>
              </a:ext>
            </a:extLst>
          </p:cNvPr>
          <p:cNvSpPr/>
          <p:nvPr/>
        </p:nvSpPr>
        <p:spPr>
          <a:xfrm rot="5400000">
            <a:off x="8194665" y="3337560"/>
            <a:ext cx="91440" cy="182880"/>
          </a:xfrm>
          <a:prstGeom prst="triangle">
            <a:avLst/>
          </a:prstGeom>
          <a:solidFill>
            <a:srgbClr val="76C893"/>
          </a:solidFill>
          <a:ln w="12700">
            <a:solidFill>
              <a:srgbClr val="76C89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7" name="Shape 54">
            <a:extLst>
              <a:ext uri="{FF2B5EF4-FFF2-40B4-BE49-F238E27FC236}">
                <a16:creationId xmlns:a16="http://schemas.microsoft.com/office/drawing/2014/main" id="{2FFC793B-6202-0F35-033B-1ABAB40E0FF7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Text 55">
            <a:extLst>
              <a:ext uri="{FF2B5EF4-FFF2-40B4-BE49-F238E27FC236}">
                <a16:creationId xmlns:a16="http://schemas.microsoft.com/office/drawing/2014/main" id="{69503338-53AE-D570-3B3E-AB551A51395A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-52%</a:t>
            </a:r>
            <a:endParaRPr lang="en-US" sz="1200" dirty="0"/>
          </a:p>
        </p:txBody>
      </p:sp>
      <p:sp>
        <p:nvSpPr>
          <p:cNvPr id="59" name="Text 56">
            <a:extLst>
              <a:ext uri="{FF2B5EF4-FFF2-40B4-BE49-F238E27FC236}">
                <a16:creationId xmlns:a16="http://schemas.microsoft.com/office/drawing/2014/main" id="{C4713A4F-384E-983F-5D53-56E7EE11762A}"/>
              </a:ext>
            </a:extLst>
          </p:cNvPr>
          <p:cNvSpPr/>
          <p:nvPr/>
        </p:nvSpPr>
        <p:spPr>
          <a:xfrm>
            <a:off x="6676761" y="2991185"/>
            <a:ext cx="1517904" cy="4621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12%</a:t>
            </a:r>
            <a:endParaRPr lang="en-US" sz="2400" dirty="0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F9AE6A97-9B03-17FD-0AA9-BD75F8757EB9}"/>
              </a:ext>
            </a:extLst>
          </p:cNvPr>
          <p:cNvSpPr/>
          <p:nvPr/>
        </p:nvSpPr>
        <p:spPr>
          <a:xfrm>
            <a:off x="6676761" y="3477646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5F73"/>
                </a:solidFill>
                <a:ea typeface="Calibri" pitchFamily="34" charset="-122"/>
                <a:cs typeface="Calibri" pitchFamily="34" charset="-120"/>
              </a:rPr>
              <a:t>1,480</a:t>
            </a:r>
            <a:endParaRPr lang="en-US" sz="1600" dirty="0"/>
          </a:p>
        </p:txBody>
      </p:sp>
      <p:sp>
        <p:nvSpPr>
          <p:cNvPr id="65" name="Shape 62">
            <a:extLst>
              <a:ext uri="{FF2B5EF4-FFF2-40B4-BE49-F238E27FC236}">
                <a16:creationId xmlns:a16="http://schemas.microsoft.com/office/drawing/2014/main" id="{E04D6BD7-D2F3-1258-418B-78B60B080C04}"/>
              </a:ext>
            </a:extLst>
          </p:cNvPr>
          <p:cNvSpPr/>
          <p:nvPr/>
        </p:nvSpPr>
        <p:spPr>
          <a:xfrm>
            <a:off x="8286105" y="1764792"/>
            <a:ext cx="1517904" cy="13533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6" name="Shape 63">
            <a:extLst>
              <a:ext uri="{FF2B5EF4-FFF2-40B4-BE49-F238E27FC236}">
                <a16:creationId xmlns:a16="http://schemas.microsoft.com/office/drawing/2014/main" id="{198C74FA-8DE1-74B1-5EF8-3EAB05C6F968}"/>
              </a:ext>
            </a:extLst>
          </p:cNvPr>
          <p:cNvSpPr/>
          <p:nvPr/>
        </p:nvSpPr>
        <p:spPr>
          <a:xfrm>
            <a:off x="8286105" y="3118104"/>
            <a:ext cx="1517904" cy="621792"/>
          </a:xfrm>
          <a:prstGeom prst="rect">
            <a:avLst/>
          </a:prstGeom>
          <a:solidFill>
            <a:srgbClr val="B7E4C7"/>
          </a:solidFill>
          <a:ln w="12700">
            <a:solidFill>
              <a:srgbClr val="B7E4C7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7" name="Shape 64">
            <a:extLst>
              <a:ext uri="{FF2B5EF4-FFF2-40B4-BE49-F238E27FC236}">
                <a16:creationId xmlns:a16="http://schemas.microsoft.com/office/drawing/2014/main" id="{84F36B02-9158-FF52-11AC-90C56DCB15F4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68" name="Text 65">
            <a:extLst>
              <a:ext uri="{FF2B5EF4-FFF2-40B4-BE49-F238E27FC236}">
                <a16:creationId xmlns:a16="http://schemas.microsoft.com/office/drawing/2014/main" id="{C2452EBF-E93D-0455-9839-337CD74C63EA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-58%</a:t>
            </a:r>
            <a:endParaRPr lang="en-US" sz="1200" dirty="0"/>
          </a:p>
        </p:txBody>
      </p:sp>
      <p:sp>
        <p:nvSpPr>
          <p:cNvPr id="69" name="Text 66">
            <a:extLst>
              <a:ext uri="{FF2B5EF4-FFF2-40B4-BE49-F238E27FC236}">
                <a16:creationId xmlns:a16="http://schemas.microsoft.com/office/drawing/2014/main" id="{D4FE326D-746F-B73D-C2FA-CC1A276A894A}"/>
              </a:ext>
            </a:extLst>
          </p:cNvPr>
          <p:cNvSpPr/>
          <p:nvPr/>
        </p:nvSpPr>
        <p:spPr>
          <a:xfrm>
            <a:off x="8286105" y="3205155"/>
            <a:ext cx="1517904" cy="2362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D7304881-403B-E4EF-D349-7A00943080FE}"/>
              </a:ext>
            </a:extLst>
          </p:cNvPr>
          <p:cNvSpPr/>
          <p:nvPr/>
        </p:nvSpPr>
        <p:spPr>
          <a:xfrm>
            <a:off x="8286105" y="3453872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A9396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1100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B2CA04A-C353-E30C-AB4F-75488614A501}"/>
              </a:ext>
            </a:extLst>
          </p:cNvPr>
          <p:cNvGrpSpPr/>
          <p:nvPr/>
        </p:nvGrpSpPr>
        <p:grpSpPr>
          <a:xfrm>
            <a:off x="1848729" y="5074913"/>
            <a:ext cx="7955280" cy="1071861"/>
            <a:chOff x="1848729" y="5171042"/>
            <a:chExt cx="7955280" cy="1117575"/>
          </a:xfrm>
        </p:grpSpPr>
        <p:sp>
          <p:nvSpPr>
            <p:cNvPr id="28" name="Shape 25">
              <a:extLst>
                <a:ext uri="{FF2B5EF4-FFF2-40B4-BE49-F238E27FC236}">
                  <a16:creationId xmlns:a16="http://schemas.microsoft.com/office/drawing/2014/main" id="{31A2209A-7E17-724D-6CCF-DF1442DE3E37}"/>
                </a:ext>
              </a:extLst>
            </p:cNvPr>
            <p:cNvSpPr/>
            <p:nvPr/>
          </p:nvSpPr>
          <p:spPr>
            <a:xfrm>
              <a:off x="1848729" y="5171042"/>
              <a:ext cx="1517904" cy="1117573"/>
            </a:xfrm>
            <a:prstGeom prst="rect">
              <a:avLst/>
            </a:prstGeom>
            <a:solidFill>
              <a:srgbClr val="E0F5F7"/>
            </a:solidFill>
            <a:ln w="12700">
              <a:solidFill>
                <a:srgbClr val="E0F5F7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9" name="Shape 26">
              <a:extLst>
                <a:ext uri="{FF2B5EF4-FFF2-40B4-BE49-F238E27FC236}">
                  <a16:creationId xmlns:a16="http://schemas.microsoft.com/office/drawing/2014/main" id="{9FA7CD02-44C9-BC6F-1A9A-9F26C2FCB08F}"/>
                </a:ext>
              </a:extLst>
            </p:cNvPr>
            <p:cNvSpPr/>
            <p:nvPr/>
          </p:nvSpPr>
          <p:spPr>
            <a:xfrm>
              <a:off x="1848729" y="5171042"/>
              <a:ext cx="1517904" cy="84665"/>
            </a:xfrm>
            <a:prstGeom prst="rect">
              <a:avLst/>
            </a:prstGeom>
            <a:solidFill>
              <a:srgbClr val="005F73"/>
            </a:solidFill>
            <a:ln w="12700">
              <a:solidFill>
                <a:srgbClr val="005F73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" name="Text 27">
              <a:extLst>
                <a:ext uri="{FF2B5EF4-FFF2-40B4-BE49-F238E27FC236}">
                  <a16:creationId xmlns:a16="http://schemas.microsoft.com/office/drawing/2014/main" id="{0D824915-A5CA-5066-8F13-7B810E609228}"/>
                </a:ext>
              </a:extLst>
            </p:cNvPr>
            <p:cNvSpPr/>
            <p:nvPr/>
          </p:nvSpPr>
          <p:spPr>
            <a:xfrm>
              <a:off x="1848729" y="5371209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005F73"/>
                  </a:solidFill>
                  <a:ea typeface="Calibri" pitchFamily="34" charset="-122"/>
                  <a:cs typeface="Calibri" pitchFamily="34" charset="-120"/>
                </a:rPr>
                <a:t>Total Reach</a:t>
              </a:r>
              <a:endParaRPr lang="en-US" dirty="0"/>
            </a:p>
          </p:txBody>
        </p:sp>
        <p:sp>
          <p:nvSpPr>
            <p:cNvPr id="31" name="Text 28">
              <a:extLst>
                <a:ext uri="{FF2B5EF4-FFF2-40B4-BE49-F238E27FC236}">
                  <a16:creationId xmlns:a16="http://schemas.microsoft.com/office/drawing/2014/main" id="{2534D2DD-4BB0-65EB-3245-AB72E23ADB3C}"/>
                </a:ext>
              </a:extLst>
            </p:cNvPr>
            <p:cNvSpPr/>
            <p:nvPr/>
          </p:nvSpPr>
          <p:spPr>
            <a:xfrm>
              <a:off x="1848729" y="5854581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Entry point</a:t>
              </a:r>
              <a:endParaRPr lang="en-US" sz="1400" dirty="0"/>
            </a:p>
          </p:txBody>
        </p:sp>
        <p:sp>
          <p:nvSpPr>
            <p:cNvPr id="39" name="Shape 36">
              <a:extLst>
                <a:ext uri="{FF2B5EF4-FFF2-40B4-BE49-F238E27FC236}">
                  <a16:creationId xmlns:a16="http://schemas.microsoft.com/office/drawing/2014/main" id="{00F4BD7E-5F21-B95F-019F-B381D9E2D4D9}"/>
                </a:ext>
              </a:extLst>
            </p:cNvPr>
            <p:cNvSpPr/>
            <p:nvPr/>
          </p:nvSpPr>
          <p:spPr>
            <a:xfrm>
              <a:off x="3458073" y="5171042"/>
              <a:ext cx="1517904" cy="1117573"/>
            </a:xfrm>
            <a:prstGeom prst="rect">
              <a:avLst/>
            </a:prstGeom>
            <a:solidFill>
              <a:srgbClr val="E0F6F0"/>
            </a:solidFill>
            <a:ln w="12700">
              <a:solidFill>
                <a:srgbClr val="E0F6F0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" name="Shape 37">
              <a:extLst>
                <a:ext uri="{FF2B5EF4-FFF2-40B4-BE49-F238E27FC236}">
                  <a16:creationId xmlns:a16="http://schemas.microsoft.com/office/drawing/2014/main" id="{5516A430-6966-C0CC-9928-FAFB6BF367F1}"/>
                </a:ext>
              </a:extLst>
            </p:cNvPr>
            <p:cNvSpPr/>
            <p:nvPr/>
          </p:nvSpPr>
          <p:spPr>
            <a:xfrm>
              <a:off x="3458073" y="5171042"/>
              <a:ext cx="1517904" cy="84665"/>
            </a:xfrm>
            <a:prstGeom prst="rect">
              <a:avLst/>
            </a:prstGeom>
            <a:solidFill>
              <a:srgbClr val="0A9396"/>
            </a:solidFill>
            <a:ln w="12700">
              <a:solidFill>
                <a:srgbClr val="0A9396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" name="Text 38">
              <a:extLst>
                <a:ext uri="{FF2B5EF4-FFF2-40B4-BE49-F238E27FC236}">
                  <a16:creationId xmlns:a16="http://schemas.microsoft.com/office/drawing/2014/main" id="{67EA4BAD-C2DD-0C27-770F-8FCA458D96AB}"/>
                </a:ext>
              </a:extLst>
            </p:cNvPr>
            <p:cNvSpPr/>
            <p:nvPr/>
          </p:nvSpPr>
          <p:spPr>
            <a:xfrm>
              <a:off x="3458073" y="5371209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0A9396"/>
                  </a:solidFill>
                  <a:ea typeface="Calibri" pitchFamily="34" charset="-122"/>
                  <a:cs typeface="Calibri" pitchFamily="34" charset="-120"/>
                </a:rPr>
                <a:t>Engaged</a:t>
              </a:r>
              <a:endParaRPr lang="en-US" dirty="0"/>
            </a:p>
          </p:txBody>
        </p:sp>
        <p:sp>
          <p:nvSpPr>
            <p:cNvPr id="42" name="Text 39">
              <a:extLst>
                <a:ext uri="{FF2B5EF4-FFF2-40B4-BE49-F238E27FC236}">
                  <a16:creationId xmlns:a16="http://schemas.microsoft.com/office/drawing/2014/main" id="{25CA0AAD-F284-EC85-3154-09E09A877ED7}"/>
                </a:ext>
              </a:extLst>
            </p:cNvPr>
            <p:cNvSpPr/>
            <p:nvPr/>
          </p:nvSpPr>
          <p:spPr>
            <a:xfrm>
              <a:off x="3458073" y="5854581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-45% from prev</a:t>
              </a:r>
              <a:endParaRPr lang="en-US" sz="1400" dirty="0"/>
            </a:p>
          </p:txBody>
        </p:sp>
        <p:sp>
          <p:nvSpPr>
            <p:cNvPr id="50" name="Shape 47">
              <a:extLst>
                <a:ext uri="{FF2B5EF4-FFF2-40B4-BE49-F238E27FC236}">
                  <a16:creationId xmlns:a16="http://schemas.microsoft.com/office/drawing/2014/main" id="{945F247E-C64F-DF76-100B-682FDED6B2DC}"/>
                </a:ext>
              </a:extLst>
            </p:cNvPr>
            <p:cNvSpPr/>
            <p:nvPr/>
          </p:nvSpPr>
          <p:spPr>
            <a:xfrm>
              <a:off x="5067417" y="5171042"/>
              <a:ext cx="1517904" cy="1117573"/>
            </a:xfrm>
            <a:prstGeom prst="rect">
              <a:avLst/>
            </a:prstGeom>
            <a:solidFill>
              <a:srgbClr val="E6F7EE"/>
            </a:solidFill>
            <a:ln w="12700">
              <a:solidFill>
                <a:srgbClr val="E6F7EE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1" name="Shape 48">
              <a:extLst>
                <a:ext uri="{FF2B5EF4-FFF2-40B4-BE49-F238E27FC236}">
                  <a16:creationId xmlns:a16="http://schemas.microsoft.com/office/drawing/2014/main" id="{7940D718-5BE7-2566-BE0E-B0BD4FCAD983}"/>
                </a:ext>
              </a:extLst>
            </p:cNvPr>
            <p:cNvSpPr/>
            <p:nvPr/>
          </p:nvSpPr>
          <p:spPr>
            <a:xfrm>
              <a:off x="5067417" y="5171042"/>
              <a:ext cx="1517904" cy="84665"/>
            </a:xfrm>
            <a:prstGeom prst="rect">
              <a:avLst/>
            </a:prstGeom>
            <a:solidFill>
              <a:srgbClr val="52B69A"/>
            </a:solidFill>
            <a:ln w="12700">
              <a:solidFill>
                <a:srgbClr val="52B69A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2" name="Text 49">
              <a:extLst>
                <a:ext uri="{FF2B5EF4-FFF2-40B4-BE49-F238E27FC236}">
                  <a16:creationId xmlns:a16="http://schemas.microsoft.com/office/drawing/2014/main" id="{7F31AC4C-0B4F-AB94-939D-7372A6CEBD44}"/>
                </a:ext>
              </a:extLst>
            </p:cNvPr>
            <p:cNvSpPr/>
            <p:nvPr/>
          </p:nvSpPr>
          <p:spPr>
            <a:xfrm>
              <a:off x="5067417" y="5371209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52B69A"/>
                  </a:solidFill>
                  <a:ea typeface="Calibri" pitchFamily="34" charset="-122"/>
                  <a:cs typeface="Calibri" pitchFamily="34" charset="-120"/>
                </a:rPr>
                <a:t>Evaluating</a:t>
              </a:r>
              <a:endParaRPr lang="en-US" dirty="0"/>
            </a:p>
          </p:txBody>
        </p:sp>
        <p:sp>
          <p:nvSpPr>
            <p:cNvPr id="53" name="Text 50">
              <a:extLst>
                <a:ext uri="{FF2B5EF4-FFF2-40B4-BE49-F238E27FC236}">
                  <a16:creationId xmlns:a16="http://schemas.microsoft.com/office/drawing/2014/main" id="{3F942298-3C93-7CA5-3509-C020B7920E37}"/>
                </a:ext>
              </a:extLst>
            </p:cNvPr>
            <p:cNvSpPr/>
            <p:nvPr/>
          </p:nvSpPr>
          <p:spPr>
            <a:xfrm>
              <a:off x="5067417" y="5854581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-55% from prev</a:t>
              </a:r>
              <a:endParaRPr lang="en-US" sz="1400" dirty="0"/>
            </a:p>
          </p:txBody>
        </p:sp>
        <p:sp>
          <p:nvSpPr>
            <p:cNvPr id="61" name="Shape 58">
              <a:extLst>
                <a:ext uri="{FF2B5EF4-FFF2-40B4-BE49-F238E27FC236}">
                  <a16:creationId xmlns:a16="http://schemas.microsoft.com/office/drawing/2014/main" id="{6862A0CC-88D2-1F34-83C9-FE8092737398}"/>
                </a:ext>
              </a:extLst>
            </p:cNvPr>
            <p:cNvSpPr/>
            <p:nvPr/>
          </p:nvSpPr>
          <p:spPr>
            <a:xfrm>
              <a:off x="6676761" y="5171042"/>
              <a:ext cx="1517904" cy="1117575"/>
            </a:xfrm>
            <a:prstGeom prst="rect">
              <a:avLst/>
            </a:prstGeom>
            <a:solidFill>
              <a:srgbClr val="EAF8EF"/>
            </a:solidFill>
            <a:ln w="12700">
              <a:solidFill>
                <a:srgbClr val="EAF8EF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2" name="Shape 59">
              <a:extLst>
                <a:ext uri="{FF2B5EF4-FFF2-40B4-BE49-F238E27FC236}">
                  <a16:creationId xmlns:a16="http://schemas.microsoft.com/office/drawing/2014/main" id="{3E694AF0-EF75-3D11-88FA-5BF70BAA7A2C}"/>
                </a:ext>
              </a:extLst>
            </p:cNvPr>
            <p:cNvSpPr/>
            <p:nvPr/>
          </p:nvSpPr>
          <p:spPr>
            <a:xfrm>
              <a:off x="6676761" y="5171042"/>
              <a:ext cx="1517904" cy="84665"/>
            </a:xfrm>
            <a:prstGeom prst="rect">
              <a:avLst/>
            </a:prstGeom>
            <a:solidFill>
              <a:srgbClr val="76C893"/>
            </a:solidFill>
            <a:ln w="12700">
              <a:solidFill>
                <a:srgbClr val="76C893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3" name="Text 60">
              <a:extLst>
                <a:ext uri="{FF2B5EF4-FFF2-40B4-BE49-F238E27FC236}">
                  <a16:creationId xmlns:a16="http://schemas.microsoft.com/office/drawing/2014/main" id="{E5C8A849-BABF-73CA-36DB-5765FC633E9A}"/>
                </a:ext>
              </a:extLst>
            </p:cNvPr>
            <p:cNvSpPr/>
            <p:nvPr/>
          </p:nvSpPr>
          <p:spPr>
            <a:xfrm>
              <a:off x="6676761" y="5371211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76C893"/>
                  </a:solidFill>
                  <a:ea typeface="Calibri" pitchFamily="34" charset="-122"/>
                  <a:cs typeface="Calibri" pitchFamily="34" charset="-120"/>
                </a:rPr>
                <a:t>High Intent</a:t>
              </a:r>
              <a:endParaRPr lang="en-US" dirty="0"/>
            </a:p>
          </p:txBody>
        </p:sp>
        <p:sp>
          <p:nvSpPr>
            <p:cNvPr id="64" name="Text 61">
              <a:extLst>
                <a:ext uri="{FF2B5EF4-FFF2-40B4-BE49-F238E27FC236}">
                  <a16:creationId xmlns:a16="http://schemas.microsoft.com/office/drawing/2014/main" id="{142CD86B-22C6-5D3B-AC8A-1F1A13C6C655}"/>
                </a:ext>
              </a:extLst>
            </p:cNvPr>
            <p:cNvSpPr/>
            <p:nvPr/>
          </p:nvSpPr>
          <p:spPr>
            <a:xfrm>
              <a:off x="6676761" y="5854583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-52% from prev</a:t>
              </a:r>
              <a:endParaRPr lang="en-US" sz="1400" dirty="0"/>
            </a:p>
          </p:txBody>
        </p:sp>
        <p:sp>
          <p:nvSpPr>
            <p:cNvPr id="71" name="Shape 68">
              <a:extLst>
                <a:ext uri="{FF2B5EF4-FFF2-40B4-BE49-F238E27FC236}">
                  <a16:creationId xmlns:a16="http://schemas.microsoft.com/office/drawing/2014/main" id="{DE0CECE7-DA07-5966-B9D2-4B5C02DA15C9}"/>
                </a:ext>
              </a:extLst>
            </p:cNvPr>
            <p:cNvSpPr/>
            <p:nvPr/>
          </p:nvSpPr>
          <p:spPr>
            <a:xfrm>
              <a:off x="8286105" y="5171042"/>
              <a:ext cx="1517904" cy="1117573"/>
            </a:xfrm>
            <a:prstGeom prst="rect">
              <a:avLst/>
            </a:prstGeom>
            <a:solidFill>
              <a:srgbClr val="F2FCF5"/>
            </a:solidFill>
            <a:ln w="12700">
              <a:solidFill>
                <a:srgbClr val="F2FCF5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2" name="Shape 69">
              <a:extLst>
                <a:ext uri="{FF2B5EF4-FFF2-40B4-BE49-F238E27FC236}">
                  <a16:creationId xmlns:a16="http://schemas.microsoft.com/office/drawing/2014/main" id="{FA4B8854-DC11-ACB7-4E03-CDDC1276FEB8}"/>
                </a:ext>
              </a:extLst>
            </p:cNvPr>
            <p:cNvSpPr/>
            <p:nvPr/>
          </p:nvSpPr>
          <p:spPr>
            <a:xfrm>
              <a:off x="8286105" y="5171042"/>
              <a:ext cx="1517904" cy="84665"/>
            </a:xfrm>
            <a:prstGeom prst="rect">
              <a:avLst/>
            </a:prstGeom>
            <a:solidFill>
              <a:srgbClr val="B7E4C7"/>
            </a:solidFill>
            <a:ln w="12700">
              <a:solidFill>
                <a:srgbClr val="B7E4C7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3" name="Text 70">
              <a:extLst>
                <a:ext uri="{FF2B5EF4-FFF2-40B4-BE49-F238E27FC236}">
                  <a16:creationId xmlns:a16="http://schemas.microsoft.com/office/drawing/2014/main" id="{DE2F2839-7F45-11FB-5A32-43F006084DF5}"/>
                </a:ext>
              </a:extLst>
            </p:cNvPr>
            <p:cNvSpPr/>
            <p:nvPr/>
          </p:nvSpPr>
          <p:spPr>
            <a:xfrm>
              <a:off x="8286105" y="5371201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B7E4C7"/>
                  </a:solidFill>
                  <a:ea typeface="Calibri" pitchFamily="34" charset="-122"/>
                  <a:cs typeface="Calibri" pitchFamily="34" charset="-120"/>
                </a:rPr>
                <a:t>Closed Deals</a:t>
              </a:r>
              <a:endParaRPr lang="en-US" dirty="0"/>
            </a:p>
          </p:txBody>
        </p:sp>
        <p:sp>
          <p:nvSpPr>
            <p:cNvPr id="74" name="Text 71">
              <a:extLst>
                <a:ext uri="{FF2B5EF4-FFF2-40B4-BE49-F238E27FC236}">
                  <a16:creationId xmlns:a16="http://schemas.microsoft.com/office/drawing/2014/main" id="{78DB91CF-88B8-0AB6-3D1F-DC217A958B9D}"/>
                </a:ext>
              </a:extLst>
            </p:cNvPr>
            <p:cNvSpPr/>
            <p:nvPr/>
          </p:nvSpPr>
          <p:spPr>
            <a:xfrm>
              <a:off x="8286105" y="5854572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-58% from prev</a:t>
              </a:r>
              <a:endParaRPr lang="en-US" sz="1400" dirty="0"/>
            </a:p>
          </p:txBody>
        </p:sp>
      </p:grpSp>
      <p:sp>
        <p:nvSpPr>
          <p:cNvPr id="76" name="Shape 73">
            <a:extLst>
              <a:ext uri="{FF2B5EF4-FFF2-40B4-BE49-F238E27FC236}">
                <a16:creationId xmlns:a16="http://schemas.microsoft.com/office/drawing/2014/main" id="{25A0DCCB-7109-B284-488F-12ED2C3D32E2}"/>
              </a:ext>
            </a:extLst>
          </p:cNvPr>
          <p:cNvSpPr/>
          <p:nvPr/>
        </p:nvSpPr>
        <p:spPr>
          <a:xfrm>
            <a:off x="10426831" y="2011680"/>
            <a:ext cx="775293" cy="45720"/>
          </a:xfrm>
          <a:prstGeom prst="rect">
            <a:avLst/>
          </a:prstGeom>
          <a:solidFill>
            <a:srgbClr val="0A9396"/>
          </a:solidFill>
          <a:ln w="12700">
            <a:solidFill>
              <a:srgbClr val="0A9396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7" name="Text 74">
            <a:extLst>
              <a:ext uri="{FF2B5EF4-FFF2-40B4-BE49-F238E27FC236}">
                <a16:creationId xmlns:a16="http://schemas.microsoft.com/office/drawing/2014/main" id="{87E4140B-65DF-CB79-C163-54CCFEF5DE48}"/>
              </a:ext>
            </a:extLst>
          </p:cNvPr>
          <p:cNvSpPr/>
          <p:nvPr/>
        </p:nvSpPr>
        <p:spPr>
          <a:xfrm>
            <a:off x="10290015" y="2182632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9396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sz="3200" dirty="0"/>
          </a:p>
        </p:txBody>
      </p:sp>
      <p:sp>
        <p:nvSpPr>
          <p:cNvPr id="78" name="Text 75">
            <a:extLst>
              <a:ext uri="{FF2B5EF4-FFF2-40B4-BE49-F238E27FC236}">
                <a16:creationId xmlns:a16="http://schemas.microsoft.com/office/drawing/2014/main" id="{815F9D06-0D25-E7BF-661B-CE2A83CA217B}"/>
              </a:ext>
            </a:extLst>
          </p:cNvPr>
          <p:cNvSpPr/>
          <p:nvPr/>
        </p:nvSpPr>
        <p:spPr>
          <a:xfrm>
            <a:off x="10290015" y="2564739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CVR</a:t>
            </a:r>
            <a:endParaRPr lang="en-US" sz="1200" dirty="0"/>
          </a:p>
        </p:txBody>
      </p:sp>
      <p:sp>
        <p:nvSpPr>
          <p:cNvPr id="79" name="Shape 76">
            <a:extLst>
              <a:ext uri="{FF2B5EF4-FFF2-40B4-BE49-F238E27FC236}">
                <a16:creationId xmlns:a16="http://schemas.microsoft.com/office/drawing/2014/main" id="{C9AD735B-631A-7BEC-4E1B-7F89CCF509CD}"/>
              </a:ext>
            </a:extLst>
          </p:cNvPr>
          <p:cNvSpPr/>
          <p:nvPr/>
        </p:nvSpPr>
        <p:spPr>
          <a:xfrm>
            <a:off x="10426831" y="3529584"/>
            <a:ext cx="775293" cy="45720"/>
          </a:xfrm>
          <a:prstGeom prst="rect">
            <a:avLst/>
          </a:prstGeom>
          <a:solidFill>
            <a:srgbClr val="005F73"/>
          </a:solidFill>
          <a:ln w="127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80" name="Text 77">
            <a:extLst>
              <a:ext uri="{FF2B5EF4-FFF2-40B4-BE49-F238E27FC236}">
                <a16:creationId xmlns:a16="http://schemas.microsoft.com/office/drawing/2014/main" id="{7A0C33E7-83DA-4DD0-95E3-C2F6A94E8922}"/>
              </a:ext>
            </a:extLst>
          </p:cNvPr>
          <p:cNvSpPr/>
          <p:nvPr/>
        </p:nvSpPr>
        <p:spPr>
          <a:xfrm>
            <a:off x="10290015" y="3700536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5F73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3200" dirty="0"/>
          </a:p>
        </p:txBody>
      </p:sp>
      <p:sp>
        <p:nvSpPr>
          <p:cNvPr id="81" name="Text 78">
            <a:extLst>
              <a:ext uri="{FF2B5EF4-FFF2-40B4-BE49-F238E27FC236}">
                <a16:creationId xmlns:a16="http://schemas.microsoft.com/office/drawing/2014/main" id="{52C160A9-C887-0CDA-1E36-67EF1B99A0F9}"/>
              </a:ext>
            </a:extLst>
          </p:cNvPr>
          <p:cNvSpPr/>
          <p:nvPr/>
        </p:nvSpPr>
        <p:spPr>
          <a:xfrm>
            <a:off x="10290015" y="4082643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WON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C2E7F-1A04-4F1E-24ED-1A5AD2624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CCED3-2EB4-E407-08A5-245E8823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Funnel Diagram – Slide Template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A33B4D7-1CE6-0D1E-D142-8103F2ABD62B}"/>
              </a:ext>
            </a:extLst>
          </p:cNvPr>
          <p:cNvSpPr/>
          <p:nvPr/>
        </p:nvSpPr>
        <p:spPr>
          <a:xfrm>
            <a:off x="1848729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5F73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DA0E9B0-28E4-FCD0-3E5C-4F0F05B091CA}"/>
              </a:ext>
            </a:extLst>
          </p:cNvPr>
          <p:cNvSpPr/>
          <p:nvPr/>
        </p:nvSpPr>
        <p:spPr>
          <a:xfrm>
            <a:off x="1848729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AWARENESS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77E6C42-E667-5137-C59F-2027EF83CAF8}"/>
              </a:ext>
            </a:extLst>
          </p:cNvPr>
          <p:cNvSpPr/>
          <p:nvPr/>
        </p:nvSpPr>
        <p:spPr>
          <a:xfrm>
            <a:off x="3458073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A9396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AA1B317C-9D5E-A108-A97A-FFCC2F24AACA}"/>
              </a:ext>
            </a:extLst>
          </p:cNvPr>
          <p:cNvSpPr/>
          <p:nvPr/>
        </p:nvSpPr>
        <p:spPr>
          <a:xfrm>
            <a:off x="3458073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INTEREST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CE5F3D6-5BBB-A8AE-23F6-BB3C4186E018}"/>
              </a:ext>
            </a:extLst>
          </p:cNvPr>
          <p:cNvSpPr/>
          <p:nvPr/>
        </p:nvSpPr>
        <p:spPr>
          <a:xfrm>
            <a:off x="5067417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003A4463-3EAA-3ED3-6312-64F34D4175A4}"/>
              </a:ext>
            </a:extLst>
          </p:cNvPr>
          <p:cNvSpPr/>
          <p:nvPr/>
        </p:nvSpPr>
        <p:spPr>
          <a:xfrm>
            <a:off x="5067417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CONSIDERATION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12500A6-997D-5D7A-D97D-E305F814D843}"/>
              </a:ext>
            </a:extLst>
          </p:cNvPr>
          <p:cNvSpPr/>
          <p:nvPr/>
        </p:nvSpPr>
        <p:spPr>
          <a:xfrm>
            <a:off x="6676761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76C893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D4D8ED3-41CD-77C0-6FA2-420346216EA8}"/>
              </a:ext>
            </a:extLst>
          </p:cNvPr>
          <p:cNvSpPr/>
          <p:nvPr/>
        </p:nvSpPr>
        <p:spPr>
          <a:xfrm>
            <a:off x="6676761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40C68323-0346-A7F5-A4C1-99CF9F383F6A}"/>
              </a:ext>
            </a:extLst>
          </p:cNvPr>
          <p:cNvSpPr/>
          <p:nvPr/>
        </p:nvSpPr>
        <p:spPr>
          <a:xfrm>
            <a:off x="8286105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B7E4C7"/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F445F96F-82C1-4D33-5CA3-F602C568FEE0}"/>
              </a:ext>
            </a:extLst>
          </p:cNvPr>
          <p:cNvSpPr/>
          <p:nvPr/>
        </p:nvSpPr>
        <p:spPr>
          <a:xfrm>
            <a:off x="8286105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CONVERSION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8174C56D-3C61-8F9F-7A28-0779E51D7577}"/>
              </a:ext>
            </a:extLst>
          </p:cNvPr>
          <p:cNvSpPr/>
          <p:nvPr/>
        </p:nvSpPr>
        <p:spPr>
          <a:xfrm>
            <a:off x="1793865" y="3429000"/>
            <a:ext cx="8065008" cy="0"/>
          </a:xfrm>
          <a:prstGeom prst="line">
            <a:avLst/>
          </a:prstGeom>
          <a:noFill/>
          <a:ln w="19050">
            <a:solidFill>
              <a:srgbClr val="C0E8EC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F5CC5D73-C6F6-98A2-B596-E59314B0D2FD}"/>
              </a:ext>
            </a:extLst>
          </p:cNvPr>
          <p:cNvSpPr/>
          <p:nvPr/>
        </p:nvSpPr>
        <p:spPr>
          <a:xfrm>
            <a:off x="1848729" y="1764792"/>
            <a:ext cx="1517904" cy="16459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D661CE9B-F7BB-397A-0E47-4B16893AF93F}"/>
              </a:ext>
            </a:extLst>
          </p:cNvPr>
          <p:cNvSpPr/>
          <p:nvPr/>
        </p:nvSpPr>
        <p:spPr>
          <a:xfrm>
            <a:off x="1848729" y="1929384"/>
            <a:ext cx="1517904" cy="2999232"/>
          </a:xfrm>
          <a:prstGeom prst="rect">
            <a:avLst/>
          </a:prstGeom>
          <a:solidFill>
            <a:srgbClr val="005F73"/>
          </a:solidFill>
          <a:ln w="127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62CD96A9-8BBF-316F-556C-F5D66688543B}"/>
              </a:ext>
            </a:extLst>
          </p:cNvPr>
          <p:cNvSpPr/>
          <p:nvPr/>
        </p:nvSpPr>
        <p:spPr>
          <a:xfrm rot="5400000">
            <a:off x="3366633" y="3337560"/>
            <a:ext cx="91440" cy="182880"/>
          </a:xfrm>
          <a:prstGeom prst="triangle">
            <a:avLst/>
          </a:prstGeom>
          <a:solidFill>
            <a:srgbClr val="005F73"/>
          </a:solidFill>
          <a:ln w="12700">
            <a:solidFill>
              <a:srgbClr val="005F7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8BB753A9-D4BB-DA6E-9608-9DD69CE153B1}"/>
              </a:ext>
            </a:extLst>
          </p:cNvPr>
          <p:cNvSpPr/>
          <p:nvPr/>
        </p:nvSpPr>
        <p:spPr>
          <a:xfrm>
            <a:off x="1848729" y="2349276"/>
            <a:ext cx="1517904" cy="11397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96B7C9C3-01CF-A427-1390-698977844960}"/>
              </a:ext>
            </a:extLst>
          </p:cNvPr>
          <p:cNvSpPr/>
          <p:nvPr/>
        </p:nvSpPr>
        <p:spPr>
          <a:xfrm>
            <a:off x="1848729" y="3548969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12,400</a:t>
            </a:r>
            <a:endParaRPr lang="en-US" dirty="0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125CF9E9-25F7-9167-1F0F-2554EA0E70BF}"/>
              </a:ext>
            </a:extLst>
          </p:cNvPr>
          <p:cNvSpPr/>
          <p:nvPr/>
        </p:nvSpPr>
        <p:spPr>
          <a:xfrm>
            <a:off x="3458073" y="1764792"/>
            <a:ext cx="1517904" cy="46177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0">
            <a:extLst>
              <a:ext uri="{FF2B5EF4-FFF2-40B4-BE49-F238E27FC236}">
                <a16:creationId xmlns:a16="http://schemas.microsoft.com/office/drawing/2014/main" id="{555E74D0-9050-56F6-F351-F6BB76BA6F9A}"/>
              </a:ext>
            </a:extLst>
          </p:cNvPr>
          <p:cNvSpPr/>
          <p:nvPr/>
        </p:nvSpPr>
        <p:spPr>
          <a:xfrm>
            <a:off x="3458073" y="2226564"/>
            <a:ext cx="1517904" cy="2404872"/>
          </a:xfrm>
          <a:prstGeom prst="rect">
            <a:avLst/>
          </a:prstGeom>
          <a:solidFill>
            <a:srgbClr val="0A9396"/>
          </a:solidFill>
          <a:ln w="12700">
            <a:solidFill>
              <a:srgbClr val="0A939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5FE23A05-FDA8-6BEF-CF76-E60701B71EFE}"/>
              </a:ext>
            </a:extLst>
          </p:cNvPr>
          <p:cNvSpPr/>
          <p:nvPr/>
        </p:nvSpPr>
        <p:spPr>
          <a:xfrm rot="5400000">
            <a:off x="4975977" y="3337560"/>
            <a:ext cx="91440" cy="182880"/>
          </a:xfrm>
          <a:prstGeom prst="triangle">
            <a:avLst/>
          </a:prstGeom>
          <a:solidFill>
            <a:srgbClr val="0A9396"/>
          </a:solidFill>
          <a:ln w="12700">
            <a:solidFill>
              <a:srgbClr val="0A939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96504617-F7F3-B751-DA6D-9D93F9681ECD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B2D33D97-C511-186C-F229-2DA7E9086628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-45%</a:t>
            </a:r>
            <a:endParaRPr lang="en-US" sz="1200" dirty="0"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BD3EC64A-11D1-B14D-DB1B-5764488BC933}"/>
              </a:ext>
            </a:extLst>
          </p:cNvPr>
          <p:cNvSpPr/>
          <p:nvPr/>
        </p:nvSpPr>
        <p:spPr>
          <a:xfrm>
            <a:off x="3458073" y="2563246"/>
            <a:ext cx="1517904" cy="9138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55%</a:t>
            </a:r>
            <a:endParaRPr lang="en-US" sz="4000" dirty="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C68933B7-6EB6-23E2-AE21-1BD55E502E5F}"/>
              </a:ext>
            </a:extLst>
          </p:cNvPr>
          <p:cNvSpPr/>
          <p:nvPr/>
        </p:nvSpPr>
        <p:spPr>
          <a:xfrm>
            <a:off x="3458073" y="3525195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6,820</a:t>
            </a:r>
            <a:endParaRPr lang="en-US" dirty="0"/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id="{CDA65CB8-CAFE-F7CE-FDD4-91277B6FEB85}"/>
              </a:ext>
            </a:extLst>
          </p:cNvPr>
          <p:cNvSpPr/>
          <p:nvPr/>
        </p:nvSpPr>
        <p:spPr>
          <a:xfrm>
            <a:off x="5067417" y="1764792"/>
            <a:ext cx="1517904" cy="75895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4" name="Shape 41">
            <a:extLst>
              <a:ext uri="{FF2B5EF4-FFF2-40B4-BE49-F238E27FC236}">
                <a16:creationId xmlns:a16="http://schemas.microsoft.com/office/drawing/2014/main" id="{FC537EE8-E4C6-CD35-9C27-FF803BDD6D6C}"/>
              </a:ext>
            </a:extLst>
          </p:cNvPr>
          <p:cNvSpPr/>
          <p:nvPr/>
        </p:nvSpPr>
        <p:spPr>
          <a:xfrm>
            <a:off x="5067417" y="2523744"/>
            <a:ext cx="1517904" cy="1810512"/>
          </a:xfrm>
          <a:prstGeom prst="rect">
            <a:avLst/>
          </a:prstGeom>
          <a:solidFill>
            <a:srgbClr val="52B69A"/>
          </a:solidFill>
          <a:ln w="12700">
            <a:solidFill>
              <a:srgbClr val="52B69A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5" name="Shape 42">
            <a:extLst>
              <a:ext uri="{FF2B5EF4-FFF2-40B4-BE49-F238E27FC236}">
                <a16:creationId xmlns:a16="http://schemas.microsoft.com/office/drawing/2014/main" id="{47570EF5-9F71-D077-C8D2-77BE34177648}"/>
              </a:ext>
            </a:extLst>
          </p:cNvPr>
          <p:cNvSpPr/>
          <p:nvPr/>
        </p:nvSpPr>
        <p:spPr>
          <a:xfrm rot="5400000">
            <a:off x="6585321" y="3337560"/>
            <a:ext cx="91440" cy="182880"/>
          </a:xfrm>
          <a:prstGeom prst="triangle">
            <a:avLst/>
          </a:prstGeom>
          <a:solidFill>
            <a:srgbClr val="52B69A"/>
          </a:solidFill>
          <a:ln w="12700">
            <a:solidFill>
              <a:srgbClr val="52B69A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id="{07DC069A-7DCA-91BB-297D-6BF3B0869EB6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8808106E-6453-B2B4-6DBA-FBEFF686A4C8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-55%</a:t>
            </a:r>
            <a:endParaRPr lang="en-US" sz="1200" dirty="0"/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7B8D2E54-7208-D3A2-B2C2-A84E2D173EDA}"/>
              </a:ext>
            </a:extLst>
          </p:cNvPr>
          <p:cNvSpPr/>
          <p:nvPr/>
        </p:nvSpPr>
        <p:spPr>
          <a:xfrm>
            <a:off x="5067417" y="2777216"/>
            <a:ext cx="1517904" cy="687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25%</a:t>
            </a:r>
            <a:endParaRPr lang="en-US" sz="3200" dirty="0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6A47E4D7-5230-8953-D882-02D14DD1E0D9}"/>
              </a:ext>
            </a:extLst>
          </p:cNvPr>
          <p:cNvSpPr/>
          <p:nvPr/>
        </p:nvSpPr>
        <p:spPr>
          <a:xfrm>
            <a:off x="5067417" y="3501420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3,105</a:t>
            </a:r>
            <a:endParaRPr lang="en-US" sz="1600" dirty="0"/>
          </a:p>
        </p:txBody>
      </p:sp>
      <p:sp>
        <p:nvSpPr>
          <p:cNvPr id="54" name="Shape 51">
            <a:extLst>
              <a:ext uri="{FF2B5EF4-FFF2-40B4-BE49-F238E27FC236}">
                <a16:creationId xmlns:a16="http://schemas.microsoft.com/office/drawing/2014/main" id="{42A8AAF5-F404-9607-BF7A-065CD0B93775}"/>
              </a:ext>
            </a:extLst>
          </p:cNvPr>
          <p:cNvSpPr/>
          <p:nvPr/>
        </p:nvSpPr>
        <p:spPr>
          <a:xfrm>
            <a:off x="6676761" y="1764792"/>
            <a:ext cx="1517904" cy="105613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Shape 52">
            <a:extLst>
              <a:ext uri="{FF2B5EF4-FFF2-40B4-BE49-F238E27FC236}">
                <a16:creationId xmlns:a16="http://schemas.microsoft.com/office/drawing/2014/main" id="{00FA48E7-CCE6-11E1-57DE-BE5DEA385A13}"/>
              </a:ext>
            </a:extLst>
          </p:cNvPr>
          <p:cNvSpPr/>
          <p:nvPr/>
        </p:nvSpPr>
        <p:spPr>
          <a:xfrm>
            <a:off x="6676761" y="2820924"/>
            <a:ext cx="1517904" cy="1216152"/>
          </a:xfrm>
          <a:prstGeom prst="rect">
            <a:avLst/>
          </a:prstGeom>
          <a:solidFill>
            <a:srgbClr val="76C893"/>
          </a:solidFill>
          <a:ln w="12700">
            <a:solidFill>
              <a:srgbClr val="76C89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6" name="Shape 53">
            <a:extLst>
              <a:ext uri="{FF2B5EF4-FFF2-40B4-BE49-F238E27FC236}">
                <a16:creationId xmlns:a16="http://schemas.microsoft.com/office/drawing/2014/main" id="{AC79FA7F-AC50-8D44-8487-C6D6E777AC82}"/>
              </a:ext>
            </a:extLst>
          </p:cNvPr>
          <p:cNvSpPr/>
          <p:nvPr/>
        </p:nvSpPr>
        <p:spPr>
          <a:xfrm rot="5400000">
            <a:off x="8194665" y="3337560"/>
            <a:ext cx="91440" cy="182880"/>
          </a:xfrm>
          <a:prstGeom prst="triangle">
            <a:avLst/>
          </a:prstGeom>
          <a:solidFill>
            <a:srgbClr val="76C893"/>
          </a:solidFill>
          <a:ln w="12700">
            <a:solidFill>
              <a:srgbClr val="76C893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7" name="Shape 54">
            <a:extLst>
              <a:ext uri="{FF2B5EF4-FFF2-40B4-BE49-F238E27FC236}">
                <a16:creationId xmlns:a16="http://schemas.microsoft.com/office/drawing/2014/main" id="{8C6B5797-D1C2-1C3C-DA7B-935F0D4C9F2E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Text 55">
            <a:extLst>
              <a:ext uri="{FF2B5EF4-FFF2-40B4-BE49-F238E27FC236}">
                <a16:creationId xmlns:a16="http://schemas.microsoft.com/office/drawing/2014/main" id="{FCF5E06E-7828-BA23-949E-74B36E2ADF77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-52%</a:t>
            </a:r>
            <a:endParaRPr lang="en-US" sz="1200" dirty="0"/>
          </a:p>
        </p:txBody>
      </p:sp>
      <p:sp>
        <p:nvSpPr>
          <p:cNvPr id="59" name="Text 56">
            <a:extLst>
              <a:ext uri="{FF2B5EF4-FFF2-40B4-BE49-F238E27FC236}">
                <a16:creationId xmlns:a16="http://schemas.microsoft.com/office/drawing/2014/main" id="{AE75F9F8-849C-4A1B-7749-270ECBF9280F}"/>
              </a:ext>
            </a:extLst>
          </p:cNvPr>
          <p:cNvSpPr/>
          <p:nvPr/>
        </p:nvSpPr>
        <p:spPr>
          <a:xfrm>
            <a:off x="6676761" y="2991185"/>
            <a:ext cx="1517904" cy="4621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12%</a:t>
            </a:r>
            <a:endParaRPr lang="en-US" sz="2400" dirty="0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9D216FA6-1612-F885-955A-F0BAC0B99AFA}"/>
              </a:ext>
            </a:extLst>
          </p:cNvPr>
          <p:cNvSpPr/>
          <p:nvPr/>
        </p:nvSpPr>
        <p:spPr>
          <a:xfrm>
            <a:off x="6676761" y="3477646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5F73"/>
                </a:solidFill>
                <a:ea typeface="Calibri" pitchFamily="34" charset="-122"/>
                <a:cs typeface="Calibri" pitchFamily="34" charset="-120"/>
              </a:rPr>
              <a:t>1,480</a:t>
            </a:r>
            <a:endParaRPr lang="en-US" sz="1600" dirty="0"/>
          </a:p>
        </p:txBody>
      </p:sp>
      <p:sp>
        <p:nvSpPr>
          <p:cNvPr id="65" name="Shape 62">
            <a:extLst>
              <a:ext uri="{FF2B5EF4-FFF2-40B4-BE49-F238E27FC236}">
                <a16:creationId xmlns:a16="http://schemas.microsoft.com/office/drawing/2014/main" id="{85FA9D8B-7798-7A00-EE1D-73E4C73FB7C0}"/>
              </a:ext>
            </a:extLst>
          </p:cNvPr>
          <p:cNvSpPr/>
          <p:nvPr/>
        </p:nvSpPr>
        <p:spPr>
          <a:xfrm>
            <a:off x="8286105" y="1764792"/>
            <a:ext cx="1517904" cy="135331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6" name="Shape 63">
            <a:extLst>
              <a:ext uri="{FF2B5EF4-FFF2-40B4-BE49-F238E27FC236}">
                <a16:creationId xmlns:a16="http://schemas.microsoft.com/office/drawing/2014/main" id="{FF9989B6-4897-66BF-59BE-063B3A57992B}"/>
              </a:ext>
            </a:extLst>
          </p:cNvPr>
          <p:cNvSpPr/>
          <p:nvPr/>
        </p:nvSpPr>
        <p:spPr>
          <a:xfrm>
            <a:off x="8286105" y="3118104"/>
            <a:ext cx="1517904" cy="621792"/>
          </a:xfrm>
          <a:prstGeom prst="rect">
            <a:avLst/>
          </a:prstGeom>
          <a:solidFill>
            <a:srgbClr val="B7E4C7"/>
          </a:solidFill>
          <a:ln w="12700">
            <a:solidFill>
              <a:srgbClr val="B7E4C7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7" name="Shape 64">
            <a:extLst>
              <a:ext uri="{FF2B5EF4-FFF2-40B4-BE49-F238E27FC236}">
                <a16:creationId xmlns:a16="http://schemas.microsoft.com/office/drawing/2014/main" id="{46CE3E6F-7D84-8AF8-25D3-47A10BCFE69C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68" name="Text 65">
            <a:extLst>
              <a:ext uri="{FF2B5EF4-FFF2-40B4-BE49-F238E27FC236}">
                <a16:creationId xmlns:a16="http://schemas.microsoft.com/office/drawing/2014/main" id="{5044453D-C4D8-F546-E102-88552E8C2DC5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-58%</a:t>
            </a:r>
            <a:endParaRPr lang="en-US" sz="1200" dirty="0"/>
          </a:p>
        </p:txBody>
      </p:sp>
      <p:sp>
        <p:nvSpPr>
          <p:cNvPr id="69" name="Text 66">
            <a:extLst>
              <a:ext uri="{FF2B5EF4-FFF2-40B4-BE49-F238E27FC236}">
                <a16:creationId xmlns:a16="http://schemas.microsoft.com/office/drawing/2014/main" id="{3272AADA-3051-086E-2DCC-452EBB0397DA}"/>
              </a:ext>
            </a:extLst>
          </p:cNvPr>
          <p:cNvSpPr/>
          <p:nvPr/>
        </p:nvSpPr>
        <p:spPr>
          <a:xfrm>
            <a:off x="8286105" y="3205155"/>
            <a:ext cx="1517904" cy="2362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21CB87B6-71E0-FA2E-650B-2AED5F4F849E}"/>
              </a:ext>
            </a:extLst>
          </p:cNvPr>
          <p:cNvSpPr/>
          <p:nvPr/>
        </p:nvSpPr>
        <p:spPr>
          <a:xfrm>
            <a:off x="8286105" y="3453872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A9396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1100" dirty="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A001FEA-701B-911A-AD98-53F1EA3F40ED}"/>
              </a:ext>
            </a:extLst>
          </p:cNvPr>
          <p:cNvGrpSpPr/>
          <p:nvPr/>
        </p:nvGrpSpPr>
        <p:grpSpPr>
          <a:xfrm>
            <a:off x="1848729" y="5074913"/>
            <a:ext cx="7955280" cy="1071861"/>
            <a:chOff x="1848729" y="5171042"/>
            <a:chExt cx="7955280" cy="1117575"/>
          </a:xfrm>
        </p:grpSpPr>
        <p:sp>
          <p:nvSpPr>
            <p:cNvPr id="28" name="Shape 25">
              <a:extLst>
                <a:ext uri="{FF2B5EF4-FFF2-40B4-BE49-F238E27FC236}">
                  <a16:creationId xmlns:a16="http://schemas.microsoft.com/office/drawing/2014/main" id="{4DB10771-1D07-93B0-32F6-A04193C59485}"/>
                </a:ext>
              </a:extLst>
            </p:cNvPr>
            <p:cNvSpPr/>
            <p:nvPr/>
          </p:nvSpPr>
          <p:spPr>
            <a:xfrm>
              <a:off x="1848729" y="5171042"/>
              <a:ext cx="1517904" cy="1117573"/>
            </a:xfrm>
            <a:prstGeom prst="rect">
              <a:avLst/>
            </a:prstGeom>
            <a:solidFill>
              <a:srgbClr val="E0F5F7"/>
            </a:solidFill>
            <a:ln w="12700">
              <a:solidFill>
                <a:srgbClr val="E0F5F7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29" name="Shape 26">
              <a:extLst>
                <a:ext uri="{FF2B5EF4-FFF2-40B4-BE49-F238E27FC236}">
                  <a16:creationId xmlns:a16="http://schemas.microsoft.com/office/drawing/2014/main" id="{58227DEE-76A9-9B4C-AB64-257530DA6C61}"/>
                </a:ext>
              </a:extLst>
            </p:cNvPr>
            <p:cNvSpPr/>
            <p:nvPr/>
          </p:nvSpPr>
          <p:spPr>
            <a:xfrm>
              <a:off x="1848729" y="5171042"/>
              <a:ext cx="1517904" cy="84665"/>
            </a:xfrm>
            <a:prstGeom prst="rect">
              <a:avLst/>
            </a:prstGeom>
            <a:solidFill>
              <a:srgbClr val="005F73"/>
            </a:solidFill>
            <a:ln w="12700">
              <a:solidFill>
                <a:srgbClr val="005F73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30" name="Text 27">
              <a:extLst>
                <a:ext uri="{FF2B5EF4-FFF2-40B4-BE49-F238E27FC236}">
                  <a16:creationId xmlns:a16="http://schemas.microsoft.com/office/drawing/2014/main" id="{918DF036-94DA-64EB-9ED9-6C3D44336CE4}"/>
                </a:ext>
              </a:extLst>
            </p:cNvPr>
            <p:cNvSpPr/>
            <p:nvPr/>
          </p:nvSpPr>
          <p:spPr>
            <a:xfrm>
              <a:off x="1848729" y="5371209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005F73"/>
                  </a:solidFill>
                  <a:ea typeface="Calibri" pitchFamily="34" charset="-122"/>
                  <a:cs typeface="Calibri" pitchFamily="34" charset="-120"/>
                </a:rPr>
                <a:t>Total Reach</a:t>
              </a:r>
              <a:endParaRPr lang="en-US" dirty="0"/>
            </a:p>
          </p:txBody>
        </p:sp>
        <p:sp>
          <p:nvSpPr>
            <p:cNvPr id="31" name="Text 28">
              <a:extLst>
                <a:ext uri="{FF2B5EF4-FFF2-40B4-BE49-F238E27FC236}">
                  <a16:creationId xmlns:a16="http://schemas.microsoft.com/office/drawing/2014/main" id="{2C8F6B20-F662-31F3-20E2-BF91066C61C3}"/>
                </a:ext>
              </a:extLst>
            </p:cNvPr>
            <p:cNvSpPr/>
            <p:nvPr/>
          </p:nvSpPr>
          <p:spPr>
            <a:xfrm>
              <a:off x="1848729" y="5854581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Entry point</a:t>
              </a:r>
              <a:endParaRPr lang="en-US" sz="1400" dirty="0"/>
            </a:p>
          </p:txBody>
        </p:sp>
        <p:sp>
          <p:nvSpPr>
            <p:cNvPr id="39" name="Shape 36">
              <a:extLst>
                <a:ext uri="{FF2B5EF4-FFF2-40B4-BE49-F238E27FC236}">
                  <a16:creationId xmlns:a16="http://schemas.microsoft.com/office/drawing/2014/main" id="{4188B3B6-7D1F-FD62-4367-6CC6D7DA532D}"/>
                </a:ext>
              </a:extLst>
            </p:cNvPr>
            <p:cNvSpPr/>
            <p:nvPr/>
          </p:nvSpPr>
          <p:spPr>
            <a:xfrm>
              <a:off x="3458073" y="5171042"/>
              <a:ext cx="1517904" cy="1117573"/>
            </a:xfrm>
            <a:prstGeom prst="rect">
              <a:avLst/>
            </a:prstGeom>
            <a:solidFill>
              <a:srgbClr val="E0F6F0"/>
            </a:solidFill>
            <a:ln w="12700">
              <a:solidFill>
                <a:srgbClr val="E0F6F0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0" name="Shape 37">
              <a:extLst>
                <a:ext uri="{FF2B5EF4-FFF2-40B4-BE49-F238E27FC236}">
                  <a16:creationId xmlns:a16="http://schemas.microsoft.com/office/drawing/2014/main" id="{71152DB4-C63B-87A7-EE3A-C8290B1CA386}"/>
                </a:ext>
              </a:extLst>
            </p:cNvPr>
            <p:cNvSpPr/>
            <p:nvPr/>
          </p:nvSpPr>
          <p:spPr>
            <a:xfrm>
              <a:off x="3458073" y="5171042"/>
              <a:ext cx="1517904" cy="84665"/>
            </a:xfrm>
            <a:prstGeom prst="rect">
              <a:avLst/>
            </a:prstGeom>
            <a:solidFill>
              <a:srgbClr val="0A9396"/>
            </a:solidFill>
            <a:ln w="12700">
              <a:solidFill>
                <a:srgbClr val="0A9396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41" name="Text 38">
              <a:extLst>
                <a:ext uri="{FF2B5EF4-FFF2-40B4-BE49-F238E27FC236}">
                  <a16:creationId xmlns:a16="http://schemas.microsoft.com/office/drawing/2014/main" id="{B323C3BB-35BC-09C2-355B-83F738559352}"/>
                </a:ext>
              </a:extLst>
            </p:cNvPr>
            <p:cNvSpPr/>
            <p:nvPr/>
          </p:nvSpPr>
          <p:spPr>
            <a:xfrm>
              <a:off x="3458073" y="5371209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0A9396"/>
                  </a:solidFill>
                  <a:ea typeface="Calibri" pitchFamily="34" charset="-122"/>
                  <a:cs typeface="Calibri" pitchFamily="34" charset="-120"/>
                </a:rPr>
                <a:t>Engaged</a:t>
              </a:r>
              <a:endParaRPr lang="en-US" dirty="0"/>
            </a:p>
          </p:txBody>
        </p:sp>
        <p:sp>
          <p:nvSpPr>
            <p:cNvPr id="42" name="Text 39">
              <a:extLst>
                <a:ext uri="{FF2B5EF4-FFF2-40B4-BE49-F238E27FC236}">
                  <a16:creationId xmlns:a16="http://schemas.microsoft.com/office/drawing/2014/main" id="{0736E9E7-F555-9F23-EE18-678F15F4B3A0}"/>
                </a:ext>
              </a:extLst>
            </p:cNvPr>
            <p:cNvSpPr/>
            <p:nvPr/>
          </p:nvSpPr>
          <p:spPr>
            <a:xfrm>
              <a:off x="3458073" y="5854581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-45% from prev</a:t>
              </a:r>
              <a:endParaRPr lang="en-US" sz="1400" dirty="0"/>
            </a:p>
          </p:txBody>
        </p:sp>
        <p:sp>
          <p:nvSpPr>
            <p:cNvPr id="50" name="Shape 47">
              <a:extLst>
                <a:ext uri="{FF2B5EF4-FFF2-40B4-BE49-F238E27FC236}">
                  <a16:creationId xmlns:a16="http://schemas.microsoft.com/office/drawing/2014/main" id="{A4409097-C183-1712-0DE7-4D18031BB08A}"/>
                </a:ext>
              </a:extLst>
            </p:cNvPr>
            <p:cNvSpPr/>
            <p:nvPr/>
          </p:nvSpPr>
          <p:spPr>
            <a:xfrm>
              <a:off x="5067417" y="5171042"/>
              <a:ext cx="1517904" cy="1117573"/>
            </a:xfrm>
            <a:prstGeom prst="rect">
              <a:avLst/>
            </a:prstGeom>
            <a:solidFill>
              <a:srgbClr val="E6F7EE"/>
            </a:solidFill>
            <a:ln w="12700">
              <a:solidFill>
                <a:srgbClr val="E6F7EE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1" name="Shape 48">
              <a:extLst>
                <a:ext uri="{FF2B5EF4-FFF2-40B4-BE49-F238E27FC236}">
                  <a16:creationId xmlns:a16="http://schemas.microsoft.com/office/drawing/2014/main" id="{B9C21B81-59DD-3021-6FCD-A4BBDC66FDA1}"/>
                </a:ext>
              </a:extLst>
            </p:cNvPr>
            <p:cNvSpPr/>
            <p:nvPr/>
          </p:nvSpPr>
          <p:spPr>
            <a:xfrm>
              <a:off x="5067417" y="5171042"/>
              <a:ext cx="1517904" cy="84665"/>
            </a:xfrm>
            <a:prstGeom prst="rect">
              <a:avLst/>
            </a:prstGeom>
            <a:solidFill>
              <a:srgbClr val="52B69A"/>
            </a:solidFill>
            <a:ln w="12700">
              <a:solidFill>
                <a:srgbClr val="52B69A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52" name="Text 49">
              <a:extLst>
                <a:ext uri="{FF2B5EF4-FFF2-40B4-BE49-F238E27FC236}">
                  <a16:creationId xmlns:a16="http://schemas.microsoft.com/office/drawing/2014/main" id="{663E28BB-E4E2-B240-AF35-83537D6C22EB}"/>
                </a:ext>
              </a:extLst>
            </p:cNvPr>
            <p:cNvSpPr/>
            <p:nvPr/>
          </p:nvSpPr>
          <p:spPr>
            <a:xfrm>
              <a:off x="5067417" y="5371209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52B69A"/>
                  </a:solidFill>
                  <a:ea typeface="Calibri" pitchFamily="34" charset="-122"/>
                  <a:cs typeface="Calibri" pitchFamily="34" charset="-120"/>
                </a:rPr>
                <a:t>Evaluating</a:t>
              </a:r>
              <a:endParaRPr lang="en-US" dirty="0"/>
            </a:p>
          </p:txBody>
        </p:sp>
        <p:sp>
          <p:nvSpPr>
            <p:cNvPr id="53" name="Text 50">
              <a:extLst>
                <a:ext uri="{FF2B5EF4-FFF2-40B4-BE49-F238E27FC236}">
                  <a16:creationId xmlns:a16="http://schemas.microsoft.com/office/drawing/2014/main" id="{54F67A3D-9E78-60A0-1C07-8769CFC0B8ED}"/>
                </a:ext>
              </a:extLst>
            </p:cNvPr>
            <p:cNvSpPr/>
            <p:nvPr/>
          </p:nvSpPr>
          <p:spPr>
            <a:xfrm>
              <a:off x="5067417" y="5854581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-55% from prev</a:t>
              </a:r>
              <a:endParaRPr lang="en-US" sz="1400" dirty="0"/>
            </a:p>
          </p:txBody>
        </p:sp>
        <p:sp>
          <p:nvSpPr>
            <p:cNvPr id="61" name="Shape 58">
              <a:extLst>
                <a:ext uri="{FF2B5EF4-FFF2-40B4-BE49-F238E27FC236}">
                  <a16:creationId xmlns:a16="http://schemas.microsoft.com/office/drawing/2014/main" id="{78370FA5-6717-FB1A-0F33-79DFA39B725C}"/>
                </a:ext>
              </a:extLst>
            </p:cNvPr>
            <p:cNvSpPr/>
            <p:nvPr/>
          </p:nvSpPr>
          <p:spPr>
            <a:xfrm>
              <a:off x="6676761" y="5171042"/>
              <a:ext cx="1517904" cy="1117575"/>
            </a:xfrm>
            <a:prstGeom prst="rect">
              <a:avLst/>
            </a:prstGeom>
            <a:solidFill>
              <a:srgbClr val="EAF8EF"/>
            </a:solidFill>
            <a:ln w="12700">
              <a:solidFill>
                <a:srgbClr val="EAF8EF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2" name="Shape 59">
              <a:extLst>
                <a:ext uri="{FF2B5EF4-FFF2-40B4-BE49-F238E27FC236}">
                  <a16:creationId xmlns:a16="http://schemas.microsoft.com/office/drawing/2014/main" id="{1603DAAD-9294-2570-1141-FBD01E25C8EB}"/>
                </a:ext>
              </a:extLst>
            </p:cNvPr>
            <p:cNvSpPr/>
            <p:nvPr/>
          </p:nvSpPr>
          <p:spPr>
            <a:xfrm>
              <a:off x="6676761" y="5171042"/>
              <a:ext cx="1517904" cy="84665"/>
            </a:xfrm>
            <a:prstGeom prst="rect">
              <a:avLst/>
            </a:prstGeom>
            <a:solidFill>
              <a:srgbClr val="76C893"/>
            </a:solidFill>
            <a:ln w="12700">
              <a:solidFill>
                <a:srgbClr val="76C893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63" name="Text 60">
              <a:extLst>
                <a:ext uri="{FF2B5EF4-FFF2-40B4-BE49-F238E27FC236}">
                  <a16:creationId xmlns:a16="http://schemas.microsoft.com/office/drawing/2014/main" id="{2010CFE8-24F6-73A4-1D41-A370C610BE14}"/>
                </a:ext>
              </a:extLst>
            </p:cNvPr>
            <p:cNvSpPr/>
            <p:nvPr/>
          </p:nvSpPr>
          <p:spPr>
            <a:xfrm>
              <a:off x="6676761" y="5371211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76C893"/>
                  </a:solidFill>
                  <a:ea typeface="Calibri" pitchFamily="34" charset="-122"/>
                  <a:cs typeface="Calibri" pitchFamily="34" charset="-120"/>
                </a:rPr>
                <a:t>High Intent</a:t>
              </a:r>
              <a:endParaRPr lang="en-US" dirty="0"/>
            </a:p>
          </p:txBody>
        </p:sp>
        <p:sp>
          <p:nvSpPr>
            <p:cNvPr id="64" name="Text 61">
              <a:extLst>
                <a:ext uri="{FF2B5EF4-FFF2-40B4-BE49-F238E27FC236}">
                  <a16:creationId xmlns:a16="http://schemas.microsoft.com/office/drawing/2014/main" id="{82BFB5EE-3AD9-1EE3-316E-596B29ABFF0B}"/>
                </a:ext>
              </a:extLst>
            </p:cNvPr>
            <p:cNvSpPr/>
            <p:nvPr/>
          </p:nvSpPr>
          <p:spPr>
            <a:xfrm>
              <a:off x="6676761" y="5854583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-52% from prev</a:t>
              </a:r>
              <a:endParaRPr lang="en-US" sz="1400" dirty="0"/>
            </a:p>
          </p:txBody>
        </p:sp>
        <p:sp>
          <p:nvSpPr>
            <p:cNvPr id="71" name="Shape 68">
              <a:extLst>
                <a:ext uri="{FF2B5EF4-FFF2-40B4-BE49-F238E27FC236}">
                  <a16:creationId xmlns:a16="http://schemas.microsoft.com/office/drawing/2014/main" id="{560B6F88-5F5A-180C-5824-147ED636DA82}"/>
                </a:ext>
              </a:extLst>
            </p:cNvPr>
            <p:cNvSpPr/>
            <p:nvPr/>
          </p:nvSpPr>
          <p:spPr>
            <a:xfrm>
              <a:off x="8286105" y="5171042"/>
              <a:ext cx="1517904" cy="1117573"/>
            </a:xfrm>
            <a:prstGeom prst="rect">
              <a:avLst/>
            </a:prstGeom>
            <a:solidFill>
              <a:srgbClr val="F2FCF5"/>
            </a:solidFill>
            <a:ln w="12700">
              <a:solidFill>
                <a:srgbClr val="F2FCF5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2" name="Shape 69">
              <a:extLst>
                <a:ext uri="{FF2B5EF4-FFF2-40B4-BE49-F238E27FC236}">
                  <a16:creationId xmlns:a16="http://schemas.microsoft.com/office/drawing/2014/main" id="{C1C30748-B992-D7EC-5CC3-A6139244DCAF}"/>
                </a:ext>
              </a:extLst>
            </p:cNvPr>
            <p:cNvSpPr/>
            <p:nvPr/>
          </p:nvSpPr>
          <p:spPr>
            <a:xfrm>
              <a:off x="8286105" y="5171042"/>
              <a:ext cx="1517904" cy="84665"/>
            </a:xfrm>
            <a:prstGeom prst="rect">
              <a:avLst/>
            </a:prstGeom>
            <a:solidFill>
              <a:srgbClr val="B7E4C7"/>
            </a:solidFill>
            <a:ln w="12700">
              <a:solidFill>
                <a:srgbClr val="B7E4C7"/>
              </a:solidFill>
              <a:prstDash val="solid"/>
            </a:ln>
          </p:spPr>
          <p:txBody>
            <a:bodyPr/>
            <a:lstStyle/>
            <a:p>
              <a:endParaRPr lang="en-US" sz="4800"/>
            </a:p>
          </p:txBody>
        </p:sp>
        <p:sp>
          <p:nvSpPr>
            <p:cNvPr id="73" name="Text 70">
              <a:extLst>
                <a:ext uri="{FF2B5EF4-FFF2-40B4-BE49-F238E27FC236}">
                  <a16:creationId xmlns:a16="http://schemas.microsoft.com/office/drawing/2014/main" id="{6D059941-311D-12DC-D7AC-844B4304FAC2}"/>
                </a:ext>
              </a:extLst>
            </p:cNvPr>
            <p:cNvSpPr/>
            <p:nvPr/>
          </p:nvSpPr>
          <p:spPr>
            <a:xfrm>
              <a:off x="8286105" y="5371201"/>
              <a:ext cx="15179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B7E4C7"/>
                  </a:solidFill>
                  <a:ea typeface="Calibri" pitchFamily="34" charset="-122"/>
                  <a:cs typeface="Calibri" pitchFamily="34" charset="-120"/>
                </a:rPr>
                <a:t>Closed Deals</a:t>
              </a:r>
              <a:endParaRPr lang="en-US" dirty="0"/>
            </a:p>
          </p:txBody>
        </p:sp>
        <p:sp>
          <p:nvSpPr>
            <p:cNvPr id="74" name="Text 71">
              <a:extLst>
                <a:ext uri="{FF2B5EF4-FFF2-40B4-BE49-F238E27FC236}">
                  <a16:creationId xmlns:a16="http://schemas.microsoft.com/office/drawing/2014/main" id="{EF0C1CC5-FC44-1DDB-F776-8E8B2D869A79}"/>
                </a:ext>
              </a:extLst>
            </p:cNvPr>
            <p:cNvSpPr/>
            <p:nvPr/>
          </p:nvSpPr>
          <p:spPr>
            <a:xfrm>
              <a:off x="8286105" y="5854572"/>
              <a:ext cx="1517904" cy="22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C0392B"/>
                  </a:solidFill>
                  <a:ea typeface="Calibri" pitchFamily="34" charset="-122"/>
                  <a:cs typeface="Calibri" pitchFamily="34" charset="-120"/>
                </a:rPr>
                <a:t>-58% from prev</a:t>
              </a:r>
              <a:endParaRPr lang="en-US" sz="1400" dirty="0"/>
            </a:p>
          </p:txBody>
        </p:sp>
      </p:grpSp>
      <p:sp>
        <p:nvSpPr>
          <p:cNvPr id="76" name="Shape 73">
            <a:extLst>
              <a:ext uri="{FF2B5EF4-FFF2-40B4-BE49-F238E27FC236}">
                <a16:creationId xmlns:a16="http://schemas.microsoft.com/office/drawing/2014/main" id="{A8D81EA4-33CF-C743-CE0F-F90A75A5F5BD}"/>
              </a:ext>
            </a:extLst>
          </p:cNvPr>
          <p:cNvSpPr/>
          <p:nvPr/>
        </p:nvSpPr>
        <p:spPr>
          <a:xfrm>
            <a:off x="10426831" y="2011680"/>
            <a:ext cx="775293" cy="45720"/>
          </a:xfrm>
          <a:prstGeom prst="rect">
            <a:avLst/>
          </a:prstGeom>
          <a:solidFill>
            <a:srgbClr val="52B69A"/>
          </a:solidFill>
          <a:ln w="12700">
            <a:solidFill>
              <a:srgbClr val="52B69A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77" name="Text 74">
            <a:extLst>
              <a:ext uri="{FF2B5EF4-FFF2-40B4-BE49-F238E27FC236}">
                <a16:creationId xmlns:a16="http://schemas.microsoft.com/office/drawing/2014/main" id="{1BB7EF95-8967-A249-D4BB-5BA2AED1DD0C}"/>
              </a:ext>
            </a:extLst>
          </p:cNvPr>
          <p:cNvSpPr/>
          <p:nvPr/>
        </p:nvSpPr>
        <p:spPr>
          <a:xfrm>
            <a:off x="10290015" y="2182632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2B69A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sz="3200" dirty="0">
              <a:solidFill>
                <a:srgbClr val="52B69A"/>
              </a:solidFill>
            </a:endParaRPr>
          </a:p>
        </p:txBody>
      </p:sp>
      <p:sp>
        <p:nvSpPr>
          <p:cNvPr id="78" name="Text 75">
            <a:extLst>
              <a:ext uri="{FF2B5EF4-FFF2-40B4-BE49-F238E27FC236}">
                <a16:creationId xmlns:a16="http://schemas.microsoft.com/office/drawing/2014/main" id="{1896E24B-955F-181B-91D8-C9B8709137FD}"/>
              </a:ext>
            </a:extLst>
          </p:cNvPr>
          <p:cNvSpPr/>
          <p:nvPr/>
        </p:nvSpPr>
        <p:spPr>
          <a:xfrm>
            <a:off x="10290015" y="2564739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CVR</a:t>
            </a:r>
            <a:endParaRPr lang="en-US" sz="1200" dirty="0"/>
          </a:p>
        </p:txBody>
      </p:sp>
      <p:sp>
        <p:nvSpPr>
          <p:cNvPr id="79" name="Shape 76">
            <a:extLst>
              <a:ext uri="{FF2B5EF4-FFF2-40B4-BE49-F238E27FC236}">
                <a16:creationId xmlns:a16="http://schemas.microsoft.com/office/drawing/2014/main" id="{B0ABA473-B72A-CAE8-6669-9BA5AAA8D4BF}"/>
              </a:ext>
            </a:extLst>
          </p:cNvPr>
          <p:cNvSpPr/>
          <p:nvPr/>
        </p:nvSpPr>
        <p:spPr>
          <a:xfrm>
            <a:off x="10426831" y="3529584"/>
            <a:ext cx="775293" cy="45720"/>
          </a:xfrm>
          <a:prstGeom prst="rect">
            <a:avLst/>
          </a:prstGeom>
          <a:solidFill>
            <a:srgbClr val="0A9396"/>
          </a:solidFill>
          <a:ln w="12700">
            <a:solidFill>
              <a:srgbClr val="0A9396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0" name="Text 77">
            <a:extLst>
              <a:ext uri="{FF2B5EF4-FFF2-40B4-BE49-F238E27FC236}">
                <a16:creationId xmlns:a16="http://schemas.microsoft.com/office/drawing/2014/main" id="{243BD0DE-B42B-20E6-0D5C-9F1CA5DD9419}"/>
              </a:ext>
            </a:extLst>
          </p:cNvPr>
          <p:cNvSpPr/>
          <p:nvPr/>
        </p:nvSpPr>
        <p:spPr>
          <a:xfrm>
            <a:off x="10290015" y="3700536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9396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3200" dirty="0">
              <a:solidFill>
                <a:srgbClr val="0A9396"/>
              </a:solidFill>
            </a:endParaRPr>
          </a:p>
        </p:txBody>
      </p:sp>
      <p:sp>
        <p:nvSpPr>
          <p:cNvPr id="81" name="Text 78">
            <a:extLst>
              <a:ext uri="{FF2B5EF4-FFF2-40B4-BE49-F238E27FC236}">
                <a16:creationId xmlns:a16="http://schemas.microsoft.com/office/drawing/2014/main" id="{9F8C094C-45B6-1EA1-2C78-B5B0B7ECF044}"/>
              </a:ext>
            </a:extLst>
          </p:cNvPr>
          <p:cNvSpPr/>
          <p:nvPr/>
        </p:nvSpPr>
        <p:spPr>
          <a:xfrm>
            <a:off x="10290015" y="4082643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WON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69877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40E7-2F66-1729-2C6C-41E76301A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CBD9D-144E-CC00-280D-BD0FC321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Funnel Diagram – Slide Template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6E13285-F525-940A-2368-709E17D190ED}"/>
              </a:ext>
            </a:extLst>
          </p:cNvPr>
          <p:cNvSpPr/>
          <p:nvPr/>
        </p:nvSpPr>
        <p:spPr>
          <a:xfrm>
            <a:off x="1848729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2828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>
              <a:solidFill>
                <a:srgbClr val="D62828"/>
              </a:solidFill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888B7447-00C9-15F1-3805-7681E47BAD19}"/>
              </a:ext>
            </a:extLst>
          </p:cNvPr>
          <p:cNvSpPr/>
          <p:nvPr/>
        </p:nvSpPr>
        <p:spPr>
          <a:xfrm>
            <a:off x="1848729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AWARENESS</a:t>
            </a:r>
            <a:endParaRPr lang="en-US" sz="14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1EDC7441-08C8-ABB8-DBFA-7B0EDC17C6B0}"/>
              </a:ext>
            </a:extLst>
          </p:cNvPr>
          <p:cNvSpPr/>
          <p:nvPr/>
        </p:nvSpPr>
        <p:spPr>
          <a:xfrm>
            <a:off x="3458073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5D04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>
              <a:solidFill>
                <a:srgbClr val="E85D04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09C6DF5-3DFA-2C0C-9E03-8514AF93AFA0}"/>
              </a:ext>
            </a:extLst>
          </p:cNvPr>
          <p:cNvSpPr/>
          <p:nvPr/>
        </p:nvSpPr>
        <p:spPr>
          <a:xfrm>
            <a:off x="3458073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INTEREST</a:t>
            </a:r>
            <a:endParaRPr lang="en-US" sz="14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5F946B0-A984-3F9F-9AA8-47479C2BFBBE}"/>
              </a:ext>
            </a:extLst>
          </p:cNvPr>
          <p:cNvSpPr/>
          <p:nvPr/>
        </p:nvSpPr>
        <p:spPr>
          <a:xfrm>
            <a:off x="5067417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48C06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>
              <a:solidFill>
                <a:srgbClr val="F48C06"/>
              </a:solidFill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39326DB-4BEE-A1A4-60F2-7D45C6CB485B}"/>
              </a:ext>
            </a:extLst>
          </p:cNvPr>
          <p:cNvSpPr/>
          <p:nvPr/>
        </p:nvSpPr>
        <p:spPr>
          <a:xfrm>
            <a:off x="5067417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CONSIDERATION</a:t>
            </a:r>
            <a:endParaRPr lang="en-US" sz="14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C9682108-72DC-EB9D-D216-65E5DD34C692}"/>
              </a:ext>
            </a:extLst>
          </p:cNvPr>
          <p:cNvSpPr/>
          <p:nvPr/>
        </p:nvSpPr>
        <p:spPr>
          <a:xfrm>
            <a:off x="6676761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AA307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>
              <a:solidFill>
                <a:srgbClr val="FAA307"/>
              </a:solidFill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10DC749B-A6C3-C5AA-2E3C-759097ACD51A}"/>
              </a:ext>
            </a:extLst>
          </p:cNvPr>
          <p:cNvSpPr/>
          <p:nvPr/>
        </p:nvSpPr>
        <p:spPr>
          <a:xfrm>
            <a:off x="6676761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A33E21FE-2AC7-5C55-4E02-BB1F29E40B12}"/>
              </a:ext>
            </a:extLst>
          </p:cNvPr>
          <p:cNvSpPr/>
          <p:nvPr/>
        </p:nvSpPr>
        <p:spPr>
          <a:xfrm>
            <a:off x="8286105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BA08"/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2000" dirty="0">
              <a:solidFill>
                <a:srgbClr val="FFBA08"/>
              </a:solidFill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5D3A6555-3048-E7ED-057A-3A93EF80C9AF}"/>
              </a:ext>
            </a:extLst>
          </p:cNvPr>
          <p:cNvSpPr/>
          <p:nvPr/>
        </p:nvSpPr>
        <p:spPr>
          <a:xfrm>
            <a:off x="8286105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4B6070"/>
                </a:solidFill>
                <a:ea typeface="Calibri" pitchFamily="34" charset="-122"/>
                <a:cs typeface="Calibri" pitchFamily="34" charset="-120"/>
              </a:rPr>
              <a:t>CONVERSION</a:t>
            </a:r>
            <a:endParaRPr lang="en-US" sz="1400" dirty="0"/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11F1DA31-31C2-CFE4-AB0F-B55E142A057D}"/>
              </a:ext>
            </a:extLst>
          </p:cNvPr>
          <p:cNvSpPr/>
          <p:nvPr/>
        </p:nvSpPr>
        <p:spPr>
          <a:xfrm>
            <a:off x="1793865" y="3429000"/>
            <a:ext cx="8065008" cy="0"/>
          </a:xfrm>
          <a:prstGeom prst="line">
            <a:avLst/>
          </a:prstGeom>
          <a:solidFill>
            <a:srgbClr val="FFBA08"/>
          </a:solidFill>
          <a:ln w="12700">
            <a:solidFill>
              <a:srgbClr val="FFB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FEFF36A4-54AE-79B9-C48C-1828E8C73E1B}"/>
              </a:ext>
            </a:extLst>
          </p:cNvPr>
          <p:cNvSpPr/>
          <p:nvPr/>
        </p:nvSpPr>
        <p:spPr>
          <a:xfrm>
            <a:off x="1848729" y="1764792"/>
            <a:ext cx="1517904" cy="16459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D3C08B54-1455-DC5D-BD1B-3094EA1BD1EF}"/>
              </a:ext>
            </a:extLst>
          </p:cNvPr>
          <p:cNvSpPr/>
          <p:nvPr/>
        </p:nvSpPr>
        <p:spPr>
          <a:xfrm>
            <a:off x="1848729" y="1929384"/>
            <a:ext cx="1517904" cy="2999232"/>
          </a:xfrm>
          <a:prstGeom prst="rect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04DBE6E6-BF3D-E397-D968-F0CC9149F130}"/>
              </a:ext>
            </a:extLst>
          </p:cNvPr>
          <p:cNvSpPr/>
          <p:nvPr/>
        </p:nvSpPr>
        <p:spPr>
          <a:xfrm rot="5400000">
            <a:off x="3366633" y="3337560"/>
            <a:ext cx="91440" cy="182880"/>
          </a:xfrm>
          <a:prstGeom prst="triangle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338C359C-5187-7CE0-276F-E0C701E2E901}"/>
              </a:ext>
            </a:extLst>
          </p:cNvPr>
          <p:cNvSpPr/>
          <p:nvPr/>
        </p:nvSpPr>
        <p:spPr>
          <a:xfrm>
            <a:off x="1848729" y="2349276"/>
            <a:ext cx="1517904" cy="11397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8923C2F8-978C-1BAB-7B43-E9D98B03544C}"/>
              </a:ext>
            </a:extLst>
          </p:cNvPr>
          <p:cNvSpPr/>
          <p:nvPr/>
        </p:nvSpPr>
        <p:spPr>
          <a:xfrm>
            <a:off x="1848729" y="3548969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12,400</a:t>
            </a:r>
            <a:endParaRPr lang="en-US" dirty="0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93F9D55C-F802-D085-0B70-98B85D7FF7D7}"/>
              </a:ext>
            </a:extLst>
          </p:cNvPr>
          <p:cNvSpPr/>
          <p:nvPr/>
        </p:nvSpPr>
        <p:spPr>
          <a:xfrm>
            <a:off x="3458073" y="1764792"/>
            <a:ext cx="1517904" cy="46177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0">
            <a:extLst>
              <a:ext uri="{FF2B5EF4-FFF2-40B4-BE49-F238E27FC236}">
                <a16:creationId xmlns:a16="http://schemas.microsoft.com/office/drawing/2014/main" id="{14AF7061-6EDF-7D38-3E20-C67409C45E26}"/>
              </a:ext>
            </a:extLst>
          </p:cNvPr>
          <p:cNvSpPr/>
          <p:nvPr/>
        </p:nvSpPr>
        <p:spPr>
          <a:xfrm>
            <a:off x="3458073" y="2226564"/>
            <a:ext cx="1517904" cy="240487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FB82A59E-CEE8-B614-60E7-030D468627D2}"/>
              </a:ext>
            </a:extLst>
          </p:cNvPr>
          <p:cNvSpPr/>
          <p:nvPr/>
        </p:nvSpPr>
        <p:spPr>
          <a:xfrm rot="5400000">
            <a:off x="4975977" y="3337560"/>
            <a:ext cx="91440" cy="182880"/>
          </a:xfrm>
          <a:prstGeom prst="triangle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90611276-21D7-0E9B-3817-37698142F534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11FCE328-43EB-DEC0-65CA-5B6FAE6023D8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-45%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7EF7ED65-C7FB-7981-AEC3-251520A91238}"/>
              </a:ext>
            </a:extLst>
          </p:cNvPr>
          <p:cNvSpPr/>
          <p:nvPr/>
        </p:nvSpPr>
        <p:spPr>
          <a:xfrm>
            <a:off x="3458073" y="2563246"/>
            <a:ext cx="1517904" cy="9138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55%</a:t>
            </a:r>
            <a:endParaRPr lang="en-US" sz="4000" dirty="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17B388CE-D310-EAC8-C950-55FFB2E39CE2}"/>
              </a:ext>
            </a:extLst>
          </p:cNvPr>
          <p:cNvSpPr/>
          <p:nvPr/>
        </p:nvSpPr>
        <p:spPr>
          <a:xfrm>
            <a:off x="3458073" y="3525195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6,820</a:t>
            </a:r>
            <a:endParaRPr lang="en-US" dirty="0"/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id="{C5ACE91A-0B4B-6970-C1F4-79975C369E17}"/>
              </a:ext>
            </a:extLst>
          </p:cNvPr>
          <p:cNvSpPr/>
          <p:nvPr/>
        </p:nvSpPr>
        <p:spPr>
          <a:xfrm>
            <a:off x="5067417" y="1764792"/>
            <a:ext cx="1517904" cy="75895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4" name="Shape 41">
            <a:extLst>
              <a:ext uri="{FF2B5EF4-FFF2-40B4-BE49-F238E27FC236}">
                <a16:creationId xmlns:a16="http://schemas.microsoft.com/office/drawing/2014/main" id="{63F6E96F-648A-60C6-7C13-A6B981BDE208}"/>
              </a:ext>
            </a:extLst>
          </p:cNvPr>
          <p:cNvSpPr/>
          <p:nvPr/>
        </p:nvSpPr>
        <p:spPr>
          <a:xfrm>
            <a:off x="5067417" y="2523744"/>
            <a:ext cx="1517904" cy="1810512"/>
          </a:xfrm>
          <a:prstGeom prst="rect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2">
            <a:extLst>
              <a:ext uri="{FF2B5EF4-FFF2-40B4-BE49-F238E27FC236}">
                <a16:creationId xmlns:a16="http://schemas.microsoft.com/office/drawing/2014/main" id="{A2B2B981-D7C5-6508-C79C-61CB22B39900}"/>
              </a:ext>
            </a:extLst>
          </p:cNvPr>
          <p:cNvSpPr/>
          <p:nvPr/>
        </p:nvSpPr>
        <p:spPr>
          <a:xfrm rot="5400000">
            <a:off x="6585321" y="3337560"/>
            <a:ext cx="91440" cy="182880"/>
          </a:xfrm>
          <a:prstGeom prst="triangle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id="{0F77DCDE-856C-BAF4-8EB7-CA11AE4701CD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BEC52D94-90B8-9D73-A053-D26EB3D26B23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-55%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2C9E278E-C484-558B-B019-A98307FC2EFF}"/>
              </a:ext>
            </a:extLst>
          </p:cNvPr>
          <p:cNvSpPr/>
          <p:nvPr/>
        </p:nvSpPr>
        <p:spPr>
          <a:xfrm>
            <a:off x="5067417" y="2777216"/>
            <a:ext cx="1517904" cy="687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25%</a:t>
            </a:r>
            <a:endParaRPr lang="en-US" sz="3200" dirty="0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87E3E429-2DA4-3D25-066A-EA4F33C9019F}"/>
              </a:ext>
            </a:extLst>
          </p:cNvPr>
          <p:cNvSpPr/>
          <p:nvPr/>
        </p:nvSpPr>
        <p:spPr>
          <a:xfrm>
            <a:off x="5067417" y="3501420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3,105</a:t>
            </a:r>
            <a:endParaRPr lang="en-US" sz="1600" dirty="0"/>
          </a:p>
        </p:txBody>
      </p:sp>
      <p:sp>
        <p:nvSpPr>
          <p:cNvPr id="54" name="Shape 51">
            <a:extLst>
              <a:ext uri="{FF2B5EF4-FFF2-40B4-BE49-F238E27FC236}">
                <a16:creationId xmlns:a16="http://schemas.microsoft.com/office/drawing/2014/main" id="{A1857DC4-5D62-F537-BB9A-95C292F7C910}"/>
              </a:ext>
            </a:extLst>
          </p:cNvPr>
          <p:cNvSpPr/>
          <p:nvPr/>
        </p:nvSpPr>
        <p:spPr>
          <a:xfrm>
            <a:off x="6676761" y="1764792"/>
            <a:ext cx="1517904" cy="105613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Shape 52">
            <a:extLst>
              <a:ext uri="{FF2B5EF4-FFF2-40B4-BE49-F238E27FC236}">
                <a16:creationId xmlns:a16="http://schemas.microsoft.com/office/drawing/2014/main" id="{52A3593A-9E54-1BD1-0C5E-1E7A2918A55D}"/>
              </a:ext>
            </a:extLst>
          </p:cNvPr>
          <p:cNvSpPr/>
          <p:nvPr/>
        </p:nvSpPr>
        <p:spPr>
          <a:xfrm>
            <a:off x="6676761" y="2820924"/>
            <a:ext cx="1517904" cy="1216152"/>
          </a:xfrm>
          <a:prstGeom prst="rect">
            <a:avLst/>
          </a:prstGeom>
          <a:solidFill>
            <a:srgbClr val="FAA307"/>
          </a:solidFill>
          <a:ln w="12700">
            <a:solidFill>
              <a:srgbClr val="FAA3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3">
            <a:extLst>
              <a:ext uri="{FF2B5EF4-FFF2-40B4-BE49-F238E27FC236}">
                <a16:creationId xmlns:a16="http://schemas.microsoft.com/office/drawing/2014/main" id="{23DE263B-4329-934D-02DC-064B1C72433C}"/>
              </a:ext>
            </a:extLst>
          </p:cNvPr>
          <p:cNvSpPr/>
          <p:nvPr/>
        </p:nvSpPr>
        <p:spPr>
          <a:xfrm rot="5400000">
            <a:off x="8194665" y="3337560"/>
            <a:ext cx="91440" cy="182880"/>
          </a:xfrm>
          <a:prstGeom prst="triangle">
            <a:avLst/>
          </a:prstGeom>
          <a:solidFill>
            <a:srgbClr val="FAA307"/>
          </a:solidFill>
          <a:ln w="12700">
            <a:solidFill>
              <a:srgbClr val="FAA3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4">
            <a:extLst>
              <a:ext uri="{FF2B5EF4-FFF2-40B4-BE49-F238E27FC236}">
                <a16:creationId xmlns:a16="http://schemas.microsoft.com/office/drawing/2014/main" id="{3506A45F-F63C-CEA0-8E57-3B73B72DA243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Text 55">
            <a:extLst>
              <a:ext uri="{FF2B5EF4-FFF2-40B4-BE49-F238E27FC236}">
                <a16:creationId xmlns:a16="http://schemas.microsoft.com/office/drawing/2014/main" id="{AC21F44A-D096-0897-3086-01007365FA03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-52%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9" name="Text 56">
            <a:extLst>
              <a:ext uri="{FF2B5EF4-FFF2-40B4-BE49-F238E27FC236}">
                <a16:creationId xmlns:a16="http://schemas.microsoft.com/office/drawing/2014/main" id="{65ABD05E-CB9B-29EA-4EEB-C4FF9CF47CD7}"/>
              </a:ext>
            </a:extLst>
          </p:cNvPr>
          <p:cNvSpPr/>
          <p:nvPr/>
        </p:nvSpPr>
        <p:spPr>
          <a:xfrm>
            <a:off x="6676761" y="2991185"/>
            <a:ext cx="1517904" cy="4621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12%</a:t>
            </a:r>
            <a:endParaRPr lang="en-US" sz="2400" dirty="0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D2C8DB15-2469-BEA2-9ADD-8C30B9D98990}"/>
              </a:ext>
            </a:extLst>
          </p:cNvPr>
          <p:cNvSpPr/>
          <p:nvPr/>
        </p:nvSpPr>
        <p:spPr>
          <a:xfrm>
            <a:off x="6676761" y="3477646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1,480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5" name="Shape 62">
            <a:extLst>
              <a:ext uri="{FF2B5EF4-FFF2-40B4-BE49-F238E27FC236}">
                <a16:creationId xmlns:a16="http://schemas.microsoft.com/office/drawing/2014/main" id="{D2FEB901-CF8B-4246-B8AE-1EB308D76415}"/>
              </a:ext>
            </a:extLst>
          </p:cNvPr>
          <p:cNvSpPr/>
          <p:nvPr/>
        </p:nvSpPr>
        <p:spPr>
          <a:xfrm>
            <a:off x="8286105" y="1764792"/>
            <a:ext cx="1517904" cy="135331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85000"/>
              </a:scheme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6" name="Shape 63">
            <a:extLst>
              <a:ext uri="{FF2B5EF4-FFF2-40B4-BE49-F238E27FC236}">
                <a16:creationId xmlns:a16="http://schemas.microsoft.com/office/drawing/2014/main" id="{7293ACEF-C65C-D221-1D8D-81242A791D35}"/>
              </a:ext>
            </a:extLst>
          </p:cNvPr>
          <p:cNvSpPr/>
          <p:nvPr/>
        </p:nvSpPr>
        <p:spPr>
          <a:xfrm>
            <a:off x="8286105" y="3118104"/>
            <a:ext cx="1517904" cy="621792"/>
          </a:xfrm>
          <a:prstGeom prst="rect">
            <a:avLst/>
          </a:prstGeom>
          <a:solidFill>
            <a:srgbClr val="FFBA08"/>
          </a:solidFill>
          <a:ln w="12700">
            <a:solidFill>
              <a:srgbClr val="FFB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4">
            <a:extLst>
              <a:ext uri="{FF2B5EF4-FFF2-40B4-BE49-F238E27FC236}">
                <a16:creationId xmlns:a16="http://schemas.microsoft.com/office/drawing/2014/main" id="{101FB30A-879B-2A3A-2CFB-90409F60E88A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68" name="Text 65">
            <a:extLst>
              <a:ext uri="{FF2B5EF4-FFF2-40B4-BE49-F238E27FC236}">
                <a16:creationId xmlns:a16="http://schemas.microsoft.com/office/drawing/2014/main" id="{98AD89B7-7F85-0279-110B-23BD878F254C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-58%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69" name="Text 66">
            <a:extLst>
              <a:ext uri="{FF2B5EF4-FFF2-40B4-BE49-F238E27FC236}">
                <a16:creationId xmlns:a16="http://schemas.microsoft.com/office/drawing/2014/main" id="{D429BF1B-DE30-9044-DFED-321CC9731290}"/>
              </a:ext>
            </a:extLst>
          </p:cNvPr>
          <p:cNvSpPr/>
          <p:nvPr/>
        </p:nvSpPr>
        <p:spPr>
          <a:xfrm>
            <a:off x="8286105" y="3205155"/>
            <a:ext cx="1517904" cy="2362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6C488B72-A7C8-2547-E875-EF7B9FB4AE6B}"/>
              </a:ext>
            </a:extLst>
          </p:cNvPr>
          <p:cNvSpPr/>
          <p:nvPr/>
        </p:nvSpPr>
        <p:spPr>
          <a:xfrm>
            <a:off x="8286105" y="3453872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BC280334-B72B-13E9-2A6F-6563C2E78FD8}"/>
              </a:ext>
            </a:extLst>
          </p:cNvPr>
          <p:cNvSpPr/>
          <p:nvPr/>
        </p:nvSpPr>
        <p:spPr>
          <a:xfrm>
            <a:off x="1848729" y="5074913"/>
            <a:ext cx="1517904" cy="1071859"/>
          </a:xfrm>
          <a:prstGeom prst="rect">
            <a:avLst/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64313721-0CF5-2944-48FD-797DDF691909}"/>
              </a:ext>
            </a:extLst>
          </p:cNvPr>
          <p:cNvSpPr/>
          <p:nvPr/>
        </p:nvSpPr>
        <p:spPr>
          <a:xfrm>
            <a:off x="1848729" y="5074913"/>
            <a:ext cx="1517904" cy="81202"/>
          </a:xfrm>
          <a:prstGeom prst="rect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35BBA142-8676-8DA1-BA82-98E236F31007}"/>
              </a:ext>
            </a:extLst>
          </p:cNvPr>
          <p:cNvSpPr/>
          <p:nvPr/>
        </p:nvSpPr>
        <p:spPr>
          <a:xfrm>
            <a:off x="1848729" y="5261227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D62828"/>
                </a:solidFill>
                <a:ea typeface="Calibri" pitchFamily="34" charset="-122"/>
                <a:cs typeface="Calibri" pitchFamily="34" charset="-120"/>
              </a:rPr>
              <a:t>Total Reach</a:t>
            </a:r>
            <a:endParaRPr lang="en-US" dirty="0">
              <a:solidFill>
                <a:srgbClr val="D62828"/>
              </a:solidFill>
            </a:endParaRPr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BE87672C-C645-7C59-2D67-92BAC0B1BF28}"/>
              </a:ext>
            </a:extLst>
          </p:cNvPr>
          <p:cNvSpPr/>
          <p:nvPr/>
        </p:nvSpPr>
        <p:spPr>
          <a:xfrm>
            <a:off x="1848729" y="5730492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Entry point</a:t>
            </a:r>
            <a:endParaRPr lang="en-US" sz="1400" dirty="0"/>
          </a:p>
        </p:txBody>
      </p:sp>
      <p:sp>
        <p:nvSpPr>
          <p:cNvPr id="39" name="Shape 36">
            <a:extLst>
              <a:ext uri="{FF2B5EF4-FFF2-40B4-BE49-F238E27FC236}">
                <a16:creationId xmlns:a16="http://schemas.microsoft.com/office/drawing/2014/main" id="{E8B9EEA7-4D16-64D2-CDEC-324B17285FB8}"/>
              </a:ext>
            </a:extLst>
          </p:cNvPr>
          <p:cNvSpPr/>
          <p:nvPr/>
        </p:nvSpPr>
        <p:spPr>
          <a:xfrm>
            <a:off x="3458073" y="5074913"/>
            <a:ext cx="1517904" cy="1071859"/>
          </a:xfrm>
          <a:prstGeom prst="rect">
            <a:avLst/>
          </a:prstGeom>
          <a:solidFill>
            <a:srgbClr val="FFF4EC"/>
          </a:solidFill>
          <a:ln w="12700">
            <a:solidFill>
              <a:srgbClr val="FF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7">
            <a:extLst>
              <a:ext uri="{FF2B5EF4-FFF2-40B4-BE49-F238E27FC236}">
                <a16:creationId xmlns:a16="http://schemas.microsoft.com/office/drawing/2014/main" id="{B717C993-5197-5683-1982-F519DE728023}"/>
              </a:ext>
            </a:extLst>
          </p:cNvPr>
          <p:cNvSpPr/>
          <p:nvPr/>
        </p:nvSpPr>
        <p:spPr>
          <a:xfrm>
            <a:off x="3458073" y="5074913"/>
            <a:ext cx="1517904" cy="8120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>
            <a:extLst>
              <a:ext uri="{FF2B5EF4-FFF2-40B4-BE49-F238E27FC236}">
                <a16:creationId xmlns:a16="http://schemas.microsoft.com/office/drawing/2014/main" id="{87BFC8CE-0532-0010-B4BB-7457FDB2E213}"/>
              </a:ext>
            </a:extLst>
          </p:cNvPr>
          <p:cNvSpPr/>
          <p:nvPr/>
        </p:nvSpPr>
        <p:spPr>
          <a:xfrm>
            <a:off x="3458073" y="5261227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E85D04"/>
                </a:solidFill>
                <a:ea typeface="Calibri" pitchFamily="34" charset="-122"/>
                <a:cs typeface="Calibri" pitchFamily="34" charset="-120"/>
              </a:rPr>
              <a:t>Engaged</a:t>
            </a:r>
            <a:endParaRPr lang="en-US" dirty="0">
              <a:solidFill>
                <a:srgbClr val="E85D04"/>
              </a:solidFill>
            </a:endParaRPr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47914DB1-EF7C-111E-1E50-6B0B428DEFC9}"/>
              </a:ext>
            </a:extLst>
          </p:cNvPr>
          <p:cNvSpPr/>
          <p:nvPr/>
        </p:nvSpPr>
        <p:spPr>
          <a:xfrm>
            <a:off x="3458073" y="5730492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-45% from prev</a:t>
            </a:r>
            <a:endParaRPr lang="en-US" sz="1400" dirty="0"/>
          </a:p>
        </p:txBody>
      </p:sp>
      <p:sp>
        <p:nvSpPr>
          <p:cNvPr id="50" name="Shape 47">
            <a:extLst>
              <a:ext uri="{FF2B5EF4-FFF2-40B4-BE49-F238E27FC236}">
                <a16:creationId xmlns:a16="http://schemas.microsoft.com/office/drawing/2014/main" id="{531E876B-19BD-88E5-1CDF-84743E94E7D0}"/>
              </a:ext>
            </a:extLst>
          </p:cNvPr>
          <p:cNvSpPr/>
          <p:nvPr/>
        </p:nvSpPr>
        <p:spPr>
          <a:xfrm>
            <a:off x="5067417" y="5074913"/>
            <a:ext cx="1517904" cy="1071859"/>
          </a:xfrm>
          <a:prstGeom prst="rect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8">
            <a:extLst>
              <a:ext uri="{FF2B5EF4-FFF2-40B4-BE49-F238E27FC236}">
                <a16:creationId xmlns:a16="http://schemas.microsoft.com/office/drawing/2014/main" id="{4915FE23-CEEC-C3FF-2AE4-73E3C149EF14}"/>
              </a:ext>
            </a:extLst>
          </p:cNvPr>
          <p:cNvSpPr/>
          <p:nvPr/>
        </p:nvSpPr>
        <p:spPr>
          <a:xfrm>
            <a:off x="5067417" y="5074913"/>
            <a:ext cx="1517904" cy="81202"/>
          </a:xfrm>
          <a:prstGeom prst="rect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9">
            <a:extLst>
              <a:ext uri="{FF2B5EF4-FFF2-40B4-BE49-F238E27FC236}">
                <a16:creationId xmlns:a16="http://schemas.microsoft.com/office/drawing/2014/main" id="{54DB5988-564D-579A-A3EC-ACB8E2BE17E2}"/>
              </a:ext>
            </a:extLst>
          </p:cNvPr>
          <p:cNvSpPr/>
          <p:nvPr/>
        </p:nvSpPr>
        <p:spPr>
          <a:xfrm>
            <a:off x="5067417" y="5261227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48C06"/>
                </a:solidFill>
                <a:ea typeface="Calibri" pitchFamily="34" charset="-122"/>
                <a:cs typeface="Calibri" pitchFamily="34" charset="-120"/>
              </a:rPr>
              <a:t>Evaluating</a:t>
            </a:r>
            <a:endParaRPr lang="en-US" dirty="0">
              <a:solidFill>
                <a:srgbClr val="F48C06"/>
              </a:solidFill>
            </a:endParaRPr>
          </a:p>
        </p:txBody>
      </p:sp>
      <p:sp>
        <p:nvSpPr>
          <p:cNvPr id="53" name="Text 50">
            <a:extLst>
              <a:ext uri="{FF2B5EF4-FFF2-40B4-BE49-F238E27FC236}">
                <a16:creationId xmlns:a16="http://schemas.microsoft.com/office/drawing/2014/main" id="{380287E8-1BE2-6CB1-DC52-6FCF778BE980}"/>
              </a:ext>
            </a:extLst>
          </p:cNvPr>
          <p:cNvSpPr/>
          <p:nvPr/>
        </p:nvSpPr>
        <p:spPr>
          <a:xfrm>
            <a:off x="5067417" y="5730492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-55% from prev</a:t>
            </a:r>
            <a:endParaRPr lang="en-US" sz="1400" dirty="0"/>
          </a:p>
        </p:txBody>
      </p:sp>
      <p:sp>
        <p:nvSpPr>
          <p:cNvPr id="61" name="Shape 58">
            <a:extLst>
              <a:ext uri="{FF2B5EF4-FFF2-40B4-BE49-F238E27FC236}">
                <a16:creationId xmlns:a16="http://schemas.microsoft.com/office/drawing/2014/main" id="{46DB9E8E-B61F-202E-7907-72DD260F642E}"/>
              </a:ext>
            </a:extLst>
          </p:cNvPr>
          <p:cNvSpPr/>
          <p:nvPr/>
        </p:nvSpPr>
        <p:spPr>
          <a:xfrm>
            <a:off x="6676761" y="5074913"/>
            <a:ext cx="1517904" cy="1071861"/>
          </a:xfrm>
          <a:prstGeom prst="rect">
            <a:avLst/>
          </a:prstGeom>
          <a:solidFill>
            <a:srgbClr val="FFF8E6"/>
          </a:solidFill>
          <a:ln w="12700">
            <a:solidFill>
              <a:srgbClr val="FFF8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59">
            <a:extLst>
              <a:ext uri="{FF2B5EF4-FFF2-40B4-BE49-F238E27FC236}">
                <a16:creationId xmlns:a16="http://schemas.microsoft.com/office/drawing/2014/main" id="{76A17562-9EE4-68C6-C0D8-72A3BCA9603E}"/>
              </a:ext>
            </a:extLst>
          </p:cNvPr>
          <p:cNvSpPr/>
          <p:nvPr/>
        </p:nvSpPr>
        <p:spPr>
          <a:xfrm>
            <a:off x="6676761" y="5074913"/>
            <a:ext cx="1517904" cy="81202"/>
          </a:xfrm>
          <a:prstGeom prst="rect">
            <a:avLst/>
          </a:prstGeom>
          <a:solidFill>
            <a:srgbClr val="FAA307"/>
          </a:solidFill>
          <a:ln w="12700">
            <a:solidFill>
              <a:srgbClr val="FAA3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0">
            <a:extLst>
              <a:ext uri="{FF2B5EF4-FFF2-40B4-BE49-F238E27FC236}">
                <a16:creationId xmlns:a16="http://schemas.microsoft.com/office/drawing/2014/main" id="{82D2D348-8317-806E-E88E-F690EEB4A376}"/>
              </a:ext>
            </a:extLst>
          </p:cNvPr>
          <p:cNvSpPr/>
          <p:nvPr/>
        </p:nvSpPr>
        <p:spPr>
          <a:xfrm>
            <a:off x="6676761" y="5261229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AA307"/>
                </a:solidFill>
                <a:ea typeface="Calibri" pitchFamily="34" charset="-122"/>
                <a:cs typeface="Calibri" pitchFamily="34" charset="-120"/>
              </a:rPr>
              <a:t>High Intent</a:t>
            </a:r>
            <a:endParaRPr lang="en-US" dirty="0">
              <a:solidFill>
                <a:srgbClr val="FAA307"/>
              </a:solidFill>
            </a:endParaRPr>
          </a:p>
        </p:txBody>
      </p:sp>
      <p:sp>
        <p:nvSpPr>
          <p:cNvPr id="64" name="Text 61">
            <a:extLst>
              <a:ext uri="{FF2B5EF4-FFF2-40B4-BE49-F238E27FC236}">
                <a16:creationId xmlns:a16="http://schemas.microsoft.com/office/drawing/2014/main" id="{A8741FF3-F324-E2DC-9447-1DBE73120AEE}"/>
              </a:ext>
            </a:extLst>
          </p:cNvPr>
          <p:cNvSpPr/>
          <p:nvPr/>
        </p:nvSpPr>
        <p:spPr>
          <a:xfrm>
            <a:off x="6676761" y="5730494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-52% from prev</a:t>
            </a:r>
            <a:endParaRPr lang="en-US" sz="1400" dirty="0"/>
          </a:p>
        </p:txBody>
      </p:sp>
      <p:sp>
        <p:nvSpPr>
          <p:cNvPr id="71" name="Shape 68">
            <a:extLst>
              <a:ext uri="{FF2B5EF4-FFF2-40B4-BE49-F238E27FC236}">
                <a16:creationId xmlns:a16="http://schemas.microsoft.com/office/drawing/2014/main" id="{AEE9D879-185C-4BA8-A6E8-A1BB402A9790}"/>
              </a:ext>
            </a:extLst>
          </p:cNvPr>
          <p:cNvSpPr/>
          <p:nvPr/>
        </p:nvSpPr>
        <p:spPr>
          <a:xfrm>
            <a:off x="8286105" y="5074913"/>
            <a:ext cx="1517904" cy="1071859"/>
          </a:xfrm>
          <a:prstGeom prst="rect">
            <a:avLst/>
          </a:prstGeom>
          <a:solidFill>
            <a:srgbClr val="FFFBE5"/>
          </a:solidFill>
          <a:ln w="12700">
            <a:solidFill>
              <a:srgbClr val="FFFB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69">
            <a:extLst>
              <a:ext uri="{FF2B5EF4-FFF2-40B4-BE49-F238E27FC236}">
                <a16:creationId xmlns:a16="http://schemas.microsoft.com/office/drawing/2014/main" id="{B1CA92B4-83A7-8C28-0207-2DC73F619BCB}"/>
              </a:ext>
            </a:extLst>
          </p:cNvPr>
          <p:cNvSpPr/>
          <p:nvPr/>
        </p:nvSpPr>
        <p:spPr>
          <a:xfrm>
            <a:off x="8286105" y="5074913"/>
            <a:ext cx="1517904" cy="81202"/>
          </a:xfrm>
          <a:prstGeom prst="rect">
            <a:avLst/>
          </a:prstGeom>
          <a:solidFill>
            <a:srgbClr val="FFBA08"/>
          </a:solidFill>
          <a:ln w="12700">
            <a:solidFill>
              <a:srgbClr val="FFB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61FA84E7-1D17-6752-133D-E1857758BE3B}"/>
              </a:ext>
            </a:extLst>
          </p:cNvPr>
          <p:cNvSpPr/>
          <p:nvPr/>
        </p:nvSpPr>
        <p:spPr>
          <a:xfrm>
            <a:off x="8286105" y="5261220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BA08"/>
                </a:solidFill>
                <a:ea typeface="Calibri" pitchFamily="34" charset="-122"/>
                <a:cs typeface="Calibri" pitchFamily="34" charset="-120"/>
              </a:rPr>
              <a:t>Closed Deals</a:t>
            </a:r>
            <a:endParaRPr lang="en-US" dirty="0">
              <a:solidFill>
                <a:srgbClr val="FFBA08"/>
              </a:solidFill>
            </a:endParaRPr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AE721F12-7FC9-5F17-0431-104366F34BD1}"/>
              </a:ext>
            </a:extLst>
          </p:cNvPr>
          <p:cNvSpPr/>
          <p:nvPr/>
        </p:nvSpPr>
        <p:spPr>
          <a:xfrm>
            <a:off x="8286105" y="5730483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-58% from prev</a:t>
            </a:r>
            <a:endParaRPr lang="en-US" sz="1400" dirty="0"/>
          </a:p>
        </p:txBody>
      </p:sp>
      <p:sp>
        <p:nvSpPr>
          <p:cNvPr id="76" name="Shape 73">
            <a:extLst>
              <a:ext uri="{FF2B5EF4-FFF2-40B4-BE49-F238E27FC236}">
                <a16:creationId xmlns:a16="http://schemas.microsoft.com/office/drawing/2014/main" id="{7610FCD6-5847-0DE8-4516-5C6C45131AA0}"/>
              </a:ext>
            </a:extLst>
          </p:cNvPr>
          <p:cNvSpPr/>
          <p:nvPr/>
        </p:nvSpPr>
        <p:spPr>
          <a:xfrm>
            <a:off x="10426831" y="2011680"/>
            <a:ext cx="775293" cy="45720"/>
          </a:xfrm>
          <a:prstGeom prst="rect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4">
            <a:extLst>
              <a:ext uri="{FF2B5EF4-FFF2-40B4-BE49-F238E27FC236}">
                <a16:creationId xmlns:a16="http://schemas.microsoft.com/office/drawing/2014/main" id="{7F0DA2AD-8B23-C1C8-854E-702A9FD6611F}"/>
              </a:ext>
            </a:extLst>
          </p:cNvPr>
          <p:cNvSpPr/>
          <p:nvPr/>
        </p:nvSpPr>
        <p:spPr>
          <a:xfrm>
            <a:off x="10290015" y="2182632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48C06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sz="3200" dirty="0">
              <a:solidFill>
                <a:srgbClr val="F48C06"/>
              </a:solidFill>
            </a:endParaRPr>
          </a:p>
        </p:txBody>
      </p:sp>
      <p:sp>
        <p:nvSpPr>
          <p:cNvPr id="78" name="Text 75">
            <a:extLst>
              <a:ext uri="{FF2B5EF4-FFF2-40B4-BE49-F238E27FC236}">
                <a16:creationId xmlns:a16="http://schemas.microsoft.com/office/drawing/2014/main" id="{C7CEC0E9-2856-D259-108F-344A84BE08BC}"/>
              </a:ext>
            </a:extLst>
          </p:cNvPr>
          <p:cNvSpPr/>
          <p:nvPr/>
        </p:nvSpPr>
        <p:spPr>
          <a:xfrm>
            <a:off x="10290015" y="2564739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CVR</a:t>
            </a:r>
            <a:endParaRPr lang="en-US" sz="1200" dirty="0"/>
          </a:p>
        </p:txBody>
      </p:sp>
      <p:sp>
        <p:nvSpPr>
          <p:cNvPr id="79" name="Shape 76">
            <a:extLst>
              <a:ext uri="{FF2B5EF4-FFF2-40B4-BE49-F238E27FC236}">
                <a16:creationId xmlns:a16="http://schemas.microsoft.com/office/drawing/2014/main" id="{05E2CBF9-DFCF-2A76-3A55-C4E3CE343825}"/>
              </a:ext>
            </a:extLst>
          </p:cNvPr>
          <p:cNvSpPr/>
          <p:nvPr/>
        </p:nvSpPr>
        <p:spPr>
          <a:xfrm>
            <a:off x="10426831" y="3529584"/>
            <a:ext cx="775293" cy="45720"/>
          </a:xfrm>
          <a:prstGeom prst="rect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7">
            <a:extLst>
              <a:ext uri="{FF2B5EF4-FFF2-40B4-BE49-F238E27FC236}">
                <a16:creationId xmlns:a16="http://schemas.microsoft.com/office/drawing/2014/main" id="{7D1652FB-475E-B3E3-E084-B6F814EAC47A}"/>
              </a:ext>
            </a:extLst>
          </p:cNvPr>
          <p:cNvSpPr/>
          <p:nvPr/>
        </p:nvSpPr>
        <p:spPr>
          <a:xfrm>
            <a:off x="10290015" y="3700536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2828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3200" dirty="0">
              <a:solidFill>
                <a:srgbClr val="D62828"/>
              </a:solidFill>
            </a:endParaRPr>
          </a:p>
        </p:txBody>
      </p:sp>
      <p:sp>
        <p:nvSpPr>
          <p:cNvPr id="81" name="Text 78">
            <a:extLst>
              <a:ext uri="{FF2B5EF4-FFF2-40B4-BE49-F238E27FC236}">
                <a16:creationId xmlns:a16="http://schemas.microsoft.com/office/drawing/2014/main" id="{562E21E9-9B22-B4C1-A148-52A3F77969F4}"/>
              </a:ext>
            </a:extLst>
          </p:cNvPr>
          <p:cNvSpPr/>
          <p:nvPr/>
        </p:nvSpPr>
        <p:spPr>
          <a:xfrm>
            <a:off x="10290015" y="4082643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WON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5594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0C4D-9D81-B3E8-D89C-C5A237218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BC83-620A-1FF3-F84C-53BB65D22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Funnel Diagram – Slide Template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8BB1B4B7-6BB8-C3B2-9EFD-F48D913AFC2A}"/>
              </a:ext>
            </a:extLst>
          </p:cNvPr>
          <p:cNvSpPr/>
          <p:nvPr/>
        </p:nvSpPr>
        <p:spPr>
          <a:xfrm>
            <a:off x="1848729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2828"/>
                </a:solidFill>
                <a:ea typeface="Calibri" pitchFamily="34" charset="-122"/>
                <a:cs typeface="Calibri" pitchFamily="34" charset="-120"/>
              </a:rPr>
              <a:t>01</a:t>
            </a:r>
            <a:endParaRPr lang="en-US" sz="2000" dirty="0">
              <a:solidFill>
                <a:srgbClr val="D62828"/>
              </a:solidFill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19A293D-F0C2-D5C8-FF3C-6405CD77CC26}"/>
              </a:ext>
            </a:extLst>
          </p:cNvPr>
          <p:cNvSpPr/>
          <p:nvPr/>
        </p:nvSpPr>
        <p:spPr>
          <a:xfrm>
            <a:off x="1848729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AWARENESS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0E3C35A-8C1C-CE7C-A228-EF432088FEBF}"/>
              </a:ext>
            </a:extLst>
          </p:cNvPr>
          <p:cNvSpPr/>
          <p:nvPr/>
        </p:nvSpPr>
        <p:spPr>
          <a:xfrm>
            <a:off x="3458073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5D04"/>
                </a:solidFill>
                <a:ea typeface="Calibri" pitchFamily="34" charset="-122"/>
                <a:cs typeface="Calibri" pitchFamily="34" charset="-120"/>
              </a:rPr>
              <a:t>02</a:t>
            </a:r>
            <a:endParaRPr lang="en-US" sz="2000" dirty="0">
              <a:solidFill>
                <a:srgbClr val="E85D04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3F6C00C7-2401-025F-C9D5-00F2C735C250}"/>
              </a:ext>
            </a:extLst>
          </p:cNvPr>
          <p:cNvSpPr/>
          <p:nvPr/>
        </p:nvSpPr>
        <p:spPr>
          <a:xfrm>
            <a:off x="3458073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INTEREST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C3C55C30-6AF9-014C-4295-610722111F9D}"/>
              </a:ext>
            </a:extLst>
          </p:cNvPr>
          <p:cNvSpPr/>
          <p:nvPr/>
        </p:nvSpPr>
        <p:spPr>
          <a:xfrm>
            <a:off x="5067417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48C06"/>
                </a:solidFill>
                <a:ea typeface="Calibri" pitchFamily="34" charset="-122"/>
                <a:cs typeface="Calibri" pitchFamily="34" charset="-120"/>
              </a:rPr>
              <a:t>03</a:t>
            </a:r>
            <a:endParaRPr lang="en-US" sz="2000" dirty="0">
              <a:solidFill>
                <a:srgbClr val="F48C06"/>
              </a:solidFill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0A00E6E2-5543-D1BE-E9E6-2515500E855D}"/>
              </a:ext>
            </a:extLst>
          </p:cNvPr>
          <p:cNvSpPr/>
          <p:nvPr/>
        </p:nvSpPr>
        <p:spPr>
          <a:xfrm>
            <a:off x="5067417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CONSIDERATION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2BE591E-9DF5-5D12-E56E-0A49A3B22303}"/>
              </a:ext>
            </a:extLst>
          </p:cNvPr>
          <p:cNvSpPr/>
          <p:nvPr/>
        </p:nvSpPr>
        <p:spPr>
          <a:xfrm>
            <a:off x="6676761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AA307"/>
                </a:solidFill>
                <a:ea typeface="Calibri" pitchFamily="34" charset="-122"/>
                <a:cs typeface="Calibri" pitchFamily="34" charset="-120"/>
              </a:rPr>
              <a:t>04</a:t>
            </a:r>
            <a:endParaRPr lang="en-US" sz="2000" dirty="0">
              <a:solidFill>
                <a:srgbClr val="FAA307"/>
              </a:solidFill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F5CA959-4B5E-8AEC-7041-66D62849F0CB}"/>
              </a:ext>
            </a:extLst>
          </p:cNvPr>
          <p:cNvSpPr/>
          <p:nvPr/>
        </p:nvSpPr>
        <p:spPr>
          <a:xfrm>
            <a:off x="6676761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INTENT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5EBE8592-B140-FF70-95E0-F990ACA398C7}"/>
              </a:ext>
            </a:extLst>
          </p:cNvPr>
          <p:cNvSpPr/>
          <p:nvPr/>
        </p:nvSpPr>
        <p:spPr>
          <a:xfrm>
            <a:off x="8286105" y="1071408"/>
            <a:ext cx="151790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BA08"/>
                </a:solidFill>
                <a:ea typeface="Calibri" pitchFamily="34" charset="-122"/>
                <a:cs typeface="Calibri" pitchFamily="34" charset="-120"/>
              </a:rPr>
              <a:t>05</a:t>
            </a:r>
            <a:endParaRPr lang="en-US" sz="2000" dirty="0">
              <a:solidFill>
                <a:srgbClr val="FFBA08"/>
              </a:solidFill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D8F9EC4A-E813-1B0E-406E-0B2A678D9C22}"/>
              </a:ext>
            </a:extLst>
          </p:cNvPr>
          <p:cNvSpPr/>
          <p:nvPr/>
        </p:nvSpPr>
        <p:spPr>
          <a:xfrm>
            <a:off x="8286105" y="1355318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chemeClr val="bg1">
                    <a:lumMod val="85000"/>
                  </a:schemeClr>
                </a:solidFill>
                <a:ea typeface="Calibri" pitchFamily="34" charset="-122"/>
                <a:cs typeface="Calibri" pitchFamily="34" charset="-120"/>
              </a:rPr>
              <a:t>CONVERSION</a:t>
            </a:r>
            <a:endParaRPr lang="en-US" sz="1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2DF70BB0-4867-1375-F14A-F03EFC18B4F4}"/>
              </a:ext>
            </a:extLst>
          </p:cNvPr>
          <p:cNvSpPr/>
          <p:nvPr/>
        </p:nvSpPr>
        <p:spPr>
          <a:xfrm>
            <a:off x="1793865" y="3429000"/>
            <a:ext cx="8065008" cy="0"/>
          </a:xfrm>
          <a:prstGeom prst="line">
            <a:avLst/>
          </a:prstGeom>
          <a:solidFill>
            <a:srgbClr val="FFBA08"/>
          </a:solidFill>
          <a:ln w="12700">
            <a:solidFill>
              <a:srgbClr val="FFB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2C55F721-0A54-FDBC-5D69-EB5ACB5A87EB}"/>
              </a:ext>
            </a:extLst>
          </p:cNvPr>
          <p:cNvSpPr/>
          <p:nvPr/>
        </p:nvSpPr>
        <p:spPr>
          <a:xfrm>
            <a:off x="1848729" y="1764792"/>
            <a:ext cx="1517904" cy="16459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EC07D265-88E3-BEAF-6836-31593BA26AAA}"/>
              </a:ext>
            </a:extLst>
          </p:cNvPr>
          <p:cNvSpPr/>
          <p:nvPr/>
        </p:nvSpPr>
        <p:spPr>
          <a:xfrm>
            <a:off x="1848729" y="1929384"/>
            <a:ext cx="1517904" cy="2999232"/>
          </a:xfrm>
          <a:prstGeom prst="rect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42420680-7672-A72D-DF4B-E337F9135050}"/>
              </a:ext>
            </a:extLst>
          </p:cNvPr>
          <p:cNvSpPr/>
          <p:nvPr/>
        </p:nvSpPr>
        <p:spPr>
          <a:xfrm rot="5400000">
            <a:off x="3366633" y="3337560"/>
            <a:ext cx="91440" cy="182880"/>
          </a:xfrm>
          <a:prstGeom prst="triangle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309C9CE2-E8A6-3B14-5F07-1359FB7A0F17}"/>
              </a:ext>
            </a:extLst>
          </p:cNvPr>
          <p:cNvSpPr/>
          <p:nvPr/>
        </p:nvSpPr>
        <p:spPr>
          <a:xfrm>
            <a:off x="1848729" y="2349276"/>
            <a:ext cx="1517904" cy="11397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798FDCB0-3E78-5708-1877-E88AC211300D}"/>
              </a:ext>
            </a:extLst>
          </p:cNvPr>
          <p:cNvSpPr/>
          <p:nvPr/>
        </p:nvSpPr>
        <p:spPr>
          <a:xfrm>
            <a:off x="1848729" y="3548969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12,400</a:t>
            </a:r>
            <a:endParaRPr lang="en-US" dirty="0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4DEAE030-D442-9008-041F-AEAA8AA5504D}"/>
              </a:ext>
            </a:extLst>
          </p:cNvPr>
          <p:cNvSpPr/>
          <p:nvPr/>
        </p:nvSpPr>
        <p:spPr>
          <a:xfrm>
            <a:off x="3458073" y="1764792"/>
            <a:ext cx="1517904" cy="46177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0">
            <a:extLst>
              <a:ext uri="{FF2B5EF4-FFF2-40B4-BE49-F238E27FC236}">
                <a16:creationId xmlns:a16="http://schemas.microsoft.com/office/drawing/2014/main" id="{845A444A-3904-3248-8D42-B553A5F74B80}"/>
              </a:ext>
            </a:extLst>
          </p:cNvPr>
          <p:cNvSpPr/>
          <p:nvPr/>
        </p:nvSpPr>
        <p:spPr>
          <a:xfrm>
            <a:off x="3458073" y="2226564"/>
            <a:ext cx="1517904" cy="240487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9A8EB18D-33CB-D4A0-1127-00AFF898612A}"/>
              </a:ext>
            </a:extLst>
          </p:cNvPr>
          <p:cNvSpPr/>
          <p:nvPr/>
        </p:nvSpPr>
        <p:spPr>
          <a:xfrm rot="5400000">
            <a:off x="4975977" y="3337560"/>
            <a:ext cx="91440" cy="182880"/>
          </a:xfrm>
          <a:prstGeom prst="triangle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ADA0676A-BF0B-740B-B238-ADCD52B9B668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9924E54B-3E48-1DAC-1D52-1E7891C6163F}"/>
              </a:ext>
            </a:extLst>
          </p:cNvPr>
          <p:cNvSpPr/>
          <p:nvPr/>
        </p:nvSpPr>
        <p:spPr>
          <a:xfrm>
            <a:off x="4555353" y="229971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-45%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A0EBC8A2-5AA6-C432-83D8-5196DFE8398A}"/>
              </a:ext>
            </a:extLst>
          </p:cNvPr>
          <p:cNvSpPr/>
          <p:nvPr/>
        </p:nvSpPr>
        <p:spPr>
          <a:xfrm>
            <a:off x="3458073" y="2563246"/>
            <a:ext cx="1517904" cy="9138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55%</a:t>
            </a:r>
            <a:endParaRPr lang="en-US" sz="4000" dirty="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787C0EEA-870E-DF72-BA3A-415AF2E69B58}"/>
              </a:ext>
            </a:extLst>
          </p:cNvPr>
          <p:cNvSpPr/>
          <p:nvPr/>
        </p:nvSpPr>
        <p:spPr>
          <a:xfrm>
            <a:off x="3458073" y="3525195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6,820</a:t>
            </a:r>
            <a:endParaRPr lang="en-US" dirty="0"/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id="{6C886CB3-92C9-CD54-A679-919215033BD0}"/>
              </a:ext>
            </a:extLst>
          </p:cNvPr>
          <p:cNvSpPr/>
          <p:nvPr/>
        </p:nvSpPr>
        <p:spPr>
          <a:xfrm>
            <a:off x="5067417" y="1764792"/>
            <a:ext cx="1517904" cy="75895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4" name="Shape 41">
            <a:extLst>
              <a:ext uri="{FF2B5EF4-FFF2-40B4-BE49-F238E27FC236}">
                <a16:creationId xmlns:a16="http://schemas.microsoft.com/office/drawing/2014/main" id="{38096AE4-AD41-0986-141E-1CDA197481F9}"/>
              </a:ext>
            </a:extLst>
          </p:cNvPr>
          <p:cNvSpPr/>
          <p:nvPr/>
        </p:nvSpPr>
        <p:spPr>
          <a:xfrm>
            <a:off x="5067417" y="2523744"/>
            <a:ext cx="1517904" cy="1810512"/>
          </a:xfrm>
          <a:prstGeom prst="rect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2">
            <a:extLst>
              <a:ext uri="{FF2B5EF4-FFF2-40B4-BE49-F238E27FC236}">
                <a16:creationId xmlns:a16="http://schemas.microsoft.com/office/drawing/2014/main" id="{48A3CA0F-F579-B3E2-6EB7-5420D7664C1F}"/>
              </a:ext>
            </a:extLst>
          </p:cNvPr>
          <p:cNvSpPr/>
          <p:nvPr/>
        </p:nvSpPr>
        <p:spPr>
          <a:xfrm rot="5400000">
            <a:off x="6585321" y="3337560"/>
            <a:ext cx="91440" cy="182880"/>
          </a:xfrm>
          <a:prstGeom prst="triangle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id="{B205414C-CF78-55AF-97CE-E9216CBC9D48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1383E28F-9545-FE99-BB02-42382AC34047}"/>
              </a:ext>
            </a:extLst>
          </p:cNvPr>
          <p:cNvSpPr/>
          <p:nvPr/>
        </p:nvSpPr>
        <p:spPr>
          <a:xfrm>
            <a:off x="6164697" y="259689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-55%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4C2776CE-5A5A-64D2-3E13-7B75E799A3A4}"/>
              </a:ext>
            </a:extLst>
          </p:cNvPr>
          <p:cNvSpPr/>
          <p:nvPr/>
        </p:nvSpPr>
        <p:spPr>
          <a:xfrm>
            <a:off x="5067417" y="2777216"/>
            <a:ext cx="1517904" cy="687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25%</a:t>
            </a:r>
            <a:endParaRPr lang="en-US" sz="3200" dirty="0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F43BF2C2-76F9-2878-79EC-4479EA345A75}"/>
              </a:ext>
            </a:extLst>
          </p:cNvPr>
          <p:cNvSpPr/>
          <p:nvPr/>
        </p:nvSpPr>
        <p:spPr>
          <a:xfrm>
            <a:off x="5067417" y="3501420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3,105</a:t>
            </a:r>
            <a:endParaRPr lang="en-US" sz="1600" dirty="0"/>
          </a:p>
        </p:txBody>
      </p:sp>
      <p:sp>
        <p:nvSpPr>
          <p:cNvPr id="54" name="Shape 51">
            <a:extLst>
              <a:ext uri="{FF2B5EF4-FFF2-40B4-BE49-F238E27FC236}">
                <a16:creationId xmlns:a16="http://schemas.microsoft.com/office/drawing/2014/main" id="{DF440EDF-B5A5-9654-1161-BC96681A122C}"/>
              </a:ext>
            </a:extLst>
          </p:cNvPr>
          <p:cNvSpPr/>
          <p:nvPr/>
        </p:nvSpPr>
        <p:spPr>
          <a:xfrm>
            <a:off x="6676761" y="1764792"/>
            <a:ext cx="1517904" cy="105613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5" name="Shape 52">
            <a:extLst>
              <a:ext uri="{FF2B5EF4-FFF2-40B4-BE49-F238E27FC236}">
                <a16:creationId xmlns:a16="http://schemas.microsoft.com/office/drawing/2014/main" id="{2A654901-A7E5-2BDC-C437-FA3DCAF19C06}"/>
              </a:ext>
            </a:extLst>
          </p:cNvPr>
          <p:cNvSpPr/>
          <p:nvPr/>
        </p:nvSpPr>
        <p:spPr>
          <a:xfrm>
            <a:off x="6676761" y="2820924"/>
            <a:ext cx="1517904" cy="1216152"/>
          </a:xfrm>
          <a:prstGeom prst="rect">
            <a:avLst/>
          </a:prstGeom>
          <a:solidFill>
            <a:srgbClr val="FAA307"/>
          </a:solidFill>
          <a:ln w="12700">
            <a:solidFill>
              <a:srgbClr val="FAA3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3">
            <a:extLst>
              <a:ext uri="{FF2B5EF4-FFF2-40B4-BE49-F238E27FC236}">
                <a16:creationId xmlns:a16="http://schemas.microsoft.com/office/drawing/2014/main" id="{01C72363-55D6-F136-9FFD-5FE6F654E853}"/>
              </a:ext>
            </a:extLst>
          </p:cNvPr>
          <p:cNvSpPr/>
          <p:nvPr/>
        </p:nvSpPr>
        <p:spPr>
          <a:xfrm rot="5400000">
            <a:off x="8194665" y="3337560"/>
            <a:ext cx="91440" cy="182880"/>
          </a:xfrm>
          <a:prstGeom prst="triangle">
            <a:avLst/>
          </a:prstGeom>
          <a:solidFill>
            <a:srgbClr val="FAA307"/>
          </a:solidFill>
          <a:ln w="12700">
            <a:solidFill>
              <a:srgbClr val="FAA3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4">
            <a:extLst>
              <a:ext uri="{FF2B5EF4-FFF2-40B4-BE49-F238E27FC236}">
                <a16:creationId xmlns:a16="http://schemas.microsoft.com/office/drawing/2014/main" id="{CB6D93B1-8C7C-2E86-EC4E-100D5C6261EB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8" name="Text 55">
            <a:extLst>
              <a:ext uri="{FF2B5EF4-FFF2-40B4-BE49-F238E27FC236}">
                <a16:creationId xmlns:a16="http://schemas.microsoft.com/office/drawing/2014/main" id="{7FDF2DA1-3BCC-FAB2-7E15-A3FF3402F0C6}"/>
              </a:ext>
            </a:extLst>
          </p:cNvPr>
          <p:cNvSpPr/>
          <p:nvPr/>
        </p:nvSpPr>
        <p:spPr>
          <a:xfrm>
            <a:off x="7774041" y="289407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-52%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59" name="Text 56">
            <a:extLst>
              <a:ext uri="{FF2B5EF4-FFF2-40B4-BE49-F238E27FC236}">
                <a16:creationId xmlns:a16="http://schemas.microsoft.com/office/drawing/2014/main" id="{13A8015C-1BE8-EC4B-56D2-2500A96F9CFE}"/>
              </a:ext>
            </a:extLst>
          </p:cNvPr>
          <p:cNvSpPr/>
          <p:nvPr/>
        </p:nvSpPr>
        <p:spPr>
          <a:xfrm>
            <a:off x="6676761" y="2991185"/>
            <a:ext cx="1517904" cy="4621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12%</a:t>
            </a:r>
            <a:endParaRPr lang="en-US" sz="2400" dirty="0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B1FE3732-52EA-157A-C4DB-19E6491EF6A6}"/>
              </a:ext>
            </a:extLst>
          </p:cNvPr>
          <p:cNvSpPr/>
          <p:nvPr/>
        </p:nvSpPr>
        <p:spPr>
          <a:xfrm>
            <a:off x="6676761" y="3477646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1,480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5" name="Shape 62">
            <a:extLst>
              <a:ext uri="{FF2B5EF4-FFF2-40B4-BE49-F238E27FC236}">
                <a16:creationId xmlns:a16="http://schemas.microsoft.com/office/drawing/2014/main" id="{B32013E5-5601-E516-1DA8-8B1124B81E67}"/>
              </a:ext>
            </a:extLst>
          </p:cNvPr>
          <p:cNvSpPr/>
          <p:nvPr/>
        </p:nvSpPr>
        <p:spPr>
          <a:xfrm>
            <a:off x="8286105" y="1764792"/>
            <a:ext cx="1517904" cy="1353312"/>
          </a:xfrm>
          <a:prstGeom prst="rect">
            <a:avLst/>
          </a:prstGeom>
          <a:solidFill>
            <a:srgbClr val="415765"/>
          </a:solidFill>
          <a:ln w="12700">
            <a:solidFill>
              <a:srgbClr val="41576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66" name="Shape 63">
            <a:extLst>
              <a:ext uri="{FF2B5EF4-FFF2-40B4-BE49-F238E27FC236}">
                <a16:creationId xmlns:a16="http://schemas.microsoft.com/office/drawing/2014/main" id="{B18C72D2-CE89-59B0-9A32-70F1754F74E6}"/>
              </a:ext>
            </a:extLst>
          </p:cNvPr>
          <p:cNvSpPr/>
          <p:nvPr/>
        </p:nvSpPr>
        <p:spPr>
          <a:xfrm>
            <a:off x="8286105" y="3118104"/>
            <a:ext cx="1517904" cy="621792"/>
          </a:xfrm>
          <a:prstGeom prst="rect">
            <a:avLst/>
          </a:prstGeom>
          <a:solidFill>
            <a:srgbClr val="FFBA08"/>
          </a:solidFill>
          <a:ln w="12700">
            <a:solidFill>
              <a:srgbClr val="FFB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4">
            <a:extLst>
              <a:ext uri="{FF2B5EF4-FFF2-40B4-BE49-F238E27FC236}">
                <a16:creationId xmlns:a16="http://schemas.microsoft.com/office/drawing/2014/main" id="{0F27C3D4-4A15-CDB7-7AAD-FDEE6C571C1A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oundRect">
            <a:avLst>
              <a:gd name="adj" fmla="val 22727"/>
            </a:avLst>
          </a:prstGeom>
          <a:solidFill>
            <a:srgbClr val="001219"/>
          </a:solidFill>
          <a:ln w="12700">
            <a:solidFill>
              <a:srgbClr val="001219"/>
            </a:solidFill>
            <a:prstDash val="solid"/>
          </a:ln>
        </p:spPr>
        <p:txBody>
          <a:bodyPr/>
          <a:lstStyle/>
          <a:p>
            <a:endParaRPr lang="en-US" sz="4000"/>
          </a:p>
        </p:txBody>
      </p:sp>
      <p:sp>
        <p:nvSpPr>
          <p:cNvPr id="68" name="Text 65">
            <a:extLst>
              <a:ext uri="{FF2B5EF4-FFF2-40B4-BE49-F238E27FC236}">
                <a16:creationId xmlns:a16="http://schemas.microsoft.com/office/drawing/2014/main" id="{CF5DAA79-6B01-87C5-F639-1EC671E4A5C5}"/>
              </a:ext>
            </a:extLst>
          </p:cNvPr>
          <p:cNvSpPr/>
          <p:nvPr/>
        </p:nvSpPr>
        <p:spPr>
          <a:xfrm>
            <a:off x="9383385" y="3191256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-58%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69" name="Text 66">
            <a:extLst>
              <a:ext uri="{FF2B5EF4-FFF2-40B4-BE49-F238E27FC236}">
                <a16:creationId xmlns:a16="http://schemas.microsoft.com/office/drawing/2014/main" id="{4F3BF7FB-B517-0902-5BFD-B3BA25953CDF}"/>
              </a:ext>
            </a:extLst>
          </p:cNvPr>
          <p:cNvSpPr/>
          <p:nvPr/>
        </p:nvSpPr>
        <p:spPr>
          <a:xfrm>
            <a:off x="8286105" y="3205155"/>
            <a:ext cx="1517904" cy="2362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001219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D19B501F-0DD2-CD9E-E5C2-AA69E334524A}"/>
              </a:ext>
            </a:extLst>
          </p:cNvPr>
          <p:cNvSpPr/>
          <p:nvPr/>
        </p:nvSpPr>
        <p:spPr>
          <a:xfrm>
            <a:off x="8286105" y="3453872"/>
            <a:ext cx="151790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D9373765-8BD6-1293-E111-03A5157E1994}"/>
              </a:ext>
            </a:extLst>
          </p:cNvPr>
          <p:cNvSpPr/>
          <p:nvPr/>
        </p:nvSpPr>
        <p:spPr>
          <a:xfrm>
            <a:off x="1848729" y="5074913"/>
            <a:ext cx="1517904" cy="1071859"/>
          </a:xfrm>
          <a:prstGeom prst="rect">
            <a:avLst/>
          </a:prstGeom>
          <a:solidFill>
            <a:srgbClr val="FFF0F0"/>
          </a:solidFill>
          <a:ln w="12700">
            <a:solidFill>
              <a:srgbClr val="FFF0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8738F561-1E9C-771D-FDB4-402F6DB716CC}"/>
              </a:ext>
            </a:extLst>
          </p:cNvPr>
          <p:cNvSpPr/>
          <p:nvPr/>
        </p:nvSpPr>
        <p:spPr>
          <a:xfrm>
            <a:off x="1848729" y="5074913"/>
            <a:ext cx="1517904" cy="81202"/>
          </a:xfrm>
          <a:prstGeom prst="rect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4D24CBDC-9E57-B013-84C7-6B77905903E8}"/>
              </a:ext>
            </a:extLst>
          </p:cNvPr>
          <p:cNvSpPr/>
          <p:nvPr/>
        </p:nvSpPr>
        <p:spPr>
          <a:xfrm>
            <a:off x="1848729" y="5261227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D62828"/>
                </a:solidFill>
                <a:ea typeface="Calibri" pitchFamily="34" charset="-122"/>
                <a:cs typeface="Calibri" pitchFamily="34" charset="-120"/>
              </a:rPr>
              <a:t>Total Reach</a:t>
            </a:r>
            <a:endParaRPr lang="en-US" dirty="0">
              <a:solidFill>
                <a:srgbClr val="D62828"/>
              </a:solidFill>
            </a:endParaRPr>
          </a:p>
        </p:txBody>
      </p:sp>
      <p:sp>
        <p:nvSpPr>
          <p:cNvPr id="31" name="Text 28">
            <a:extLst>
              <a:ext uri="{FF2B5EF4-FFF2-40B4-BE49-F238E27FC236}">
                <a16:creationId xmlns:a16="http://schemas.microsoft.com/office/drawing/2014/main" id="{25088471-F2ED-56AD-4219-6F267C02FCE7}"/>
              </a:ext>
            </a:extLst>
          </p:cNvPr>
          <p:cNvSpPr/>
          <p:nvPr/>
        </p:nvSpPr>
        <p:spPr>
          <a:xfrm>
            <a:off x="1848729" y="5730492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Entry point</a:t>
            </a:r>
            <a:endParaRPr lang="en-US" sz="1400" dirty="0"/>
          </a:p>
        </p:txBody>
      </p:sp>
      <p:sp>
        <p:nvSpPr>
          <p:cNvPr id="39" name="Shape 36">
            <a:extLst>
              <a:ext uri="{FF2B5EF4-FFF2-40B4-BE49-F238E27FC236}">
                <a16:creationId xmlns:a16="http://schemas.microsoft.com/office/drawing/2014/main" id="{068BAB33-9CB0-CA06-3742-B9D4CCEC898A}"/>
              </a:ext>
            </a:extLst>
          </p:cNvPr>
          <p:cNvSpPr/>
          <p:nvPr/>
        </p:nvSpPr>
        <p:spPr>
          <a:xfrm>
            <a:off x="3458073" y="5074913"/>
            <a:ext cx="1517904" cy="1071859"/>
          </a:xfrm>
          <a:prstGeom prst="rect">
            <a:avLst/>
          </a:prstGeom>
          <a:solidFill>
            <a:srgbClr val="FFF4EC"/>
          </a:solidFill>
          <a:ln w="12700">
            <a:solidFill>
              <a:srgbClr val="FFF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7">
            <a:extLst>
              <a:ext uri="{FF2B5EF4-FFF2-40B4-BE49-F238E27FC236}">
                <a16:creationId xmlns:a16="http://schemas.microsoft.com/office/drawing/2014/main" id="{A6317CBF-AC76-0664-3876-02FD6330D63A}"/>
              </a:ext>
            </a:extLst>
          </p:cNvPr>
          <p:cNvSpPr/>
          <p:nvPr/>
        </p:nvSpPr>
        <p:spPr>
          <a:xfrm>
            <a:off x="3458073" y="5074913"/>
            <a:ext cx="1517904" cy="81202"/>
          </a:xfrm>
          <a:prstGeom prst="rect">
            <a:avLst/>
          </a:prstGeom>
          <a:solidFill>
            <a:srgbClr val="E85D04"/>
          </a:solidFill>
          <a:ln w="12700">
            <a:solidFill>
              <a:srgbClr val="E85D0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>
            <a:extLst>
              <a:ext uri="{FF2B5EF4-FFF2-40B4-BE49-F238E27FC236}">
                <a16:creationId xmlns:a16="http://schemas.microsoft.com/office/drawing/2014/main" id="{4B6C8991-01B8-F074-06BB-E99CBBBF3030}"/>
              </a:ext>
            </a:extLst>
          </p:cNvPr>
          <p:cNvSpPr/>
          <p:nvPr/>
        </p:nvSpPr>
        <p:spPr>
          <a:xfrm>
            <a:off x="3458073" y="5261227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E85D04"/>
                </a:solidFill>
                <a:ea typeface="Calibri" pitchFamily="34" charset="-122"/>
                <a:cs typeface="Calibri" pitchFamily="34" charset="-120"/>
              </a:rPr>
              <a:t>Engaged</a:t>
            </a:r>
            <a:endParaRPr lang="en-US" dirty="0">
              <a:solidFill>
                <a:srgbClr val="E85D04"/>
              </a:solidFill>
            </a:endParaRPr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B7597677-415E-E0E4-95E8-6F23681208DC}"/>
              </a:ext>
            </a:extLst>
          </p:cNvPr>
          <p:cNvSpPr/>
          <p:nvPr/>
        </p:nvSpPr>
        <p:spPr>
          <a:xfrm>
            <a:off x="3458073" y="5730492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-45% from prev</a:t>
            </a:r>
            <a:endParaRPr lang="en-US" sz="1400" dirty="0"/>
          </a:p>
        </p:txBody>
      </p:sp>
      <p:sp>
        <p:nvSpPr>
          <p:cNvPr id="50" name="Shape 47">
            <a:extLst>
              <a:ext uri="{FF2B5EF4-FFF2-40B4-BE49-F238E27FC236}">
                <a16:creationId xmlns:a16="http://schemas.microsoft.com/office/drawing/2014/main" id="{40C665D7-B117-089B-A00F-291F8273A8D1}"/>
              </a:ext>
            </a:extLst>
          </p:cNvPr>
          <p:cNvSpPr/>
          <p:nvPr/>
        </p:nvSpPr>
        <p:spPr>
          <a:xfrm>
            <a:off x="5067417" y="5074913"/>
            <a:ext cx="1517904" cy="1071859"/>
          </a:xfrm>
          <a:prstGeom prst="rect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8">
            <a:extLst>
              <a:ext uri="{FF2B5EF4-FFF2-40B4-BE49-F238E27FC236}">
                <a16:creationId xmlns:a16="http://schemas.microsoft.com/office/drawing/2014/main" id="{030FE7D8-E4EC-6E20-5222-E05F85069AA1}"/>
              </a:ext>
            </a:extLst>
          </p:cNvPr>
          <p:cNvSpPr/>
          <p:nvPr/>
        </p:nvSpPr>
        <p:spPr>
          <a:xfrm>
            <a:off x="5067417" y="5074913"/>
            <a:ext cx="1517904" cy="81202"/>
          </a:xfrm>
          <a:prstGeom prst="rect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9">
            <a:extLst>
              <a:ext uri="{FF2B5EF4-FFF2-40B4-BE49-F238E27FC236}">
                <a16:creationId xmlns:a16="http://schemas.microsoft.com/office/drawing/2014/main" id="{671A2FAB-E776-CC7C-FC55-02D7AA7C1D44}"/>
              </a:ext>
            </a:extLst>
          </p:cNvPr>
          <p:cNvSpPr/>
          <p:nvPr/>
        </p:nvSpPr>
        <p:spPr>
          <a:xfrm>
            <a:off x="5067417" y="5261227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48C06"/>
                </a:solidFill>
                <a:ea typeface="Calibri" pitchFamily="34" charset="-122"/>
                <a:cs typeface="Calibri" pitchFamily="34" charset="-120"/>
              </a:rPr>
              <a:t>Evaluating</a:t>
            </a:r>
            <a:endParaRPr lang="en-US" dirty="0">
              <a:solidFill>
                <a:srgbClr val="F48C06"/>
              </a:solidFill>
            </a:endParaRPr>
          </a:p>
        </p:txBody>
      </p:sp>
      <p:sp>
        <p:nvSpPr>
          <p:cNvPr id="53" name="Text 50">
            <a:extLst>
              <a:ext uri="{FF2B5EF4-FFF2-40B4-BE49-F238E27FC236}">
                <a16:creationId xmlns:a16="http://schemas.microsoft.com/office/drawing/2014/main" id="{B9C50CD2-61CE-B351-F32B-FBAE90925466}"/>
              </a:ext>
            </a:extLst>
          </p:cNvPr>
          <p:cNvSpPr/>
          <p:nvPr/>
        </p:nvSpPr>
        <p:spPr>
          <a:xfrm>
            <a:off x="5067417" y="5730492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-55% from prev</a:t>
            </a:r>
            <a:endParaRPr lang="en-US" sz="1400" dirty="0"/>
          </a:p>
        </p:txBody>
      </p:sp>
      <p:sp>
        <p:nvSpPr>
          <p:cNvPr id="61" name="Shape 58">
            <a:extLst>
              <a:ext uri="{FF2B5EF4-FFF2-40B4-BE49-F238E27FC236}">
                <a16:creationId xmlns:a16="http://schemas.microsoft.com/office/drawing/2014/main" id="{5F5E4194-FBA0-8826-AE14-DFB3F9DED6B3}"/>
              </a:ext>
            </a:extLst>
          </p:cNvPr>
          <p:cNvSpPr/>
          <p:nvPr/>
        </p:nvSpPr>
        <p:spPr>
          <a:xfrm>
            <a:off x="6676761" y="5074913"/>
            <a:ext cx="1517904" cy="1071861"/>
          </a:xfrm>
          <a:prstGeom prst="rect">
            <a:avLst/>
          </a:prstGeom>
          <a:solidFill>
            <a:srgbClr val="FFF8E6"/>
          </a:solidFill>
          <a:ln w="12700">
            <a:solidFill>
              <a:srgbClr val="FFF8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59">
            <a:extLst>
              <a:ext uri="{FF2B5EF4-FFF2-40B4-BE49-F238E27FC236}">
                <a16:creationId xmlns:a16="http://schemas.microsoft.com/office/drawing/2014/main" id="{C2FAE00F-0F30-9ED8-FDA9-95E7C61BB322}"/>
              </a:ext>
            </a:extLst>
          </p:cNvPr>
          <p:cNvSpPr/>
          <p:nvPr/>
        </p:nvSpPr>
        <p:spPr>
          <a:xfrm>
            <a:off x="6676761" y="5074913"/>
            <a:ext cx="1517904" cy="81202"/>
          </a:xfrm>
          <a:prstGeom prst="rect">
            <a:avLst/>
          </a:prstGeom>
          <a:solidFill>
            <a:srgbClr val="FAA307"/>
          </a:solidFill>
          <a:ln w="12700">
            <a:solidFill>
              <a:srgbClr val="FAA30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0">
            <a:extLst>
              <a:ext uri="{FF2B5EF4-FFF2-40B4-BE49-F238E27FC236}">
                <a16:creationId xmlns:a16="http://schemas.microsoft.com/office/drawing/2014/main" id="{2CBB5C3C-8804-7C32-A357-2048C45EB3A1}"/>
              </a:ext>
            </a:extLst>
          </p:cNvPr>
          <p:cNvSpPr/>
          <p:nvPr/>
        </p:nvSpPr>
        <p:spPr>
          <a:xfrm>
            <a:off x="6676761" y="5261229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AA307"/>
                </a:solidFill>
                <a:ea typeface="Calibri" pitchFamily="34" charset="-122"/>
                <a:cs typeface="Calibri" pitchFamily="34" charset="-120"/>
              </a:rPr>
              <a:t>High Intent</a:t>
            </a:r>
            <a:endParaRPr lang="en-US" dirty="0">
              <a:solidFill>
                <a:srgbClr val="FAA307"/>
              </a:solidFill>
            </a:endParaRPr>
          </a:p>
        </p:txBody>
      </p:sp>
      <p:sp>
        <p:nvSpPr>
          <p:cNvPr id="64" name="Text 61">
            <a:extLst>
              <a:ext uri="{FF2B5EF4-FFF2-40B4-BE49-F238E27FC236}">
                <a16:creationId xmlns:a16="http://schemas.microsoft.com/office/drawing/2014/main" id="{793C4842-78F8-CBCC-96F1-6B5681573291}"/>
              </a:ext>
            </a:extLst>
          </p:cNvPr>
          <p:cNvSpPr/>
          <p:nvPr/>
        </p:nvSpPr>
        <p:spPr>
          <a:xfrm>
            <a:off x="6676761" y="5730494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-52% from prev</a:t>
            </a:r>
            <a:endParaRPr lang="en-US" sz="1400" dirty="0"/>
          </a:p>
        </p:txBody>
      </p:sp>
      <p:sp>
        <p:nvSpPr>
          <p:cNvPr id="71" name="Shape 68">
            <a:extLst>
              <a:ext uri="{FF2B5EF4-FFF2-40B4-BE49-F238E27FC236}">
                <a16:creationId xmlns:a16="http://schemas.microsoft.com/office/drawing/2014/main" id="{3F0B062F-E5CB-74B0-619C-78ABDF5B8DFD}"/>
              </a:ext>
            </a:extLst>
          </p:cNvPr>
          <p:cNvSpPr/>
          <p:nvPr/>
        </p:nvSpPr>
        <p:spPr>
          <a:xfrm>
            <a:off x="8286105" y="5074913"/>
            <a:ext cx="1517904" cy="1071859"/>
          </a:xfrm>
          <a:prstGeom prst="rect">
            <a:avLst/>
          </a:prstGeom>
          <a:solidFill>
            <a:srgbClr val="FFFBE5"/>
          </a:solidFill>
          <a:ln w="12700">
            <a:solidFill>
              <a:srgbClr val="FFFB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69">
            <a:extLst>
              <a:ext uri="{FF2B5EF4-FFF2-40B4-BE49-F238E27FC236}">
                <a16:creationId xmlns:a16="http://schemas.microsoft.com/office/drawing/2014/main" id="{730C194E-49D9-AEDF-1CBE-1CBEA7B9B8E6}"/>
              </a:ext>
            </a:extLst>
          </p:cNvPr>
          <p:cNvSpPr/>
          <p:nvPr/>
        </p:nvSpPr>
        <p:spPr>
          <a:xfrm>
            <a:off x="8286105" y="5074913"/>
            <a:ext cx="1517904" cy="81202"/>
          </a:xfrm>
          <a:prstGeom prst="rect">
            <a:avLst/>
          </a:prstGeom>
          <a:solidFill>
            <a:srgbClr val="FFBA08"/>
          </a:solidFill>
          <a:ln w="12700">
            <a:solidFill>
              <a:srgbClr val="FFB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A0E146A9-1299-70A3-02FE-67D4B46BAD0D}"/>
              </a:ext>
            </a:extLst>
          </p:cNvPr>
          <p:cNvSpPr/>
          <p:nvPr/>
        </p:nvSpPr>
        <p:spPr>
          <a:xfrm>
            <a:off x="8286105" y="5261220"/>
            <a:ext cx="151790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BA08"/>
                </a:solidFill>
                <a:ea typeface="Calibri" pitchFamily="34" charset="-122"/>
                <a:cs typeface="Calibri" pitchFamily="34" charset="-120"/>
              </a:rPr>
              <a:t>Closed Deals</a:t>
            </a:r>
            <a:endParaRPr lang="en-US" dirty="0">
              <a:solidFill>
                <a:srgbClr val="FFBA08"/>
              </a:solidFill>
            </a:endParaRPr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79EC1544-6690-8A79-FDF8-B9578EDDEC8C}"/>
              </a:ext>
            </a:extLst>
          </p:cNvPr>
          <p:cNvSpPr/>
          <p:nvPr/>
        </p:nvSpPr>
        <p:spPr>
          <a:xfrm>
            <a:off x="8286105" y="5730483"/>
            <a:ext cx="1517904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C0392B"/>
                </a:solidFill>
                <a:ea typeface="Calibri" pitchFamily="34" charset="-122"/>
                <a:cs typeface="Calibri" pitchFamily="34" charset="-120"/>
              </a:rPr>
              <a:t>-58% from prev</a:t>
            </a:r>
            <a:endParaRPr lang="en-US" sz="1400" dirty="0"/>
          </a:p>
        </p:txBody>
      </p:sp>
      <p:sp>
        <p:nvSpPr>
          <p:cNvPr id="76" name="Shape 73">
            <a:extLst>
              <a:ext uri="{FF2B5EF4-FFF2-40B4-BE49-F238E27FC236}">
                <a16:creationId xmlns:a16="http://schemas.microsoft.com/office/drawing/2014/main" id="{12180B0C-5806-6E61-5F3A-3C20D6B1F387}"/>
              </a:ext>
            </a:extLst>
          </p:cNvPr>
          <p:cNvSpPr/>
          <p:nvPr/>
        </p:nvSpPr>
        <p:spPr>
          <a:xfrm>
            <a:off x="10426831" y="2011680"/>
            <a:ext cx="775293" cy="45720"/>
          </a:xfrm>
          <a:prstGeom prst="rect">
            <a:avLst/>
          </a:prstGeom>
          <a:solidFill>
            <a:srgbClr val="F48C06"/>
          </a:solidFill>
          <a:ln w="12700">
            <a:solidFill>
              <a:srgbClr val="F48C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4">
            <a:extLst>
              <a:ext uri="{FF2B5EF4-FFF2-40B4-BE49-F238E27FC236}">
                <a16:creationId xmlns:a16="http://schemas.microsoft.com/office/drawing/2014/main" id="{C3C3BEE7-442A-289E-AF1C-55C3CBAC5D1A}"/>
              </a:ext>
            </a:extLst>
          </p:cNvPr>
          <p:cNvSpPr/>
          <p:nvPr/>
        </p:nvSpPr>
        <p:spPr>
          <a:xfrm>
            <a:off x="10290015" y="2182632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48C06"/>
                </a:solidFill>
                <a:ea typeface="Calibri" pitchFamily="34" charset="-122"/>
                <a:cs typeface="Calibri" pitchFamily="34" charset="-120"/>
              </a:rPr>
              <a:t>5%</a:t>
            </a:r>
            <a:endParaRPr lang="en-US" sz="3200" dirty="0">
              <a:solidFill>
                <a:srgbClr val="F48C06"/>
              </a:solidFill>
            </a:endParaRPr>
          </a:p>
        </p:txBody>
      </p:sp>
      <p:sp>
        <p:nvSpPr>
          <p:cNvPr id="78" name="Text 75">
            <a:extLst>
              <a:ext uri="{FF2B5EF4-FFF2-40B4-BE49-F238E27FC236}">
                <a16:creationId xmlns:a16="http://schemas.microsoft.com/office/drawing/2014/main" id="{7C2259A4-49CD-8D96-D1C2-365F6D3938E6}"/>
              </a:ext>
            </a:extLst>
          </p:cNvPr>
          <p:cNvSpPr/>
          <p:nvPr/>
        </p:nvSpPr>
        <p:spPr>
          <a:xfrm>
            <a:off x="10290015" y="2564739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CVR</a:t>
            </a:r>
            <a:endParaRPr lang="en-US" sz="1200" dirty="0"/>
          </a:p>
        </p:txBody>
      </p:sp>
      <p:sp>
        <p:nvSpPr>
          <p:cNvPr id="79" name="Shape 76">
            <a:extLst>
              <a:ext uri="{FF2B5EF4-FFF2-40B4-BE49-F238E27FC236}">
                <a16:creationId xmlns:a16="http://schemas.microsoft.com/office/drawing/2014/main" id="{75038576-B0A0-D268-1E28-76739E1EF8EB}"/>
              </a:ext>
            </a:extLst>
          </p:cNvPr>
          <p:cNvSpPr/>
          <p:nvPr/>
        </p:nvSpPr>
        <p:spPr>
          <a:xfrm>
            <a:off x="10426831" y="3529584"/>
            <a:ext cx="775293" cy="45720"/>
          </a:xfrm>
          <a:prstGeom prst="rect">
            <a:avLst/>
          </a:prstGeom>
          <a:solidFill>
            <a:srgbClr val="D62828"/>
          </a:solidFill>
          <a:ln w="12700">
            <a:solidFill>
              <a:srgbClr val="D628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7">
            <a:extLst>
              <a:ext uri="{FF2B5EF4-FFF2-40B4-BE49-F238E27FC236}">
                <a16:creationId xmlns:a16="http://schemas.microsoft.com/office/drawing/2014/main" id="{E4C51746-D30A-62EC-14A9-332EADA8C5EC}"/>
              </a:ext>
            </a:extLst>
          </p:cNvPr>
          <p:cNvSpPr/>
          <p:nvPr/>
        </p:nvSpPr>
        <p:spPr>
          <a:xfrm>
            <a:off x="10290015" y="3700536"/>
            <a:ext cx="1094531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D62828"/>
                </a:solidFill>
                <a:ea typeface="Calibri" pitchFamily="34" charset="-122"/>
                <a:cs typeface="Calibri" pitchFamily="34" charset="-120"/>
              </a:rPr>
              <a:t>620</a:t>
            </a:r>
            <a:endParaRPr lang="en-US" sz="3200" dirty="0">
              <a:solidFill>
                <a:srgbClr val="D62828"/>
              </a:solidFill>
            </a:endParaRPr>
          </a:p>
        </p:txBody>
      </p:sp>
      <p:sp>
        <p:nvSpPr>
          <p:cNvPr id="81" name="Text 78">
            <a:extLst>
              <a:ext uri="{FF2B5EF4-FFF2-40B4-BE49-F238E27FC236}">
                <a16:creationId xmlns:a16="http://schemas.microsoft.com/office/drawing/2014/main" id="{FD7A1348-AC0B-3816-2A74-5ED02FACF6B3}"/>
              </a:ext>
            </a:extLst>
          </p:cNvPr>
          <p:cNvSpPr/>
          <p:nvPr/>
        </p:nvSpPr>
        <p:spPr>
          <a:xfrm>
            <a:off x="10290015" y="4082643"/>
            <a:ext cx="109453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WON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402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9511</TotalTime>
  <Words>404</Words>
  <Application>Microsoft Office PowerPoint</Application>
  <PresentationFormat>Widescreen</PresentationFormat>
  <Paragraphs>167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Marketing Funnel Diagram – Slide Template</vt:lpstr>
      <vt:lpstr>Marketing Funnel Diagram – Slide Template</vt:lpstr>
      <vt:lpstr>Marketing Funnel Diagram – Slide Template</vt:lpstr>
      <vt:lpstr>Marketing Funnel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2026-03-05T16:59:53Z</dcterms:modified>
  <cp:category>Charts &amp; Diagrams</cp:category>
</cp:coreProperties>
</file>