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D0BA94"/>
    <a:srgbClr val="F595A6"/>
    <a:srgbClr val="CEBA8B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54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70982-92AC-3330-DF08-EC169E237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5666FA-3203-C159-DDDC-24EC86E51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C850EB-F6FC-5960-41C3-5348C099A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90FAD-D588-A08E-79E8-44FB267F1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440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B6E47-CC79-62D0-F1C5-ED8B38F50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127A57-0A81-8503-11F4-E51CB410C0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4F4B2E-81AC-1449-DF5B-07CC0EF90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875D0-F8CC-50D1-FF72-C6DD635ECB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91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44B15-933F-2B55-B394-2BFCAC921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39D9-5B2F-C47C-8770-80FFD431F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Bending Workflow Cards – Slide Template</a:t>
            </a:r>
          </a:p>
        </p:txBody>
      </p:sp>
      <p:sp>
        <p:nvSpPr>
          <p:cNvPr id="222" name="Shape 4">
            <a:extLst>
              <a:ext uri="{FF2B5EF4-FFF2-40B4-BE49-F238E27FC236}">
                <a16:creationId xmlns:a16="http://schemas.microsoft.com/office/drawing/2014/main" id="{F0B68A87-1E08-ECA6-DA21-059BE1CFCAB7}"/>
              </a:ext>
            </a:extLst>
          </p:cNvPr>
          <p:cNvSpPr/>
          <p:nvPr/>
        </p:nvSpPr>
        <p:spPr>
          <a:xfrm>
            <a:off x="680008" y="1313410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23" name="Shape 5">
            <a:extLst>
              <a:ext uri="{FF2B5EF4-FFF2-40B4-BE49-F238E27FC236}">
                <a16:creationId xmlns:a16="http://schemas.microsoft.com/office/drawing/2014/main" id="{D989503D-41E5-ABD0-4E2A-38E0D659DF29}"/>
              </a:ext>
            </a:extLst>
          </p:cNvPr>
          <p:cNvSpPr/>
          <p:nvPr/>
        </p:nvSpPr>
        <p:spPr>
          <a:xfrm>
            <a:off x="680008" y="1313410"/>
            <a:ext cx="3304077" cy="51553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24" name="Text 6">
            <a:extLst>
              <a:ext uri="{FF2B5EF4-FFF2-40B4-BE49-F238E27FC236}">
                <a16:creationId xmlns:a16="http://schemas.microsoft.com/office/drawing/2014/main" id="{B3AC744E-7086-5E2E-E57D-B15AD1EB0A00}"/>
              </a:ext>
            </a:extLst>
          </p:cNvPr>
          <p:cNvSpPr/>
          <p:nvPr/>
        </p:nvSpPr>
        <p:spPr>
          <a:xfrm>
            <a:off x="2938380" y="1336843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01</a:t>
            </a:r>
            <a:endParaRPr lang="en-US" sz="3200" dirty="0"/>
          </a:p>
        </p:txBody>
      </p:sp>
      <p:sp>
        <p:nvSpPr>
          <p:cNvPr id="225" name="Shape 7">
            <a:extLst>
              <a:ext uri="{FF2B5EF4-FFF2-40B4-BE49-F238E27FC236}">
                <a16:creationId xmlns:a16="http://schemas.microsoft.com/office/drawing/2014/main" id="{9AFD183C-C6FB-D272-92E3-221F28AEB7E3}"/>
              </a:ext>
            </a:extLst>
          </p:cNvPr>
          <p:cNvSpPr/>
          <p:nvPr/>
        </p:nvSpPr>
        <p:spPr>
          <a:xfrm>
            <a:off x="890907" y="1500875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26" name="Image 0" descr="Magnifying glass with solid fill">
            <a:extLst>
              <a:ext uri="{FF2B5EF4-FFF2-40B4-BE49-F238E27FC236}">
                <a16:creationId xmlns:a16="http://schemas.microsoft.com/office/drawing/2014/main" id="{82E50AB8-062A-67C4-29FF-F6E250A5F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8081" y="1588049"/>
            <a:ext cx="411480" cy="411480"/>
          </a:xfrm>
          <a:prstGeom prst="rect">
            <a:avLst/>
          </a:prstGeom>
        </p:spPr>
      </p:pic>
      <p:sp>
        <p:nvSpPr>
          <p:cNvPr id="227" name="Text 8">
            <a:extLst>
              <a:ext uri="{FF2B5EF4-FFF2-40B4-BE49-F238E27FC236}">
                <a16:creationId xmlns:a16="http://schemas.microsoft.com/office/drawing/2014/main" id="{91A1C341-3181-B138-7C7E-92F81502C1C5}"/>
              </a:ext>
            </a:extLst>
          </p:cNvPr>
          <p:cNvSpPr/>
          <p:nvPr/>
        </p:nvSpPr>
        <p:spPr>
          <a:xfrm>
            <a:off x="1593902" y="1875806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Research</a:t>
            </a:r>
            <a:endParaRPr lang="en-US" sz="2000" dirty="0"/>
          </a:p>
        </p:txBody>
      </p:sp>
      <p:sp>
        <p:nvSpPr>
          <p:cNvPr id="228" name="Text 9">
            <a:extLst>
              <a:ext uri="{FF2B5EF4-FFF2-40B4-BE49-F238E27FC236}">
                <a16:creationId xmlns:a16="http://schemas.microsoft.com/office/drawing/2014/main" id="{0A548732-8E00-8E07-E644-8A14CBCC921E}"/>
              </a:ext>
            </a:extLst>
          </p:cNvPr>
          <p:cNvSpPr/>
          <p:nvPr/>
        </p:nvSpPr>
        <p:spPr>
          <a:xfrm>
            <a:off x="1593902" y="2192154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&amp; Discovery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229" name="Shape 10">
            <a:extLst>
              <a:ext uri="{FF2B5EF4-FFF2-40B4-BE49-F238E27FC236}">
                <a16:creationId xmlns:a16="http://schemas.microsoft.com/office/drawing/2014/main" id="{232AB420-1461-A5F7-8DD0-6C78791CD1BB}"/>
              </a:ext>
            </a:extLst>
          </p:cNvPr>
          <p:cNvSpPr/>
          <p:nvPr/>
        </p:nvSpPr>
        <p:spPr>
          <a:xfrm>
            <a:off x="890907" y="2461635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30" name="Text 11">
            <a:extLst>
              <a:ext uri="{FF2B5EF4-FFF2-40B4-BE49-F238E27FC236}">
                <a16:creationId xmlns:a16="http://schemas.microsoft.com/office/drawing/2014/main" id="{F20BDB6D-738B-B688-9C6E-F5A90489BD25}"/>
              </a:ext>
            </a:extLst>
          </p:cNvPr>
          <p:cNvSpPr/>
          <p:nvPr/>
        </p:nvSpPr>
        <p:spPr>
          <a:xfrm>
            <a:off x="890907" y="2531935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Define scope, analyze the market, and gather stakeholder requirements.</a:t>
            </a:r>
            <a:endParaRPr lang="en-US" sz="1100" dirty="0"/>
          </a:p>
        </p:txBody>
      </p:sp>
      <p:sp>
        <p:nvSpPr>
          <p:cNvPr id="231" name="Shape 12">
            <a:extLst>
              <a:ext uri="{FF2B5EF4-FFF2-40B4-BE49-F238E27FC236}">
                <a16:creationId xmlns:a16="http://schemas.microsoft.com/office/drawing/2014/main" id="{BA4AEC1E-007C-6E59-151F-AF3A5C038ABD}"/>
              </a:ext>
            </a:extLst>
          </p:cNvPr>
          <p:cNvSpPr/>
          <p:nvPr/>
        </p:nvSpPr>
        <p:spPr>
          <a:xfrm>
            <a:off x="4300433" y="1313410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32" name="Shape 13">
            <a:extLst>
              <a:ext uri="{FF2B5EF4-FFF2-40B4-BE49-F238E27FC236}">
                <a16:creationId xmlns:a16="http://schemas.microsoft.com/office/drawing/2014/main" id="{24B63C4B-E1FB-7A6C-7C48-7E36A43B9FBA}"/>
              </a:ext>
            </a:extLst>
          </p:cNvPr>
          <p:cNvSpPr/>
          <p:nvPr/>
        </p:nvSpPr>
        <p:spPr>
          <a:xfrm>
            <a:off x="4300433" y="1313410"/>
            <a:ext cx="3304077" cy="51553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33" name="Text 14">
            <a:extLst>
              <a:ext uri="{FF2B5EF4-FFF2-40B4-BE49-F238E27FC236}">
                <a16:creationId xmlns:a16="http://schemas.microsoft.com/office/drawing/2014/main" id="{68FF5494-0720-868C-F5A4-8BFBA8EDDD92}"/>
              </a:ext>
            </a:extLst>
          </p:cNvPr>
          <p:cNvSpPr/>
          <p:nvPr/>
        </p:nvSpPr>
        <p:spPr>
          <a:xfrm>
            <a:off x="6558805" y="1336843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02</a:t>
            </a:r>
            <a:endParaRPr lang="en-US" sz="3200" dirty="0"/>
          </a:p>
        </p:txBody>
      </p:sp>
      <p:sp>
        <p:nvSpPr>
          <p:cNvPr id="234" name="Shape 15">
            <a:extLst>
              <a:ext uri="{FF2B5EF4-FFF2-40B4-BE49-F238E27FC236}">
                <a16:creationId xmlns:a16="http://schemas.microsoft.com/office/drawing/2014/main" id="{B77AD6DB-666C-DD27-384E-138BBA588490}"/>
              </a:ext>
            </a:extLst>
          </p:cNvPr>
          <p:cNvSpPr/>
          <p:nvPr/>
        </p:nvSpPr>
        <p:spPr>
          <a:xfrm>
            <a:off x="4511332" y="1500875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35" name="Image 1" descr="Lightbulb with solid fill">
            <a:extLst>
              <a:ext uri="{FF2B5EF4-FFF2-40B4-BE49-F238E27FC236}">
                <a16:creationId xmlns:a16="http://schemas.microsoft.com/office/drawing/2014/main" id="{E71CF3AF-B9D9-F125-EAC8-5F0468114F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98506" y="1588049"/>
            <a:ext cx="411480" cy="411480"/>
          </a:xfrm>
          <a:prstGeom prst="rect">
            <a:avLst/>
          </a:prstGeom>
        </p:spPr>
      </p:pic>
      <p:sp>
        <p:nvSpPr>
          <p:cNvPr id="236" name="Text 16">
            <a:extLst>
              <a:ext uri="{FF2B5EF4-FFF2-40B4-BE49-F238E27FC236}">
                <a16:creationId xmlns:a16="http://schemas.microsoft.com/office/drawing/2014/main" id="{C48B90CA-CBE8-C204-AB3F-4FC3727B7BF2}"/>
              </a:ext>
            </a:extLst>
          </p:cNvPr>
          <p:cNvSpPr/>
          <p:nvPr/>
        </p:nvSpPr>
        <p:spPr>
          <a:xfrm>
            <a:off x="5214327" y="1875806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Ideation</a:t>
            </a:r>
            <a:endParaRPr lang="en-US" sz="2000" dirty="0"/>
          </a:p>
        </p:txBody>
      </p:sp>
      <p:sp>
        <p:nvSpPr>
          <p:cNvPr id="237" name="Text 17">
            <a:extLst>
              <a:ext uri="{FF2B5EF4-FFF2-40B4-BE49-F238E27FC236}">
                <a16:creationId xmlns:a16="http://schemas.microsoft.com/office/drawing/2014/main" id="{FB4B82DF-2C29-F0E5-DFAA-AE6976504035}"/>
              </a:ext>
            </a:extLst>
          </p:cNvPr>
          <p:cNvSpPr/>
          <p:nvPr/>
        </p:nvSpPr>
        <p:spPr>
          <a:xfrm>
            <a:off x="5214327" y="2192154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&amp; Strategy</a:t>
            </a:r>
            <a:endParaRPr lang="en-US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8" name="Shape 18">
            <a:extLst>
              <a:ext uri="{FF2B5EF4-FFF2-40B4-BE49-F238E27FC236}">
                <a16:creationId xmlns:a16="http://schemas.microsoft.com/office/drawing/2014/main" id="{F9EFB1E1-9665-66C9-29DD-B4438F17A21B}"/>
              </a:ext>
            </a:extLst>
          </p:cNvPr>
          <p:cNvSpPr/>
          <p:nvPr/>
        </p:nvSpPr>
        <p:spPr>
          <a:xfrm>
            <a:off x="4511332" y="2461635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39" name="Text 19">
            <a:extLst>
              <a:ext uri="{FF2B5EF4-FFF2-40B4-BE49-F238E27FC236}">
                <a16:creationId xmlns:a16="http://schemas.microsoft.com/office/drawing/2014/main" id="{FDD4F33E-9111-4C6F-E3D2-020F650FB232}"/>
              </a:ext>
            </a:extLst>
          </p:cNvPr>
          <p:cNvSpPr/>
          <p:nvPr/>
        </p:nvSpPr>
        <p:spPr>
          <a:xfrm>
            <a:off x="4511332" y="2531935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Brainstorm ideas, map opportunities, and create a strategic roadmap.</a:t>
            </a:r>
            <a:endParaRPr lang="en-US" sz="1100" dirty="0"/>
          </a:p>
        </p:txBody>
      </p:sp>
      <p:sp>
        <p:nvSpPr>
          <p:cNvPr id="240" name="Shape 20">
            <a:extLst>
              <a:ext uri="{FF2B5EF4-FFF2-40B4-BE49-F238E27FC236}">
                <a16:creationId xmlns:a16="http://schemas.microsoft.com/office/drawing/2014/main" id="{A898C1AD-774F-1A8C-D62E-2F37C5627D80}"/>
              </a:ext>
            </a:extLst>
          </p:cNvPr>
          <p:cNvSpPr/>
          <p:nvPr/>
        </p:nvSpPr>
        <p:spPr>
          <a:xfrm>
            <a:off x="7920858" y="1313410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41" name="Shape 21">
            <a:extLst>
              <a:ext uri="{FF2B5EF4-FFF2-40B4-BE49-F238E27FC236}">
                <a16:creationId xmlns:a16="http://schemas.microsoft.com/office/drawing/2014/main" id="{62398063-1E26-1028-8510-C8E7CDA8E165}"/>
              </a:ext>
            </a:extLst>
          </p:cNvPr>
          <p:cNvSpPr/>
          <p:nvPr/>
        </p:nvSpPr>
        <p:spPr>
          <a:xfrm>
            <a:off x="7920858" y="1313410"/>
            <a:ext cx="3304077" cy="51553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42" name="Text 22">
            <a:extLst>
              <a:ext uri="{FF2B5EF4-FFF2-40B4-BE49-F238E27FC236}">
                <a16:creationId xmlns:a16="http://schemas.microsoft.com/office/drawing/2014/main" id="{3703CDB1-906A-C03F-9C30-DD5E00C4C32B}"/>
              </a:ext>
            </a:extLst>
          </p:cNvPr>
          <p:cNvSpPr/>
          <p:nvPr/>
        </p:nvSpPr>
        <p:spPr>
          <a:xfrm>
            <a:off x="10179230" y="1336843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03</a:t>
            </a:r>
            <a:endParaRPr lang="en-US" sz="3200" dirty="0"/>
          </a:p>
        </p:txBody>
      </p:sp>
      <p:sp>
        <p:nvSpPr>
          <p:cNvPr id="243" name="Shape 23">
            <a:extLst>
              <a:ext uri="{FF2B5EF4-FFF2-40B4-BE49-F238E27FC236}">
                <a16:creationId xmlns:a16="http://schemas.microsoft.com/office/drawing/2014/main" id="{126C4C85-3CC2-2682-1969-395CD2CEA0D5}"/>
              </a:ext>
            </a:extLst>
          </p:cNvPr>
          <p:cNvSpPr/>
          <p:nvPr/>
        </p:nvSpPr>
        <p:spPr>
          <a:xfrm>
            <a:off x="8131757" y="1500875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44" name="Image 2" descr="Gears with solid fill">
            <a:extLst>
              <a:ext uri="{FF2B5EF4-FFF2-40B4-BE49-F238E27FC236}">
                <a16:creationId xmlns:a16="http://schemas.microsoft.com/office/drawing/2014/main" id="{5785D972-A286-3F65-DE79-941428C161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18931" y="1588049"/>
            <a:ext cx="411480" cy="411480"/>
          </a:xfrm>
          <a:prstGeom prst="rect">
            <a:avLst/>
          </a:prstGeom>
        </p:spPr>
      </p:pic>
      <p:sp>
        <p:nvSpPr>
          <p:cNvPr id="245" name="Text 24">
            <a:extLst>
              <a:ext uri="{FF2B5EF4-FFF2-40B4-BE49-F238E27FC236}">
                <a16:creationId xmlns:a16="http://schemas.microsoft.com/office/drawing/2014/main" id="{57E447D3-96A3-75CC-B969-76BBC956A5ED}"/>
              </a:ext>
            </a:extLst>
          </p:cNvPr>
          <p:cNvSpPr/>
          <p:nvPr/>
        </p:nvSpPr>
        <p:spPr>
          <a:xfrm>
            <a:off x="8834752" y="1875806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Design</a:t>
            </a:r>
            <a:endParaRPr lang="en-US" sz="2000" dirty="0"/>
          </a:p>
        </p:txBody>
      </p:sp>
      <p:sp>
        <p:nvSpPr>
          <p:cNvPr id="246" name="Text 25">
            <a:extLst>
              <a:ext uri="{FF2B5EF4-FFF2-40B4-BE49-F238E27FC236}">
                <a16:creationId xmlns:a16="http://schemas.microsoft.com/office/drawing/2014/main" id="{29C64A24-9A79-40E0-F385-E4295E229ABA}"/>
              </a:ext>
            </a:extLst>
          </p:cNvPr>
          <p:cNvSpPr/>
          <p:nvPr/>
        </p:nvSpPr>
        <p:spPr>
          <a:xfrm>
            <a:off x="8834752" y="2192154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&amp; Planning</a:t>
            </a:r>
            <a:endParaRPr lang="en-U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47" name="Shape 26">
            <a:extLst>
              <a:ext uri="{FF2B5EF4-FFF2-40B4-BE49-F238E27FC236}">
                <a16:creationId xmlns:a16="http://schemas.microsoft.com/office/drawing/2014/main" id="{76C58405-006D-18A2-E988-46DD9B07F4D2}"/>
              </a:ext>
            </a:extLst>
          </p:cNvPr>
          <p:cNvSpPr/>
          <p:nvPr/>
        </p:nvSpPr>
        <p:spPr>
          <a:xfrm>
            <a:off x="8131757" y="2461635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48" name="Text 27">
            <a:extLst>
              <a:ext uri="{FF2B5EF4-FFF2-40B4-BE49-F238E27FC236}">
                <a16:creationId xmlns:a16="http://schemas.microsoft.com/office/drawing/2014/main" id="{8EBB91EF-FC98-774F-AD3C-7DE64C027470}"/>
              </a:ext>
            </a:extLst>
          </p:cNvPr>
          <p:cNvSpPr/>
          <p:nvPr/>
        </p:nvSpPr>
        <p:spPr>
          <a:xfrm>
            <a:off x="8131757" y="2531935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Wireframe solutions, plan architecture, and allocate resources.</a:t>
            </a:r>
            <a:endParaRPr lang="en-US" sz="1100" dirty="0"/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FB1F72D0-16A7-D846-86F9-9031458497EE}"/>
              </a:ext>
            </a:extLst>
          </p:cNvPr>
          <p:cNvGrpSpPr/>
          <p:nvPr/>
        </p:nvGrpSpPr>
        <p:grpSpPr>
          <a:xfrm>
            <a:off x="11271801" y="1518450"/>
            <a:ext cx="480633" cy="2642091"/>
            <a:chOff x="11271801" y="1518450"/>
            <a:chExt cx="480633" cy="2642091"/>
          </a:xfrm>
        </p:grpSpPr>
        <p:sp>
          <p:nvSpPr>
            <p:cNvPr id="253" name="Shape 32">
              <a:extLst>
                <a:ext uri="{FF2B5EF4-FFF2-40B4-BE49-F238E27FC236}">
                  <a16:creationId xmlns:a16="http://schemas.microsoft.com/office/drawing/2014/main" id="{8222256D-0F7C-5BCD-33B1-EAC372B800EC}"/>
                </a:ext>
              </a:extLst>
            </p:cNvPr>
            <p:cNvSpPr/>
            <p:nvPr/>
          </p:nvSpPr>
          <p:spPr>
            <a:xfrm>
              <a:off x="11295234" y="1518450"/>
              <a:ext cx="457200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54" name="Shape 33">
              <a:extLst>
                <a:ext uri="{FF2B5EF4-FFF2-40B4-BE49-F238E27FC236}">
                  <a16:creationId xmlns:a16="http://schemas.microsoft.com/office/drawing/2014/main" id="{4C9D7E09-ADBA-D8AC-7961-65F21A3D9682}"/>
                </a:ext>
              </a:extLst>
            </p:cNvPr>
            <p:cNvSpPr/>
            <p:nvPr/>
          </p:nvSpPr>
          <p:spPr>
            <a:xfrm>
              <a:off x="11693851" y="1547742"/>
              <a:ext cx="58583" cy="25307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55" name="Shape 34">
              <a:extLst>
                <a:ext uri="{FF2B5EF4-FFF2-40B4-BE49-F238E27FC236}">
                  <a16:creationId xmlns:a16="http://schemas.microsoft.com/office/drawing/2014/main" id="{F89CB688-5D3C-BA2A-C848-7ED401B4C64A}"/>
                </a:ext>
              </a:extLst>
            </p:cNvPr>
            <p:cNvSpPr/>
            <p:nvPr/>
          </p:nvSpPr>
          <p:spPr>
            <a:xfrm>
              <a:off x="11478114" y="4049233"/>
              <a:ext cx="274320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56" name="Shape 35">
              <a:extLst>
                <a:ext uri="{FF2B5EF4-FFF2-40B4-BE49-F238E27FC236}">
                  <a16:creationId xmlns:a16="http://schemas.microsoft.com/office/drawing/2014/main" id="{A788E173-2AB6-00E0-3829-1F409ECF31AD}"/>
                </a:ext>
              </a:extLst>
            </p:cNvPr>
            <p:cNvSpPr/>
            <p:nvPr/>
          </p:nvSpPr>
          <p:spPr>
            <a:xfrm rot="16200000">
              <a:off x="11295235" y="3973075"/>
              <a:ext cx="164032" cy="210899"/>
            </a:xfrm>
            <a:prstGeom prst="triangle">
              <a:avLst/>
            </a:prstGeom>
            <a:solidFill>
              <a:srgbClr val="9AAABB"/>
            </a:solidFill>
            <a:ln w="12700">
              <a:solidFill>
                <a:srgbClr val="9AAABB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</p:grpSp>
      <p:sp>
        <p:nvSpPr>
          <p:cNvPr id="257" name="Shape 36">
            <a:extLst>
              <a:ext uri="{FF2B5EF4-FFF2-40B4-BE49-F238E27FC236}">
                <a16:creationId xmlns:a16="http://schemas.microsoft.com/office/drawing/2014/main" id="{BBDB4F39-AA6A-DA03-9D63-697962E1CDDD}"/>
              </a:ext>
            </a:extLst>
          </p:cNvPr>
          <p:cNvSpPr/>
          <p:nvPr/>
        </p:nvSpPr>
        <p:spPr>
          <a:xfrm>
            <a:off x="7920858" y="3844193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58" name="Shape 37">
            <a:extLst>
              <a:ext uri="{FF2B5EF4-FFF2-40B4-BE49-F238E27FC236}">
                <a16:creationId xmlns:a16="http://schemas.microsoft.com/office/drawing/2014/main" id="{7501B028-1FC9-D5BB-C7A6-026BE5083358}"/>
              </a:ext>
            </a:extLst>
          </p:cNvPr>
          <p:cNvSpPr/>
          <p:nvPr/>
        </p:nvSpPr>
        <p:spPr>
          <a:xfrm>
            <a:off x="7920858" y="3844193"/>
            <a:ext cx="3304077" cy="51553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59" name="Text 38">
            <a:extLst>
              <a:ext uri="{FF2B5EF4-FFF2-40B4-BE49-F238E27FC236}">
                <a16:creationId xmlns:a16="http://schemas.microsoft.com/office/drawing/2014/main" id="{A321CEDF-9DA4-0B3D-56E1-5422D5A2C0E0}"/>
              </a:ext>
            </a:extLst>
          </p:cNvPr>
          <p:cNvSpPr/>
          <p:nvPr/>
        </p:nvSpPr>
        <p:spPr>
          <a:xfrm>
            <a:off x="10179230" y="3867626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04</a:t>
            </a:r>
            <a:endParaRPr lang="en-US" sz="3200" dirty="0"/>
          </a:p>
        </p:txBody>
      </p:sp>
      <p:sp>
        <p:nvSpPr>
          <p:cNvPr id="260" name="Shape 39">
            <a:extLst>
              <a:ext uri="{FF2B5EF4-FFF2-40B4-BE49-F238E27FC236}">
                <a16:creationId xmlns:a16="http://schemas.microsoft.com/office/drawing/2014/main" id="{F23E73BD-DAB3-1F8E-D716-6C80AD4CB79B}"/>
              </a:ext>
            </a:extLst>
          </p:cNvPr>
          <p:cNvSpPr/>
          <p:nvPr/>
        </p:nvSpPr>
        <p:spPr>
          <a:xfrm>
            <a:off x="8131757" y="4031658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61" name="Image 3" descr="Rocket with solid fill">
            <a:extLst>
              <a:ext uri="{FF2B5EF4-FFF2-40B4-BE49-F238E27FC236}">
                <a16:creationId xmlns:a16="http://schemas.microsoft.com/office/drawing/2014/main" id="{E5655E44-F1C3-A64D-4B3B-E2D277B955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18931" y="4118832"/>
            <a:ext cx="411480" cy="411480"/>
          </a:xfrm>
          <a:prstGeom prst="rect">
            <a:avLst/>
          </a:prstGeom>
        </p:spPr>
      </p:pic>
      <p:sp>
        <p:nvSpPr>
          <p:cNvPr id="262" name="Text 40">
            <a:extLst>
              <a:ext uri="{FF2B5EF4-FFF2-40B4-BE49-F238E27FC236}">
                <a16:creationId xmlns:a16="http://schemas.microsoft.com/office/drawing/2014/main" id="{F895CB2E-29E6-2279-E757-3DCCE315D4D3}"/>
              </a:ext>
            </a:extLst>
          </p:cNvPr>
          <p:cNvSpPr/>
          <p:nvPr/>
        </p:nvSpPr>
        <p:spPr>
          <a:xfrm>
            <a:off x="8834752" y="4406589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Development</a:t>
            </a:r>
            <a:endParaRPr lang="en-US" sz="2000" dirty="0"/>
          </a:p>
        </p:txBody>
      </p:sp>
      <p:sp>
        <p:nvSpPr>
          <p:cNvPr id="263" name="Text 41">
            <a:extLst>
              <a:ext uri="{FF2B5EF4-FFF2-40B4-BE49-F238E27FC236}">
                <a16:creationId xmlns:a16="http://schemas.microsoft.com/office/drawing/2014/main" id="{6844B8B6-E27F-8D15-83E6-D465568357D8}"/>
              </a:ext>
            </a:extLst>
          </p:cNvPr>
          <p:cNvSpPr/>
          <p:nvPr/>
        </p:nvSpPr>
        <p:spPr>
          <a:xfrm>
            <a:off x="8834752" y="4722937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&amp; Build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264" name="Shape 42">
            <a:extLst>
              <a:ext uri="{FF2B5EF4-FFF2-40B4-BE49-F238E27FC236}">
                <a16:creationId xmlns:a16="http://schemas.microsoft.com/office/drawing/2014/main" id="{46820883-C081-121F-65D8-E6655DF130D5}"/>
              </a:ext>
            </a:extLst>
          </p:cNvPr>
          <p:cNvSpPr/>
          <p:nvPr/>
        </p:nvSpPr>
        <p:spPr>
          <a:xfrm>
            <a:off x="8131757" y="4992418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65" name="Text 43">
            <a:extLst>
              <a:ext uri="{FF2B5EF4-FFF2-40B4-BE49-F238E27FC236}">
                <a16:creationId xmlns:a16="http://schemas.microsoft.com/office/drawing/2014/main" id="{EC98AE80-3862-19DB-F042-B23573836581}"/>
              </a:ext>
            </a:extLst>
          </p:cNvPr>
          <p:cNvSpPr/>
          <p:nvPr/>
        </p:nvSpPr>
        <p:spPr>
          <a:xfrm>
            <a:off x="8131757" y="5062718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Engineer the product, integrate systems, and write core features.</a:t>
            </a:r>
            <a:endParaRPr lang="en-US" sz="1100" dirty="0"/>
          </a:p>
        </p:txBody>
      </p:sp>
      <p:sp>
        <p:nvSpPr>
          <p:cNvPr id="266" name="Shape 44">
            <a:extLst>
              <a:ext uri="{FF2B5EF4-FFF2-40B4-BE49-F238E27FC236}">
                <a16:creationId xmlns:a16="http://schemas.microsoft.com/office/drawing/2014/main" id="{0F76CFFC-71B4-4AF8-6A1E-05B0BC243BD9}"/>
              </a:ext>
            </a:extLst>
          </p:cNvPr>
          <p:cNvSpPr/>
          <p:nvPr/>
        </p:nvSpPr>
        <p:spPr>
          <a:xfrm>
            <a:off x="4300433" y="3844193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67" name="Shape 45">
            <a:extLst>
              <a:ext uri="{FF2B5EF4-FFF2-40B4-BE49-F238E27FC236}">
                <a16:creationId xmlns:a16="http://schemas.microsoft.com/office/drawing/2014/main" id="{A86C93ED-2C6D-2698-10B2-95F627486092}"/>
              </a:ext>
            </a:extLst>
          </p:cNvPr>
          <p:cNvSpPr/>
          <p:nvPr/>
        </p:nvSpPr>
        <p:spPr>
          <a:xfrm>
            <a:off x="4300433" y="3844193"/>
            <a:ext cx="3304077" cy="51553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68" name="Text 46">
            <a:extLst>
              <a:ext uri="{FF2B5EF4-FFF2-40B4-BE49-F238E27FC236}">
                <a16:creationId xmlns:a16="http://schemas.microsoft.com/office/drawing/2014/main" id="{24343C42-31C9-842D-0633-964B76F79CB0}"/>
              </a:ext>
            </a:extLst>
          </p:cNvPr>
          <p:cNvSpPr/>
          <p:nvPr/>
        </p:nvSpPr>
        <p:spPr>
          <a:xfrm>
            <a:off x="6558805" y="3867626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05</a:t>
            </a:r>
            <a:endParaRPr lang="en-US" sz="3200" dirty="0"/>
          </a:p>
        </p:txBody>
      </p:sp>
      <p:sp>
        <p:nvSpPr>
          <p:cNvPr id="269" name="Shape 47">
            <a:extLst>
              <a:ext uri="{FF2B5EF4-FFF2-40B4-BE49-F238E27FC236}">
                <a16:creationId xmlns:a16="http://schemas.microsoft.com/office/drawing/2014/main" id="{3BF46140-2CC0-45BA-5086-C25E6D3BE7EF}"/>
              </a:ext>
            </a:extLst>
          </p:cNvPr>
          <p:cNvSpPr/>
          <p:nvPr/>
        </p:nvSpPr>
        <p:spPr>
          <a:xfrm>
            <a:off x="4511332" y="4031658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70" name="Image 4" descr="Checkmark with solid fill">
            <a:extLst>
              <a:ext uri="{FF2B5EF4-FFF2-40B4-BE49-F238E27FC236}">
                <a16:creationId xmlns:a16="http://schemas.microsoft.com/office/drawing/2014/main" id="{5C9C15D4-E1FD-6292-B590-F94E708BCC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98506" y="4118832"/>
            <a:ext cx="411480" cy="411480"/>
          </a:xfrm>
          <a:prstGeom prst="rect">
            <a:avLst/>
          </a:prstGeom>
        </p:spPr>
      </p:pic>
      <p:sp>
        <p:nvSpPr>
          <p:cNvPr id="271" name="Text 48">
            <a:extLst>
              <a:ext uri="{FF2B5EF4-FFF2-40B4-BE49-F238E27FC236}">
                <a16:creationId xmlns:a16="http://schemas.microsoft.com/office/drawing/2014/main" id="{2963C800-8C6D-CC32-2092-8EE9A14D7770}"/>
              </a:ext>
            </a:extLst>
          </p:cNvPr>
          <p:cNvSpPr/>
          <p:nvPr/>
        </p:nvSpPr>
        <p:spPr>
          <a:xfrm>
            <a:off x="5214327" y="4406589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Testing</a:t>
            </a:r>
            <a:endParaRPr lang="en-US" sz="2000" dirty="0"/>
          </a:p>
        </p:txBody>
      </p:sp>
      <p:sp>
        <p:nvSpPr>
          <p:cNvPr id="272" name="Text 49">
            <a:extLst>
              <a:ext uri="{FF2B5EF4-FFF2-40B4-BE49-F238E27FC236}">
                <a16:creationId xmlns:a16="http://schemas.microsoft.com/office/drawing/2014/main" id="{552BC44A-47E4-A896-8C31-16A7F1BDDB72}"/>
              </a:ext>
            </a:extLst>
          </p:cNvPr>
          <p:cNvSpPr/>
          <p:nvPr/>
        </p:nvSpPr>
        <p:spPr>
          <a:xfrm>
            <a:off x="5214327" y="4722937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accent5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&amp; Validation</a:t>
            </a: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3" name="Shape 50">
            <a:extLst>
              <a:ext uri="{FF2B5EF4-FFF2-40B4-BE49-F238E27FC236}">
                <a16:creationId xmlns:a16="http://schemas.microsoft.com/office/drawing/2014/main" id="{BBC42D72-9511-2A0C-8A58-617CFEEF73A9}"/>
              </a:ext>
            </a:extLst>
          </p:cNvPr>
          <p:cNvSpPr/>
          <p:nvPr/>
        </p:nvSpPr>
        <p:spPr>
          <a:xfrm>
            <a:off x="4511332" y="4992418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74" name="Text 51">
            <a:extLst>
              <a:ext uri="{FF2B5EF4-FFF2-40B4-BE49-F238E27FC236}">
                <a16:creationId xmlns:a16="http://schemas.microsoft.com/office/drawing/2014/main" id="{11765ED0-D4E7-8871-F699-2458BA3622BD}"/>
              </a:ext>
            </a:extLst>
          </p:cNvPr>
          <p:cNvSpPr/>
          <p:nvPr/>
        </p:nvSpPr>
        <p:spPr>
          <a:xfrm>
            <a:off x="4511332" y="5062718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Run QA checks, beta feedback cycles, and performance validation.</a:t>
            </a:r>
            <a:endParaRPr lang="en-US" sz="1100" dirty="0"/>
          </a:p>
        </p:txBody>
      </p:sp>
      <p:sp>
        <p:nvSpPr>
          <p:cNvPr id="275" name="Shape 52">
            <a:extLst>
              <a:ext uri="{FF2B5EF4-FFF2-40B4-BE49-F238E27FC236}">
                <a16:creationId xmlns:a16="http://schemas.microsoft.com/office/drawing/2014/main" id="{2BE548C7-102D-89BD-1DAF-3607DEB2614C}"/>
              </a:ext>
            </a:extLst>
          </p:cNvPr>
          <p:cNvSpPr/>
          <p:nvPr/>
        </p:nvSpPr>
        <p:spPr>
          <a:xfrm>
            <a:off x="680008" y="3844193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76" name="Shape 53">
            <a:extLst>
              <a:ext uri="{FF2B5EF4-FFF2-40B4-BE49-F238E27FC236}">
                <a16:creationId xmlns:a16="http://schemas.microsoft.com/office/drawing/2014/main" id="{9564F87E-DFB7-9E16-EA69-2F158D48D2F9}"/>
              </a:ext>
            </a:extLst>
          </p:cNvPr>
          <p:cNvSpPr/>
          <p:nvPr/>
        </p:nvSpPr>
        <p:spPr>
          <a:xfrm>
            <a:off x="680008" y="3844193"/>
            <a:ext cx="3304077" cy="515530"/>
          </a:xfrm>
          <a:prstGeom prst="rect">
            <a:avLst/>
          </a:prstGeom>
          <a:solidFill>
            <a:srgbClr val="805AAB"/>
          </a:solidFill>
          <a:ln w="12700">
            <a:solidFill>
              <a:srgbClr val="805AAB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77" name="Text 54">
            <a:extLst>
              <a:ext uri="{FF2B5EF4-FFF2-40B4-BE49-F238E27FC236}">
                <a16:creationId xmlns:a16="http://schemas.microsoft.com/office/drawing/2014/main" id="{1C4E8708-BC82-101A-6480-03604ED2DE39}"/>
              </a:ext>
            </a:extLst>
          </p:cNvPr>
          <p:cNvSpPr/>
          <p:nvPr/>
        </p:nvSpPr>
        <p:spPr>
          <a:xfrm>
            <a:off x="2938380" y="3867626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06</a:t>
            </a:r>
            <a:endParaRPr lang="en-US" sz="3200" dirty="0"/>
          </a:p>
        </p:txBody>
      </p:sp>
      <p:sp>
        <p:nvSpPr>
          <p:cNvPr id="278" name="Shape 55">
            <a:extLst>
              <a:ext uri="{FF2B5EF4-FFF2-40B4-BE49-F238E27FC236}">
                <a16:creationId xmlns:a16="http://schemas.microsoft.com/office/drawing/2014/main" id="{454F2459-CA4C-5B93-154F-3D1BC52651C3}"/>
              </a:ext>
            </a:extLst>
          </p:cNvPr>
          <p:cNvSpPr/>
          <p:nvPr/>
        </p:nvSpPr>
        <p:spPr>
          <a:xfrm>
            <a:off x="890907" y="4031658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rgbClr val="805AAB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79" name="Image 5" descr="Bar graph with upward trend with solid fill">
            <a:extLst>
              <a:ext uri="{FF2B5EF4-FFF2-40B4-BE49-F238E27FC236}">
                <a16:creationId xmlns:a16="http://schemas.microsoft.com/office/drawing/2014/main" id="{FBC17816-445A-2C79-B764-8904D5ED8A1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78081" y="4118832"/>
            <a:ext cx="411480" cy="411480"/>
          </a:xfrm>
          <a:prstGeom prst="rect">
            <a:avLst/>
          </a:prstGeom>
        </p:spPr>
      </p:pic>
      <p:sp>
        <p:nvSpPr>
          <p:cNvPr id="280" name="Text 56">
            <a:extLst>
              <a:ext uri="{FF2B5EF4-FFF2-40B4-BE49-F238E27FC236}">
                <a16:creationId xmlns:a16="http://schemas.microsoft.com/office/drawing/2014/main" id="{C86A1420-3D74-EC53-A666-A04F34AE2F20}"/>
              </a:ext>
            </a:extLst>
          </p:cNvPr>
          <p:cNvSpPr/>
          <p:nvPr/>
        </p:nvSpPr>
        <p:spPr>
          <a:xfrm>
            <a:off x="1593902" y="4406589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Launch</a:t>
            </a:r>
            <a:endParaRPr lang="en-US" sz="2000" dirty="0"/>
          </a:p>
        </p:txBody>
      </p:sp>
      <p:sp>
        <p:nvSpPr>
          <p:cNvPr id="281" name="Text 57">
            <a:extLst>
              <a:ext uri="{FF2B5EF4-FFF2-40B4-BE49-F238E27FC236}">
                <a16:creationId xmlns:a16="http://schemas.microsoft.com/office/drawing/2014/main" id="{1A91DBBA-2CB7-2E7B-CD56-9EB4A4A087C4}"/>
              </a:ext>
            </a:extLst>
          </p:cNvPr>
          <p:cNvSpPr/>
          <p:nvPr/>
        </p:nvSpPr>
        <p:spPr>
          <a:xfrm>
            <a:off x="1593902" y="4722937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805AAB"/>
                </a:solidFill>
                <a:ea typeface="Calibri" pitchFamily="34" charset="-122"/>
                <a:cs typeface="Calibri" pitchFamily="34" charset="-120"/>
              </a:rPr>
              <a:t>&amp; Scale</a:t>
            </a:r>
            <a:endParaRPr lang="en-US" sz="1400" dirty="0">
              <a:solidFill>
                <a:srgbClr val="805AAB"/>
              </a:solidFill>
            </a:endParaRPr>
          </a:p>
        </p:txBody>
      </p:sp>
      <p:sp>
        <p:nvSpPr>
          <p:cNvPr id="282" name="Shape 58">
            <a:extLst>
              <a:ext uri="{FF2B5EF4-FFF2-40B4-BE49-F238E27FC236}">
                <a16:creationId xmlns:a16="http://schemas.microsoft.com/office/drawing/2014/main" id="{9A0947AA-5C2D-A21C-6858-887C917A7FB6}"/>
              </a:ext>
            </a:extLst>
          </p:cNvPr>
          <p:cNvSpPr/>
          <p:nvPr/>
        </p:nvSpPr>
        <p:spPr>
          <a:xfrm>
            <a:off x="890907" y="4992418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83" name="Text 59">
            <a:extLst>
              <a:ext uri="{FF2B5EF4-FFF2-40B4-BE49-F238E27FC236}">
                <a16:creationId xmlns:a16="http://schemas.microsoft.com/office/drawing/2014/main" id="{72D809D5-B70B-CE1C-CDAB-CE9E2FE36387}"/>
              </a:ext>
            </a:extLst>
          </p:cNvPr>
          <p:cNvSpPr/>
          <p:nvPr/>
        </p:nvSpPr>
        <p:spPr>
          <a:xfrm>
            <a:off x="890907" y="5062718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Deploy to production, run marketing, and monitor growth metrics.</a:t>
            </a:r>
            <a:endParaRPr lang="en-US" sz="1100" dirty="0"/>
          </a:p>
        </p:txBody>
      </p: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823AAD66-1504-DB9F-4EED-FDD8DD1CF8D4}"/>
              </a:ext>
            </a:extLst>
          </p:cNvPr>
          <p:cNvGrpSpPr/>
          <p:nvPr/>
        </p:nvGrpSpPr>
        <p:grpSpPr>
          <a:xfrm>
            <a:off x="4030952" y="1465726"/>
            <a:ext cx="246048" cy="164032"/>
            <a:chOff x="4030952" y="1465726"/>
            <a:chExt cx="246048" cy="164032"/>
          </a:xfrm>
        </p:grpSpPr>
        <p:sp>
          <p:nvSpPr>
            <p:cNvPr id="249" name="Shape 28">
              <a:extLst>
                <a:ext uri="{FF2B5EF4-FFF2-40B4-BE49-F238E27FC236}">
                  <a16:creationId xmlns:a16="http://schemas.microsoft.com/office/drawing/2014/main" id="{60A7C62B-19E6-578B-37FF-B582909C3695}"/>
                </a:ext>
              </a:extLst>
            </p:cNvPr>
            <p:cNvSpPr/>
            <p:nvPr/>
          </p:nvSpPr>
          <p:spPr>
            <a:xfrm>
              <a:off x="4030952" y="1518450"/>
              <a:ext cx="58583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50" name="Shape 29">
              <a:extLst>
                <a:ext uri="{FF2B5EF4-FFF2-40B4-BE49-F238E27FC236}">
                  <a16:creationId xmlns:a16="http://schemas.microsoft.com/office/drawing/2014/main" id="{CA5FA244-D944-BE0F-3F8E-F5C8CBB629C6}"/>
                </a:ext>
              </a:extLst>
            </p:cNvPr>
            <p:cNvSpPr/>
            <p:nvPr/>
          </p:nvSpPr>
          <p:spPr>
            <a:xfrm rot="5400000">
              <a:off x="4089535" y="1442292"/>
              <a:ext cx="164032" cy="210899"/>
            </a:xfrm>
            <a:prstGeom prst="triangle">
              <a:avLst/>
            </a:prstGeom>
            <a:solidFill>
              <a:srgbClr val="9AAABB"/>
            </a:solidFill>
            <a:ln w="12700">
              <a:solidFill>
                <a:srgbClr val="9AAABB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7C24F092-1792-5996-0598-487B5591AF01}"/>
              </a:ext>
            </a:extLst>
          </p:cNvPr>
          <p:cNvGrpSpPr/>
          <p:nvPr/>
        </p:nvGrpSpPr>
        <p:grpSpPr>
          <a:xfrm>
            <a:off x="7651377" y="1465726"/>
            <a:ext cx="246048" cy="164032"/>
            <a:chOff x="7651377" y="1465726"/>
            <a:chExt cx="246048" cy="164032"/>
          </a:xfrm>
        </p:grpSpPr>
        <p:sp>
          <p:nvSpPr>
            <p:cNvPr id="251" name="Shape 30">
              <a:extLst>
                <a:ext uri="{FF2B5EF4-FFF2-40B4-BE49-F238E27FC236}">
                  <a16:creationId xmlns:a16="http://schemas.microsoft.com/office/drawing/2014/main" id="{35B2BCA2-000B-B104-2A22-7962C966CB59}"/>
                </a:ext>
              </a:extLst>
            </p:cNvPr>
            <p:cNvSpPr/>
            <p:nvPr/>
          </p:nvSpPr>
          <p:spPr>
            <a:xfrm>
              <a:off x="7651377" y="1518450"/>
              <a:ext cx="58583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52" name="Shape 31">
              <a:extLst>
                <a:ext uri="{FF2B5EF4-FFF2-40B4-BE49-F238E27FC236}">
                  <a16:creationId xmlns:a16="http://schemas.microsoft.com/office/drawing/2014/main" id="{E9B631DA-551B-EA5B-FB35-785DB56BEAC3}"/>
                </a:ext>
              </a:extLst>
            </p:cNvPr>
            <p:cNvSpPr/>
            <p:nvPr/>
          </p:nvSpPr>
          <p:spPr>
            <a:xfrm rot="5400000">
              <a:off x="7709960" y="1442292"/>
              <a:ext cx="164032" cy="210899"/>
            </a:xfrm>
            <a:prstGeom prst="triangle">
              <a:avLst/>
            </a:prstGeom>
            <a:solidFill>
              <a:srgbClr val="9AAABB"/>
            </a:solidFill>
            <a:ln w="12700">
              <a:solidFill>
                <a:srgbClr val="9AAABB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81B632E8-B0FE-7961-F8EC-78F4EAB1B675}"/>
              </a:ext>
            </a:extLst>
          </p:cNvPr>
          <p:cNvGrpSpPr/>
          <p:nvPr/>
        </p:nvGrpSpPr>
        <p:grpSpPr>
          <a:xfrm>
            <a:off x="7627943" y="3996509"/>
            <a:ext cx="246049" cy="164032"/>
            <a:chOff x="7627943" y="3996509"/>
            <a:chExt cx="246049" cy="164032"/>
          </a:xfrm>
        </p:grpSpPr>
        <p:sp>
          <p:nvSpPr>
            <p:cNvPr id="285" name="Shape 61">
              <a:extLst>
                <a:ext uri="{FF2B5EF4-FFF2-40B4-BE49-F238E27FC236}">
                  <a16:creationId xmlns:a16="http://schemas.microsoft.com/office/drawing/2014/main" id="{F0FB61EE-67D3-5012-B100-786AF8DE1F25}"/>
                </a:ext>
              </a:extLst>
            </p:cNvPr>
            <p:cNvSpPr/>
            <p:nvPr/>
          </p:nvSpPr>
          <p:spPr>
            <a:xfrm>
              <a:off x="7815409" y="4049233"/>
              <a:ext cx="58583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4" name="Shape 60">
              <a:extLst>
                <a:ext uri="{FF2B5EF4-FFF2-40B4-BE49-F238E27FC236}">
                  <a16:creationId xmlns:a16="http://schemas.microsoft.com/office/drawing/2014/main" id="{21A92E29-B46B-64E4-DDFC-09D872EF4BB1}"/>
                </a:ext>
              </a:extLst>
            </p:cNvPr>
            <p:cNvSpPr/>
            <p:nvPr/>
          </p:nvSpPr>
          <p:spPr>
            <a:xfrm rot="16200000">
              <a:off x="7651377" y="3973075"/>
              <a:ext cx="164032" cy="210899"/>
            </a:xfrm>
            <a:prstGeom prst="triangle">
              <a:avLst/>
            </a:prstGeom>
            <a:solidFill>
              <a:srgbClr val="9AAABB"/>
            </a:solidFill>
            <a:ln w="12700">
              <a:solidFill>
                <a:srgbClr val="9AAABB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E5371E18-24AE-FBAA-26CA-5DE86FF99BD4}"/>
              </a:ext>
            </a:extLst>
          </p:cNvPr>
          <p:cNvGrpSpPr/>
          <p:nvPr/>
        </p:nvGrpSpPr>
        <p:grpSpPr>
          <a:xfrm>
            <a:off x="4007518" y="3996509"/>
            <a:ext cx="246049" cy="164032"/>
            <a:chOff x="4007518" y="3996509"/>
            <a:chExt cx="246049" cy="164032"/>
          </a:xfrm>
        </p:grpSpPr>
        <p:sp>
          <p:nvSpPr>
            <p:cNvPr id="287" name="Shape 63">
              <a:extLst>
                <a:ext uri="{FF2B5EF4-FFF2-40B4-BE49-F238E27FC236}">
                  <a16:creationId xmlns:a16="http://schemas.microsoft.com/office/drawing/2014/main" id="{EF910073-AB7A-5F9D-50DF-DD73676B1184}"/>
                </a:ext>
              </a:extLst>
            </p:cNvPr>
            <p:cNvSpPr/>
            <p:nvPr/>
          </p:nvSpPr>
          <p:spPr>
            <a:xfrm>
              <a:off x="4194984" y="4049233"/>
              <a:ext cx="58583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6" name="Shape 62">
              <a:extLst>
                <a:ext uri="{FF2B5EF4-FFF2-40B4-BE49-F238E27FC236}">
                  <a16:creationId xmlns:a16="http://schemas.microsoft.com/office/drawing/2014/main" id="{7F882FC3-1EBA-9B50-F2F4-5C7E7EFA0184}"/>
                </a:ext>
              </a:extLst>
            </p:cNvPr>
            <p:cNvSpPr/>
            <p:nvPr/>
          </p:nvSpPr>
          <p:spPr>
            <a:xfrm rot="16200000">
              <a:off x="4030952" y="3973075"/>
              <a:ext cx="164032" cy="210899"/>
            </a:xfrm>
            <a:prstGeom prst="triangle">
              <a:avLst/>
            </a:prstGeom>
            <a:solidFill>
              <a:srgbClr val="9AAABB"/>
            </a:solidFill>
            <a:ln w="12700">
              <a:solidFill>
                <a:srgbClr val="9AAABB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</p:grpSp>
    </p:spTree>
    <p:extLst>
      <p:ext uri="{BB962C8B-B14F-4D97-AF65-F5344CB8AC3E}">
        <p14:creationId xmlns:p14="http://schemas.microsoft.com/office/powerpoint/2010/main" val="1733970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871AD-1E5E-FE0E-D3F7-812F8441F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832D5-DFBD-E14D-CF0C-CA27B1C8A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Bending Workflow Cards – Slide Template</a:t>
            </a:r>
          </a:p>
        </p:txBody>
      </p:sp>
      <p:sp>
        <p:nvSpPr>
          <p:cNvPr id="222" name="Shape 4">
            <a:extLst>
              <a:ext uri="{FF2B5EF4-FFF2-40B4-BE49-F238E27FC236}">
                <a16:creationId xmlns:a16="http://schemas.microsoft.com/office/drawing/2014/main" id="{ABFE77AC-835C-0F0B-7633-0EA0A16308C6}"/>
              </a:ext>
            </a:extLst>
          </p:cNvPr>
          <p:cNvSpPr/>
          <p:nvPr/>
        </p:nvSpPr>
        <p:spPr>
          <a:xfrm>
            <a:off x="680008" y="1313410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23" name="Shape 5">
            <a:extLst>
              <a:ext uri="{FF2B5EF4-FFF2-40B4-BE49-F238E27FC236}">
                <a16:creationId xmlns:a16="http://schemas.microsoft.com/office/drawing/2014/main" id="{52539510-11CF-CA95-786A-63092DDD535F}"/>
              </a:ext>
            </a:extLst>
          </p:cNvPr>
          <p:cNvSpPr/>
          <p:nvPr/>
        </p:nvSpPr>
        <p:spPr>
          <a:xfrm>
            <a:off x="680008" y="1313410"/>
            <a:ext cx="3304077" cy="51553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24" name="Text 6">
            <a:extLst>
              <a:ext uri="{FF2B5EF4-FFF2-40B4-BE49-F238E27FC236}">
                <a16:creationId xmlns:a16="http://schemas.microsoft.com/office/drawing/2014/main" id="{43EC0FA6-92C3-0C75-CCA9-C6E9A1B96BF1}"/>
              </a:ext>
            </a:extLst>
          </p:cNvPr>
          <p:cNvSpPr/>
          <p:nvPr/>
        </p:nvSpPr>
        <p:spPr>
          <a:xfrm>
            <a:off x="2938380" y="1336843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01</a:t>
            </a:r>
            <a:endParaRPr lang="en-US" sz="3200" dirty="0"/>
          </a:p>
        </p:txBody>
      </p:sp>
      <p:sp>
        <p:nvSpPr>
          <p:cNvPr id="225" name="Shape 7">
            <a:extLst>
              <a:ext uri="{FF2B5EF4-FFF2-40B4-BE49-F238E27FC236}">
                <a16:creationId xmlns:a16="http://schemas.microsoft.com/office/drawing/2014/main" id="{D86699A2-EF97-A197-5100-2DB88FEACCDD}"/>
              </a:ext>
            </a:extLst>
          </p:cNvPr>
          <p:cNvSpPr/>
          <p:nvPr/>
        </p:nvSpPr>
        <p:spPr>
          <a:xfrm>
            <a:off x="890907" y="1500875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26" name="Image 0" descr="Magnifying glass with solid fill">
            <a:extLst>
              <a:ext uri="{FF2B5EF4-FFF2-40B4-BE49-F238E27FC236}">
                <a16:creationId xmlns:a16="http://schemas.microsoft.com/office/drawing/2014/main" id="{40327BED-E497-F7A8-3604-66FB83F553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8081" y="1588049"/>
            <a:ext cx="411480" cy="411480"/>
          </a:xfrm>
          <a:prstGeom prst="rect">
            <a:avLst/>
          </a:prstGeom>
        </p:spPr>
      </p:pic>
      <p:sp>
        <p:nvSpPr>
          <p:cNvPr id="227" name="Text 8">
            <a:extLst>
              <a:ext uri="{FF2B5EF4-FFF2-40B4-BE49-F238E27FC236}">
                <a16:creationId xmlns:a16="http://schemas.microsoft.com/office/drawing/2014/main" id="{E8F0D4A5-99D2-23D4-D648-DCA745028E2B}"/>
              </a:ext>
            </a:extLst>
          </p:cNvPr>
          <p:cNvSpPr/>
          <p:nvPr/>
        </p:nvSpPr>
        <p:spPr>
          <a:xfrm>
            <a:off x="1593902" y="1875806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Research</a:t>
            </a:r>
            <a:endParaRPr lang="en-US" sz="2000" dirty="0"/>
          </a:p>
        </p:txBody>
      </p:sp>
      <p:sp>
        <p:nvSpPr>
          <p:cNvPr id="228" name="Text 9">
            <a:extLst>
              <a:ext uri="{FF2B5EF4-FFF2-40B4-BE49-F238E27FC236}">
                <a16:creationId xmlns:a16="http://schemas.microsoft.com/office/drawing/2014/main" id="{BF35A2FE-A17B-035B-0B34-3AA09C899E30}"/>
              </a:ext>
            </a:extLst>
          </p:cNvPr>
          <p:cNvSpPr/>
          <p:nvPr/>
        </p:nvSpPr>
        <p:spPr>
          <a:xfrm>
            <a:off x="1593902" y="2192154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&amp; Discovery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229" name="Shape 10">
            <a:extLst>
              <a:ext uri="{FF2B5EF4-FFF2-40B4-BE49-F238E27FC236}">
                <a16:creationId xmlns:a16="http://schemas.microsoft.com/office/drawing/2014/main" id="{A0EE7F8F-7EA5-4907-AA5E-88D3708EA2D8}"/>
              </a:ext>
            </a:extLst>
          </p:cNvPr>
          <p:cNvSpPr/>
          <p:nvPr/>
        </p:nvSpPr>
        <p:spPr>
          <a:xfrm>
            <a:off x="890907" y="2461635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30" name="Text 11">
            <a:extLst>
              <a:ext uri="{FF2B5EF4-FFF2-40B4-BE49-F238E27FC236}">
                <a16:creationId xmlns:a16="http://schemas.microsoft.com/office/drawing/2014/main" id="{E1C49B2D-19CA-0753-12F4-86A3E163FDD4}"/>
              </a:ext>
            </a:extLst>
          </p:cNvPr>
          <p:cNvSpPr/>
          <p:nvPr/>
        </p:nvSpPr>
        <p:spPr>
          <a:xfrm>
            <a:off x="890907" y="2531935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Define scope, analyze the market, and gather stakeholder requirements.</a:t>
            </a:r>
            <a:endParaRPr lang="en-US" sz="1100" dirty="0"/>
          </a:p>
        </p:txBody>
      </p:sp>
      <p:sp>
        <p:nvSpPr>
          <p:cNvPr id="231" name="Shape 12">
            <a:extLst>
              <a:ext uri="{FF2B5EF4-FFF2-40B4-BE49-F238E27FC236}">
                <a16:creationId xmlns:a16="http://schemas.microsoft.com/office/drawing/2014/main" id="{1EE051E7-533C-EDA8-108E-B47BDB643CC0}"/>
              </a:ext>
            </a:extLst>
          </p:cNvPr>
          <p:cNvSpPr/>
          <p:nvPr/>
        </p:nvSpPr>
        <p:spPr>
          <a:xfrm>
            <a:off x="4300433" y="1313410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32" name="Shape 13">
            <a:extLst>
              <a:ext uri="{FF2B5EF4-FFF2-40B4-BE49-F238E27FC236}">
                <a16:creationId xmlns:a16="http://schemas.microsoft.com/office/drawing/2014/main" id="{1339E761-D0A8-CDE2-B0A5-02CDD5FCF02D}"/>
              </a:ext>
            </a:extLst>
          </p:cNvPr>
          <p:cNvSpPr/>
          <p:nvPr/>
        </p:nvSpPr>
        <p:spPr>
          <a:xfrm>
            <a:off x="4300433" y="1313410"/>
            <a:ext cx="3304077" cy="51553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33" name="Text 14">
            <a:extLst>
              <a:ext uri="{FF2B5EF4-FFF2-40B4-BE49-F238E27FC236}">
                <a16:creationId xmlns:a16="http://schemas.microsoft.com/office/drawing/2014/main" id="{0D3AC055-361B-7F29-0103-9891EAFD796C}"/>
              </a:ext>
            </a:extLst>
          </p:cNvPr>
          <p:cNvSpPr/>
          <p:nvPr/>
        </p:nvSpPr>
        <p:spPr>
          <a:xfrm>
            <a:off x="6558805" y="1336843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02</a:t>
            </a:r>
            <a:endParaRPr lang="en-US" sz="3200" dirty="0"/>
          </a:p>
        </p:txBody>
      </p:sp>
      <p:sp>
        <p:nvSpPr>
          <p:cNvPr id="234" name="Shape 15">
            <a:extLst>
              <a:ext uri="{FF2B5EF4-FFF2-40B4-BE49-F238E27FC236}">
                <a16:creationId xmlns:a16="http://schemas.microsoft.com/office/drawing/2014/main" id="{CA0502F8-731E-44DB-E403-443722E85F02}"/>
              </a:ext>
            </a:extLst>
          </p:cNvPr>
          <p:cNvSpPr/>
          <p:nvPr/>
        </p:nvSpPr>
        <p:spPr>
          <a:xfrm>
            <a:off x="4511332" y="1500875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35" name="Image 1" descr="Lightbulb with solid fill">
            <a:extLst>
              <a:ext uri="{FF2B5EF4-FFF2-40B4-BE49-F238E27FC236}">
                <a16:creationId xmlns:a16="http://schemas.microsoft.com/office/drawing/2014/main" id="{8CD11BEE-942F-1578-BED1-F03FF0E3A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98506" y="1588049"/>
            <a:ext cx="411480" cy="411480"/>
          </a:xfrm>
          <a:prstGeom prst="rect">
            <a:avLst/>
          </a:prstGeom>
        </p:spPr>
      </p:pic>
      <p:sp>
        <p:nvSpPr>
          <p:cNvPr id="236" name="Text 16">
            <a:extLst>
              <a:ext uri="{FF2B5EF4-FFF2-40B4-BE49-F238E27FC236}">
                <a16:creationId xmlns:a16="http://schemas.microsoft.com/office/drawing/2014/main" id="{1E2A3B16-7126-08D1-44E2-AF7A425E9B66}"/>
              </a:ext>
            </a:extLst>
          </p:cNvPr>
          <p:cNvSpPr/>
          <p:nvPr/>
        </p:nvSpPr>
        <p:spPr>
          <a:xfrm>
            <a:off x="5214327" y="1875806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Ideation</a:t>
            </a:r>
            <a:endParaRPr lang="en-US" sz="2000" dirty="0"/>
          </a:p>
        </p:txBody>
      </p:sp>
      <p:sp>
        <p:nvSpPr>
          <p:cNvPr id="237" name="Text 17">
            <a:extLst>
              <a:ext uri="{FF2B5EF4-FFF2-40B4-BE49-F238E27FC236}">
                <a16:creationId xmlns:a16="http://schemas.microsoft.com/office/drawing/2014/main" id="{C8852313-C5FB-D6B6-30C7-7433F7B61CFB}"/>
              </a:ext>
            </a:extLst>
          </p:cNvPr>
          <p:cNvSpPr/>
          <p:nvPr/>
        </p:nvSpPr>
        <p:spPr>
          <a:xfrm>
            <a:off x="5214327" y="2192154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&amp; Strategy</a:t>
            </a:r>
            <a:endParaRPr lang="en-US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8" name="Shape 18">
            <a:extLst>
              <a:ext uri="{FF2B5EF4-FFF2-40B4-BE49-F238E27FC236}">
                <a16:creationId xmlns:a16="http://schemas.microsoft.com/office/drawing/2014/main" id="{E8CEDCD0-8589-99E3-DDFF-8144C912913D}"/>
              </a:ext>
            </a:extLst>
          </p:cNvPr>
          <p:cNvSpPr/>
          <p:nvPr/>
        </p:nvSpPr>
        <p:spPr>
          <a:xfrm>
            <a:off x="4511332" y="2461635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39" name="Text 19">
            <a:extLst>
              <a:ext uri="{FF2B5EF4-FFF2-40B4-BE49-F238E27FC236}">
                <a16:creationId xmlns:a16="http://schemas.microsoft.com/office/drawing/2014/main" id="{15057AB7-DB11-149A-C41B-AADCB2969178}"/>
              </a:ext>
            </a:extLst>
          </p:cNvPr>
          <p:cNvSpPr/>
          <p:nvPr/>
        </p:nvSpPr>
        <p:spPr>
          <a:xfrm>
            <a:off x="4511332" y="2531935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Brainstorm ideas, map opportunities, and create a strategic roadmap.</a:t>
            </a:r>
            <a:endParaRPr lang="en-US" sz="1100" dirty="0"/>
          </a:p>
        </p:txBody>
      </p:sp>
      <p:sp>
        <p:nvSpPr>
          <p:cNvPr id="240" name="Shape 20">
            <a:extLst>
              <a:ext uri="{FF2B5EF4-FFF2-40B4-BE49-F238E27FC236}">
                <a16:creationId xmlns:a16="http://schemas.microsoft.com/office/drawing/2014/main" id="{C7DC7BCD-E07F-5278-5B4B-24FD8233FBC6}"/>
              </a:ext>
            </a:extLst>
          </p:cNvPr>
          <p:cNvSpPr/>
          <p:nvPr/>
        </p:nvSpPr>
        <p:spPr>
          <a:xfrm>
            <a:off x="7920858" y="1313410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41" name="Shape 21">
            <a:extLst>
              <a:ext uri="{FF2B5EF4-FFF2-40B4-BE49-F238E27FC236}">
                <a16:creationId xmlns:a16="http://schemas.microsoft.com/office/drawing/2014/main" id="{8F39350F-67A1-4913-1246-854499992A31}"/>
              </a:ext>
            </a:extLst>
          </p:cNvPr>
          <p:cNvSpPr/>
          <p:nvPr/>
        </p:nvSpPr>
        <p:spPr>
          <a:xfrm>
            <a:off x="7920858" y="1313410"/>
            <a:ext cx="3304077" cy="51553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42" name="Text 22">
            <a:extLst>
              <a:ext uri="{FF2B5EF4-FFF2-40B4-BE49-F238E27FC236}">
                <a16:creationId xmlns:a16="http://schemas.microsoft.com/office/drawing/2014/main" id="{E2D70C80-CA55-82F2-F15B-DFE1A427C59B}"/>
              </a:ext>
            </a:extLst>
          </p:cNvPr>
          <p:cNvSpPr/>
          <p:nvPr/>
        </p:nvSpPr>
        <p:spPr>
          <a:xfrm>
            <a:off x="10179230" y="1336843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03</a:t>
            </a:r>
            <a:endParaRPr lang="en-US" sz="3200" dirty="0"/>
          </a:p>
        </p:txBody>
      </p:sp>
      <p:sp>
        <p:nvSpPr>
          <p:cNvPr id="243" name="Shape 23">
            <a:extLst>
              <a:ext uri="{FF2B5EF4-FFF2-40B4-BE49-F238E27FC236}">
                <a16:creationId xmlns:a16="http://schemas.microsoft.com/office/drawing/2014/main" id="{EC5EFFEB-FA08-842D-CBFC-BA040272CB1D}"/>
              </a:ext>
            </a:extLst>
          </p:cNvPr>
          <p:cNvSpPr/>
          <p:nvPr/>
        </p:nvSpPr>
        <p:spPr>
          <a:xfrm>
            <a:off x="8131757" y="1500875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44" name="Image 2" descr="Gears with solid fill">
            <a:extLst>
              <a:ext uri="{FF2B5EF4-FFF2-40B4-BE49-F238E27FC236}">
                <a16:creationId xmlns:a16="http://schemas.microsoft.com/office/drawing/2014/main" id="{5025B1BC-37EA-9038-E7EE-13DFFAED5F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18931" y="1588049"/>
            <a:ext cx="411480" cy="411480"/>
          </a:xfrm>
          <a:prstGeom prst="rect">
            <a:avLst/>
          </a:prstGeom>
        </p:spPr>
      </p:pic>
      <p:sp>
        <p:nvSpPr>
          <p:cNvPr id="245" name="Text 24">
            <a:extLst>
              <a:ext uri="{FF2B5EF4-FFF2-40B4-BE49-F238E27FC236}">
                <a16:creationId xmlns:a16="http://schemas.microsoft.com/office/drawing/2014/main" id="{CF8B0E6A-256F-5BA7-EF17-63642120DBE7}"/>
              </a:ext>
            </a:extLst>
          </p:cNvPr>
          <p:cNvSpPr/>
          <p:nvPr/>
        </p:nvSpPr>
        <p:spPr>
          <a:xfrm>
            <a:off x="8834752" y="1875806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Design</a:t>
            </a:r>
            <a:endParaRPr lang="en-US" sz="2000" dirty="0"/>
          </a:p>
        </p:txBody>
      </p:sp>
      <p:sp>
        <p:nvSpPr>
          <p:cNvPr id="246" name="Text 25">
            <a:extLst>
              <a:ext uri="{FF2B5EF4-FFF2-40B4-BE49-F238E27FC236}">
                <a16:creationId xmlns:a16="http://schemas.microsoft.com/office/drawing/2014/main" id="{579F1464-EABB-61AB-2A45-272679D657FB}"/>
              </a:ext>
            </a:extLst>
          </p:cNvPr>
          <p:cNvSpPr/>
          <p:nvPr/>
        </p:nvSpPr>
        <p:spPr>
          <a:xfrm>
            <a:off x="8834752" y="2192154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accent3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&amp; Planning</a:t>
            </a:r>
            <a:endParaRPr lang="en-U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47" name="Shape 26">
            <a:extLst>
              <a:ext uri="{FF2B5EF4-FFF2-40B4-BE49-F238E27FC236}">
                <a16:creationId xmlns:a16="http://schemas.microsoft.com/office/drawing/2014/main" id="{54C02C86-8EA7-B055-CD3E-C996813E6BA0}"/>
              </a:ext>
            </a:extLst>
          </p:cNvPr>
          <p:cNvSpPr/>
          <p:nvPr/>
        </p:nvSpPr>
        <p:spPr>
          <a:xfrm>
            <a:off x="8131757" y="2461635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48" name="Text 27">
            <a:extLst>
              <a:ext uri="{FF2B5EF4-FFF2-40B4-BE49-F238E27FC236}">
                <a16:creationId xmlns:a16="http://schemas.microsoft.com/office/drawing/2014/main" id="{A4954A58-B282-5E90-B604-8A04FC801B73}"/>
              </a:ext>
            </a:extLst>
          </p:cNvPr>
          <p:cNvSpPr/>
          <p:nvPr/>
        </p:nvSpPr>
        <p:spPr>
          <a:xfrm>
            <a:off x="8131757" y="2531935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Wireframe solutions, plan architecture, and allocate resources.</a:t>
            </a:r>
            <a:endParaRPr lang="en-US" sz="1100" dirty="0"/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B8B1E796-2B8B-8FC9-F2C9-70068DF2752F}"/>
              </a:ext>
            </a:extLst>
          </p:cNvPr>
          <p:cNvGrpSpPr/>
          <p:nvPr/>
        </p:nvGrpSpPr>
        <p:grpSpPr>
          <a:xfrm>
            <a:off x="11271801" y="1518450"/>
            <a:ext cx="480633" cy="2642091"/>
            <a:chOff x="11271801" y="1518450"/>
            <a:chExt cx="480633" cy="2642091"/>
          </a:xfrm>
        </p:grpSpPr>
        <p:sp>
          <p:nvSpPr>
            <p:cNvPr id="253" name="Shape 32">
              <a:extLst>
                <a:ext uri="{FF2B5EF4-FFF2-40B4-BE49-F238E27FC236}">
                  <a16:creationId xmlns:a16="http://schemas.microsoft.com/office/drawing/2014/main" id="{80C0A8C4-26B1-47DF-B554-4075C6A5E7CF}"/>
                </a:ext>
              </a:extLst>
            </p:cNvPr>
            <p:cNvSpPr/>
            <p:nvPr/>
          </p:nvSpPr>
          <p:spPr>
            <a:xfrm>
              <a:off x="11295234" y="1518450"/>
              <a:ext cx="457200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54" name="Shape 33">
              <a:extLst>
                <a:ext uri="{FF2B5EF4-FFF2-40B4-BE49-F238E27FC236}">
                  <a16:creationId xmlns:a16="http://schemas.microsoft.com/office/drawing/2014/main" id="{9841EC31-4210-87E4-3B38-DE00F41941F9}"/>
                </a:ext>
              </a:extLst>
            </p:cNvPr>
            <p:cNvSpPr/>
            <p:nvPr/>
          </p:nvSpPr>
          <p:spPr>
            <a:xfrm>
              <a:off x="11693851" y="1547742"/>
              <a:ext cx="58583" cy="25307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55" name="Shape 34">
              <a:extLst>
                <a:ext uri="{FF2B5EF4-FFF2-40B4-BE49-F238E27FC236}">
                  <a16:creationId xmlns:a16="http://schemas.microsoft.com/office/drawing/2014/main" id="{1BE49350-DDE2-8966-3050-527131C6AACE}"/>
                </a:ext>
              </a:extLst>
            </p:cNvPr>
            <p:cNvSpPr/>
            <p:nvPr/>
          </p:nvSpPr>
          <p:spPr>
            <a:xfrm>
              <a:off x="11478114" y="4049233"/>
              <a:ext cx="274320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56" name="Shape 35">
              <a:extLst>
                <a:ext uri="{FF2B5EF4-FFF2-40B4-BE49-F238E27FC236}">
                  <a16:creationId xmlns:a16="http://schemas.microsoft.com/office/drawing/2014/main" id="{E3D2AF40-3085-3D7C-3DA4-6E95DBCEB985}"/>
                </a:ext>
              </a:extLst>
            </p:cNvPr>
            <p:cNvSpPr/>
            <p:nvPr/>
          </p:nvSpPr>
          <p:spPr>
            <a:xfrm rot="16200000">
              <a:off x="11295235" y="3973075"/>
              <a:ext cx="164032" cy="210899"/>
            </a:xfrm>
            <a:prstGeom prst="triangle">
              <a:avLst/>
            </a:prstGeom>
            <a:solidFill>
              <a:srgbClr val="9AAABB"/>
            </a:solidFill>
            <a:ln w="12700">
              <a:solidFill>
                <a:srgbClr val="9AAABB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</p:grpSp>
      <p:sp>
        <p:nvSpPr>
          <p:cNvPr id="257" name="Shape 36">
            <a:extLst>
              <a:ext uri="{FF2B5EF4-FFF2-40B4-BE49-F238E27FC236}">
                <a16:creationId xmlns:a16="http://schemas.microsoft.com/office/drawing/2014/main" id="{ECA1854C-A7C8-FF43-B973-6A958290CB84}"/>
              </a:ext>
            </a:extLst>
          </p:cNvPr>
          <p:cNvSpPr/>
          <p:nvPr/>
        </p:nvSpPr>
        <p:spPr>
          <a:xfrm>
            <a:off x="7920858" y="3844193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58" name="Shape 37">
            <a:extLst>
              <a:ext uri="{FF2B5EF4-FFF2-40B4-BE49-F238E27FC236}">
                <a16:creationId xmlns:a16="http://schemas.microsoft.com/office/drawing/2014/main" id="{0319AA56-2CAB-FB45-0960-451C38C650C5}"/>
              </a:ext>
            </a:extLst>
          </p:cNvPr>
          <p:cNvSpPr/>
          <p:nvPr/>
        </p:nvSpPr>
        <p:spPr>
          <a:xfrm>
            <a:off x="7920858" y="3844193"/>
            <a:ext cx="3304077" cy="51553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59" name="Text 38">
            <a:extLst>
              <a:ext uri="{FF2B5EF4-FFF2-40B4-BE49-F238E27FC236}">
                <a16:creationId xmlns:a16="http://schemas.microsoft.com/office/drawing/2014/main" id="{2FB64657-4E5C-A74D-A787-46040CC30FEB}"/>
              </a:ext>
            </a:extLst>
          </p:cNvPr>
          <p:cNvSpPr/>
          <p:nvPr/>
        </p:nvSpPr>
        <p:spPr>
          <a:xfrm>
            <a:off x="10179230" y="3867626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04</a:t>
            </a:r>
            <a:endParaRPr lang="en-US" sz="3200" dirty="0"/>
          </a:p>
        </p:txBody>
      </p:sp>
      <p:sp>
        <p:nvSpPr>
          <p:cNvPr id="260" name="Shape 39">
            <a:extLst>
              <a:ext uri="{FF2B5EF4-FFF2-40B4-BE49-F238E27FC236}">
                <a16:creationId xmlns:a16="http://schemas.microsoft.com/office/drawing/2014/main" id="{21D07324-D0C6-8843-0268-52AD18793AFD}"/>
              </a:ext>
            </a:extLst>
          </p:cNvPr>
          <p:cNvSpPr/>
          <p:nvPr/>
        </p:nvSpPr>
        <p:spPr>
          <a:xfrm>
            <a:off x="8131757" y="4031658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61" name="Image 3" descr="Rocket with solid fill">
            <a:extLst>
              <a:ext uri="{FF2B5EF4-FFF2-40B4-BE49-F238E27FC236}">
                <a16:creationId xmlns:a16="http://schemas.microsoft.com/office/drawing/2014/main" id="{125FE073-71A7-CE49-A4F9-BC5FDBF3F9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18931" y="4118832"/>
            <a:ext cx="411480" cy="411480"/>
          </a:xfrm>
          <a:prstGeom prst="rect">
            <a:avLst/>
          </a:prstGeom>
        </p:spPr>
      </p:pic>
      <p:sp>
        <p:nvSpPr>
          <p:cNvPr id="262" name="Text 40">
            <a:extLst>
              <a:ext uri="{FF2B5EF4-FFF2-40B4-BE49-F238E27FC236}">
                <a16:creationId xmlns:a16="http://schemas.microsoft.com/office/drawing/2014/main" id="{24669CE3-C0E8-9916-D6E3-E18E75421FAA}"/>
              </a:ext>
            </a:extLst>
          </p:cNvPr>
          <p:cNvSpPr/>
          <p:nvPr/>
        </p:nvSpPr>
        <p:spPr>
          <a:xfrm>
            <a:off x="8834752" y="4406589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Development</a:t>
            </a:r>
            <a:endParaRPr lang="en-US" sz="2000" dirty="0"/>
          </a:p>
        </p:txBody>
      </p:sp>
      <p:sp>
        <p:nvSpPr>
          <p:cNvPr id="263" name="Text 41">
            <a:extLst>
              <a:ext uri="{FF2B5EF4-FFF2-40B4-BE49-F238E27FC236}">
                <a16:creationId xmlns:a16="http://schemas.microsoft.com/office/drawing/2014/main" id="{436CB516-2826-CBFA-3675-2E7E7B5BBDE4}"/>
              </a:ext>
            </a:extLst>
          </p:cNvPr>
          <p:cNvSpPr/>
          <p:nvPr/>
        </p:nvSpPr>
        <p:spPr>
          <a:xfrm>
            <a:off x="8834752" y="4722937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accent4"/>
                </a:solidFill>
                <a:ea typeface="Calibri" pitchFamily="34" charset="-122"/>
                <a:cs typeface="Calibri" pitchFamily="34" charset="-120"/>
              </a:rPr>
              <a:t>&amp; Build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264" name="Shape 42">
            <a:extLst>
              <a:ext uri="{FF2B5EF4-FFF2-40B4-BE49-F238E27FC236}">
                <a16:creationId xmlns:a16="http://schemas.microsoft.com/office/drawing/2014/main" id="{2EE0AD7C-8EDD-B55D-A718-1D3FE81FEA53}"/>
              </a:ext>
            </a:extLst>
          </p:cNvPr>
          <p:cNvSpPr/>
          <p:nvPr/>
        </p:nvSpPr>
        <p:spPr>
          <a:xfrm>
            <a:off x="8131757" y="4992418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65" name="Text 43">
            <a:extLst>
              <a:ext uri="{FF2B5EF4-FFF2-40B4-BE49-F238E27FC236}">
                <a16:creationId xmlns:a16="http://schemas.microsoft.com/office/drawing/2014/main" id="{D0D3E2B7-5809-B46F-BE5A-CF2BCE2EDADD}"/>
              </a:ext>
            </a:extLst>
          </p:cNvPr>
          <p:cNvSpPr/>
          <p:nvPr/>
        </p:nvSpPr>
        <p:spPr>
          <a:xfrm>
            <a:off x="8131757" y="5062718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Engineer the product, integrate systems, and write core features.</a:t>
            </a:r>
            <a:endParaRPr lang="en-US" sz="1100" dirty="0"/>
          </a:p>
        </p:txBody>
      </p:sp>
      <p:sp>
        <p:nvSpPr>
          <p:cNvPr id="266" name="Shape 44">
            <a:extLst>
              <a:ext uri="{FF2B5EF4-FFF2-40B4-BE49-F238E27FC236}">
                <a16:creationId xmlns:a16="http://schemas.microsoft.com/office/drawing/2014/main" id="{68CA0599-29A4-3163-4B09-8B63D85B7C49}"/>
              </a:ext>
            </a:extLst>
          </p:cNvPr>
          <p:cNvSpPr/>
          <p:nvPr/>
        </p:nvSpPr>
        <p:spPr>
          <a:xfrm>
            <a:off x="4300433" y="3844193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67" name="Shape 45">
            <a:extLst>
              <a:ext uri="{FF2B5EF4-FFF2-40B4-BE49-F238E27FC236}">
                <a16:creationId xmlns:a16="http://schemas.microsoft.com/office/drawing/2014/main" id="{A75327DA-2B4E-AACA-656A-648C730E32DB}"/>
              </a:ext>
            </a:extLst>
          </p:cNvPr>
          <p:cNvSpPr/>
          <p:nvPr/>
        </p:nvSpPr>
        <p:spPr>
          <a:xfrm>
            <a:off x="4300433" y="3844193"/>
            <a:ext cx="3304077" cy="51553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68" name="Text 46">
            <a:extLst>
              <a:ext uri="{FF2B5EF4-FFF2-40B4-BE49-F238E27FC236}">
                <a16:creationId xmlns:a16="http://schemas.microsoft.com/office/drawing/2014/main" id="{C3296E13-8AD3-1EE5-0E51-9848522D7A63}"/>
              </a:ext>
            </a:extLst>
          </p:cNvPr>
          <p:cNvSpPr/>
          <p:nvPr/>
        </p:nvSpPr>
        <p:spPr>
          <a:xfrm>
            <a:off x="6558805" y="3867626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05</a:t>
            </a:r>
            <a:endParaRPr lang="en-US" sz="3200" dirty="0"/>
          </a:p>
        </p:txBody>
      </p:sp>
      <p:sp>
        <p:nvSpPr>
          <p:cNvPr id="269" name="Shape 47">
            <a:extLst>
              <a:ext uri="{FF2B5EF4-FFF2-40B4-BE49-F238E27FC236}">
                <a16:creationId xmlns:a16="http://schemas.microsoft.com/office/drawing/2014/main" id="{44E2DC3C-73C5-7192-966A-FE96B28F8749}"/>
              </a:ext>
            </a:extLst>
          </p:cNvPr>
          <p:cNvSpPr/>
          <p:nvPr/>
        </p:nvSpPr>
        <p:spPr>
          <a:xfrm>
            <a:off x="4511332" y="4031658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70" name="Image 4" descr="Checkmark with solid fill">
            <a:extLst>
              <a:ext uri="{FF2B5EF4-FFF2-40B4-BE49-F238E27FC236}">
                <a16:creationId xmlns:a16="http://schemas.microsoft.com/office/drawing/2014/main" id="{8281516B-7487-F9C3-AE89-A6483BE713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598506" y="4118832"/>
            <a:ext cx="411480" cy="411480"/>
          </a:xfrm>
          <a:prstGeom prst="rect">
            <a:avLst/>
          </a:prstGeom>
        </p:spPr>
      </p:pic>
      <p:sp>
        <p:nvSpPr>
          <p:cNvPr id="271" name="Text 48">
            <a:extLst>
              <a:ext uri="{FF2B5EF4-FFF2-40B4-BE49-F238E27FC236}">
                <a16:creationId xmlns:a16="http://schemas.microsoft.com/office/drawing/2014/main" id="{5FAD8895-DAC2-91A5-77C3-73DC69B654D0}"/>
              </a:ext>
            </a:extLst>
          </p:cNvPr>
          <p:cNvSpPr/>
          <p:nvPr/>
        </p:nvSpPr>
        <p:spPr>
          <a:xfrm>
            <a:off x="5214327" y="4406589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Testing</a:t>
            </a:r>
            <a:endParaRPr lang="en-US" sz="2000" dirty="0"/>
          </a:p>
        </p:txBody>
      </p:sp>
      <p:sp>
        <p:nvSpPr>
          <p:cNvPr id="272" name="Text 49">
            <a:extLst>
              <a:ext uri="{FF2B5EF4-FFF2-40B4-BE49-F238E27FC236}">
                <a16:creationId xmlns:a16="http://schemas.microsoft.com/office/drawing/2014/main" id="{9BD644B5-807B-0874-7BAC-E6A6217EED7C}"/>
              </a:ext>
            </a:extLst>
          </p:cNvPr>
          <p:cNvSpPr/>
          <p:nvPr/>
        </p:nvSpPr>
        <p:spPr>
          <a:xfrm>
            <a:off x="5214327" y="4722937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accent5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&amp; Validation</a:t>
            </a: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3" name="Shape 50">
            <a:extLst>
              <a:ext uri="{FF2B5EF4-FFF2-40B4-BE49-F238E27FC236}">
                <a16:creationId xmlns:a16="http://schemas.microsoft.com/office/drawing/2014/main" id="{6C093D30-1FDD-97C9-B42C-9807B4EF4D88}"/>
              </a:ext>
            </a:extLst>
          </p:cNvPr>
          <p:cNvSpPr/>
          <p:nvPr/>
        </p:nvSpPr>
        <p:spPr>
          <a:xfrm>
            <a:off x="4511332" y="4992418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74" name="Text 51">
            <a:extLst>
              <a:ext uri="{FF2B5EF4-FFF2-40B4-BE49-F238E27FC236}">
                <a16:creationId xmlns:a16="http://schemas.microsoft.com/office/drawing/2014/main" id="{AE94823E-AF8D-F4E0-EADF-A51105E6D40C}"/>
              </a:ext>
            </a:extLst>
          </p:cNvPr>
          <p:cNvSpPr/>
          <p:nvPr/>
        </p:nvSpPr>
        <p:spPr>
          <a:xfrm>
            <a:off x="4511332" y="5062718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Run QA checks, beta feedback cycles, and performance validation.</a:t>
            </a:r>
            <a:endParaRPr lang="en-US" sz="1100" dirty="0"/>
          </a:p>
        </p:txBody>
      </p:sp>
      <p:sp>
        <p:nvSpPr>
          <p:cNvPr id="275" name="Shape 52">
            <a:extLst>
              <a:ext uri="{FF2B5EF4-FFF2-40B4-BE49-F238E27FC236}">
                <a16:creationId xmlns:a16="http://schemas.microsoft.com/office/drawing/2014/main" id="{808AA1AC-AA11-C0A0-C255-270B0EA8D898}"/>
              </a:ext>
            </a:extLst>
          </p:cNvPr>
          <p:cNvSpPr/>
          <p:nvPr/>
        </p:nvSpPr>
        <p:spPr>
          <a:xfrm>
            <a:off x="680008" y="3844193"/>
            <a:ext cx="3304077" cy="2085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76" name="Shape 53">
            <a:extLst>
              <a:ext uri="{FF2B5EF4-FFF2-40B4-BE49-F238E27FC236}">
                <a16:creationId xmlns:a16="http://schemas.microsoft.com/office/drawing/2014/main" id="{58956052-3A7B-5147-26CA-D752A2EB1DDE}"/>
              </a:ext>
            </a:extLst>
          </p:cNvPr>
          <p:cNvSpPr/>
          <p:nvPr/>
        </p:nvSpPr>
        <p:spPr>
          <a:xfrm>
            <a:off x="680008" y="3844193"/>
            <a:ext cx="3304077" cy="515530"/>
          </a:xfrm>
          <a:prstGeom prst="rect">
            <a:avLst/>
          </a:prstGeom>
          <a:solidFill>
            <a:srgbClr val="805AAB"/>
          </a:solidFill>
          <a:ln w="12700">
            <a:solidFill>
              <a:srgbClr val="805AAB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77" name="Text 54">
            <a:extLst>
              <a:ext uri="{FF2B5EF4-FFF2-40B4-BE49-F238E27FC236}">
                <a16:creationId xmlns:a16="http://schemas.microsoft.com/office/drawing/2014/main" id="{B24E0CDC-94A9-8D8B-9FC3-AC0B67493F4F}"/>
              </a:ext>
            </a:extLst>
          </p:cNvPr>
          <p:cNvSpPr/>
          <p:nvPr/>
        </p:nvSpPr>
        <p:spPr>
          <a:xfrm>
            <a:off x="2938380" y="3867626"/>
            <a:ext cx="773295" cy="468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FFFFFF">
                    <a:alpha val="65000"/>
                  </a:srgbClr>
                </a:solidFill>
                <a:ea typeface="Calibri" pitchFamily="34" charset="-122"/>
                <a:cs typeface="Calibri" pitchFamily="34" charset="-120"/>
              </a:rPr>
              <a:t>06</a:t>
            </a:r>
            <a:endParaRPr lang="en-US" sz="3200" dirty="0"/>
          </a:p>
        </p:txBody>
      </p:sp>
      <p:sp>
        <p:nvSpPr>
          <p:cNvPr id="278" name="Shape 55">
            <a:extLst>
              <a:ext uri="{FF2B5EF4-FFF2-40B4-BE49-F238E27FC236}">
                <a16:creationId xmlns:a16="http://schemas.microsoft.com/office/drawing/2014/main" id="{2F6BC00C-F0E2-3F63-BCDE-BE3119529F62}"/>
              </a:ext>
            </a:extLst>
          </p:cNvPr>
          <p:cNvSpPr/>
          <p:nvPr/>
        </p:nvSpPr>
        <p:spPr>
          <a:xfrm>
            <a:off x="890907" y="4031658"/>
            <a:ext cx="585829" cy="585829"/>
          </a:xfrm>
          <a:prstGeom prst="ellipse">
            <a:avLst/>
          </a:prstGeom>
          <a:solidFill>
            <a:srgbClr val="FFFFFF"/>
          </a:solidFill>
          <a:ln w="25400">
            <a:solidFill>
              <a:srgbClr val="805AAB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pic>
        <p:nvPicPr>
          <p:cNvPr id="279" name="Image 5" descr="Bar graph with upward trend with solid fill">
            <a:extLst>
              <a:ext uri="{FF2B5EF4-FFF2-40B4-BE49-F238E27FC236}">
                <a16:creationId xmlns:a16="http://schemas.microsoft.com/office/drawing/2014/main" id="{4B4C6D6A-28D2-216E-3A66-6C01B97255F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78081" y="4118832"/>
            <a:ext cx="411480" cy="411480"/>
          </a:xfrm>
          <a:prstGeom prst="rect">
            <a:avLst/>
          </a:prstGeom>
        </p:spPr>
      </p:pic>
      <p:sp>
        <p:nvSpPr>
          <p:cNvPr id="280" name="Text 56">
            <a:extLst>
              <a:ext uri="{FF2B5EF4-FFF2-40B4-BE49-F238E27FC236}">
                <a16:creationId xmlns:a16="http://schemas.microsoft.com/office/drawing/2014/main" id="{05854020-6648-CDE4-E724-844D4E5102B5}"/>
              </a:ext>
            </a:extLst>
          </p:cNvPr>
          <p:cNvSpPr/>
          <p:nvPr/>
        </p:nvSpPr>
        <p:spPr>
          <a:xfrm>
            <a:off x="1593902" y="4406589"/>
            <a:ext cx="2273018" cy="328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1D2E"/>
                </a:solidFill>
                <a:ea typeface="Calibri" pitchFamily="34" charset="-122"/>
                <a:cs typeface="Calibri" pitchFamily="34" charset="-120"/>
              </a:rPr>
              <a:t>Launch</a:t>
            </a:r>
            <a:endParaRPr lang="en-US" sz="2000" dirty="0"/>
          </a:p>
        </p:txBody>
      </p:sp>
      <p:sp>
        <p:nvSpPr>
          <p:cNvPr id="281" name="Text 57">
            <a:extLst>
              <a:ext uri="{FF2B5EF4-FFF2-40B4-BE49-F238E27FC236}">
                <a16:creationId xmlns:a16="http://schemas.microsoft.com/office/drawing/2014/main" id="{3D3A0FEB-39E4-C99B-561D-A7FB7D8DF4AA}"/>
              </a:ext>
            </a:extLst>
          </p:cNvPr>
          <p:cNvSpPr/>
          <p:nvPr/>
        </p:nvSpPr>
        <p:spPr>
          <a:xfrm>
            <a:off x="1593902" y="4722937"/>
            <a:ext cx="2273018" cy="2577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805AAB"/>
                </a:solidFill>
                <a:ea typeface="Calibri" pitchFamily="34" charset="-122"/>
                <a:cs typeface="Calibri" pitchFamily="34" charset="-120"/>
              </a:rPr>
              <a:t>&amp; Scale</a:t>
            </a:r>
            <a:endParaRPr lang="en-US" sz="1400" dirty="0">
              <a:solidFill>
                <a:srgbClr val="805AAB"/>
              </a:solidFill>
            </a:endParaRPr>
          </a:p>
        </p:txBody>
      </p:sp>
      <p:sp>
        <p:nvSpPr>
          <p:cNvPr id="282" name="Shape 58">
            <a:extLst>
              <a:ext uri="{FF2B5EF4-FFF2-40B4-BE49-F238E27FC236}">
                <a16:creationId xmlns:a16="http://schemas.microsoft.com/office/drawing/2014/main" id="{E1B53D91-0E2B-A12F-0863-FFF9F9DE495F}"/>
              </a:ext>
            </a:extLst>
          </p:cNvPr>
          <p:cNvSpPr/>
          <p:nvPr/>
        </p:nvSpPr>
        <p:spPr>
          <a:xfrm>
            <a:off x="890907" y="4992418"/>
            <a:ext cx="2882280" cy="23433"/>
          </a:xfrm>
          <a:prstGeom prst="rect">
            <a:avLst/>
          </a:prstGeom>
          <a:solidFill>
            <a:srgbClr val="E8ECF5"/>
          </a:solidFill>
          <a:ln w="12700">
            <a:solidFill>
              <a:srgbClr val="E8ECF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83" name="Text 59">
            <a:extLst>
              <a:ext uri="{FF2B5EF4-FFF2-40B4-BE49-F238E27FC236}">
                <a16:creationId xmlns:a16="http://schemas.microsoft.com/office/drawing/2014/main" id="{815F6F33-6DEA-4602-51C0-4CEC3B76E3F3}"/>
              </a:ext>
            </a:extLst>
          </p:cNvPr>
          <p:cNvSpPr/>
          <p:nvPr/>
        </p:nvSpPr>
        <p:spPr>
          <a:xfrm>
            <a:off x="890907" y="5062718"/>
            <a:ext cx="2882280" cy="796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Deploy to production, run marketing, and monitor growth metrics.</a:t>
            </a:r>
            <a:endParaRPr lang="en-US" sz="1100" dirty="0"/>
          </a:p>
        </p:txBody>
      </p: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253040D2-7D88-A7BA-2CB2-B0501164F1E8}"/>
              </a:ext>
            </a:extLst>
          </p:cNvPr>
          <p:cNvGrpSpPr/>
          <p:nvPr/>
        </p:nvGrpSpPr>
        <p:grpSpPr>
          <a:xfrm>
            <a:off x="4030952" y="1465726"/>
            <a:ext cx="246048" cy="164032"/>
            <a:chOff x="4030952" y="1465726"/>
            <a:chExt cx="246048" cy="164032"/>
          </a:xfrm>
        </p:grpSpPr>
        <p:sp>
          <p:nvSpPr>
            <p:cNvPr id="249" name="Shape 28">
              <a:extLst>
                <a:ext uri="{FF2B5EF4-FFF2-40B4-BE49-F238E27FC236}">
                  <a16:creationId xmlns:a16="http://schemas.microsoft.com/office/drawing/2014/main" id="{C33E8907-5F9A-6BE9-FD03-6858FAF92DE9}"/>
                </a:ext>
              </a:extLst>
            </p:cNvPr>
            <p:cNvSpPr/>
            <p:nvPr/>
          </p:nvSpPr>
          <p:spPr>
            <a:xfrm>
              <a:off x="4030952" y="1518450"/>
              <a:ext cx="58583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50" name="Shape 29">
              <a:extLst>
                <a:ext uri="{FF2B5EF4-FFF2-40B4-BE49-F238E27FC236}">
                  <a16:creationId xmlns:a16="http://schemas.microsoft.com/office/drawing/2014/main" id="{1D22FE84-1650-10D3-4AEA-5F2D20A8E210}"/>
                </a:ext>
              </a:extLst>
            </p:cNvPr>
            <p:cNvSpPr/>
            <p:nvPr/>
          </p:nvSpPr>
          <p:spPr>
            <a:xfrm rot="5400000">
              <a:off x="4089535" y="1442292"/>
              <a:ext cx="164032" cy="210899"/>
            </a:xfrm>
            <a:prstGeom prst="triangle">
              <a:avLst/>
            </a:prstGeom>
            <a:solidFill>
              <a:srgbClr val="9AAABB"/>
            </a:solidFill>
            <a:ln w="12700">
              <a:solidFill>
                <a:srgbClr val="9AAABB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4B943258-0C88-25A9-B65B-00EE6056A034}"/>
              </a:ext>
            </a:extLst>
          </p:cNvPr>
          <p:cNvGrpSpPr/>
          <p:nvPr/>
        </p:nvGrpSpPr>
        <p:grpSpPr>
          <a:xfrm>
            <a:off x="7651377" y="1465726"/>
            <a:ext cx="246048" cy="164032"/>
            <a:chOff x="7651377" y="1465726"/>
            <a:chExt cx="246048" cy="164032"/>
          </a:xfrm>
        </p:grpSpPr>
        <p:sp>
          <p:nvSpPr>
            <p:cNvPr id="251" name="Shape 30">
              <a:extLst>
                <a:ext uri="{FF2B5EF4-FFF2-40B4-BE49-F238E27FC236}">
                  <a16:creationId xmlns:a16="http://schemas.microsoft.com/office/drawing/2014/main" id="{2DDAC6DD-4CB8-A4AA-4B84-FB6526D4F54A}"/>
                </a:ext>
              </a:extLst>
            </p:cNvPr>
            <p:cNvSpPr/>
            <p:nvPr/>
          </p:nvSpPr>
          <p:spPr>
            <a:xfrm>
              <a:off x="7651377" y="1518450"/>
              <a:ext cx="58583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52" name="Shape 31">
              <a:extLst>
                <a:ext uri="{FF2B5EF4-FFF2-40B4-BE49-F238E27FC236}">
                  <a16:creationId xmlns:a16="http://schemas.microsoft.com/office/drawing/2014/main" id="{5084686A-815C-EA51-B869-0304F1A44662}"/>
                </a:ext>
              </a:extLst>
            </p:cNvPr>
            <p:cNvSpPr/>
            <p:nvPr/>
          </p:nvSpPr>
          <p:spPr>
            <a:xfrm rot="5400000">
              <a:off x="7709960" y="1442292"/>
              <a:ext cx="164032" cy="210899"/>
            </a:xfrm>
            <a:prstGeom prst="triangle">
              <a:avLst/>
            </a:prstGeom>
            <a:solidFill>
              <a:srgbClr val="9AAABB"/>
            </a:solidFill>
            <a:ln w="12700">
              <a:solidFill>
                <a:srgbClr val="9AAABB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7F2A788B-5DE8-5BAD-B160-632AC00ABCC3}"/>
              </a:ext>
            </a:extLst>
          </p:cNvPr>
          <p:cNvGrpSpPr/>
          <p:nvPr/>
        </p:nvGrpSpPr>
        <p:grpSpPr>
          <a:xfrm>
            <a:off x="7627943" y="3996509"/>
            <a:ext cx="246049" cy="164032"/>
            <a:chOff x="7627943" y="3996509"/>
            <a:chExt cx="246049" cy="164032"/>
          </a:xfrm>
        </p:grpSpPr>
        <p:sp>
          <p:nvSpPr>
            <p:cNvPr id="285" name="Shape 61">
              <a:extLst>
                <a:ext uri="{FF2B5EF4-FFF2-40B4-BE49-F238E27FC236}">
                  <a16:creationId xmlns:a16="http://schemas.microsoft.com/office/drawing/2014/main" id="{94F36ED0-4C22-9750-5054-0AD3B9837D1D}"/>
                </a:ext>
              </a:extLst>
            </p:cNvPr>
            <p:cNvSpPr/>
            <p:nvPr/>
          </p:nvSpPr>
          <p:spPr>
            <a:xfrm>
              <a:off x="7815409" y="4049233"/>
              <a:ext cx="58583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4" name="Shape 60">
              <a:extLst>
                <a:ext uri="{FF2B5EF4-FFF2-40B4-BE49-F238E27FC236}">
                  <a16:creationId xmlns:a16="http://schemas.microsoft.com/office/drawing/2014/main" id="{1A0B1B19-4174-FA43-7861-142D4563042F}"/>
                </a:ext>
              </a:extLst>
            </p:cNvPr>
            <p:cNvSpPr/>
            <p:nvPr/>
          </p:nvSpPr>
          <p:spPr>
            <a:xfrm rot="16200000">
              <a:off x="7651377" y="3973075"/>
              <a:ext cx="164032" cy="210899"/>
            </a:xfrm>
            <a:prstGeom prst="triangle">
              <a:avLst/>
            </a:prstGeom>
            <a:solidFill>
              <a:srgbClr val="9AAABB"/>
            </a:solidFill>
            <a:ln w="12700">
              <a:solidFill>
                <a:srgbClr val="9AAABB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DF212D8B-9FE8-7EF0-D4C6-BEF064E10128}"/>
              </a:ext>
            </a:extLst>
          </p:cNvPr>
          <p:cNvGrpSpPr/>
          <p:nvPr/>
        </p:nvGrpSpPr>
        <p:grpSpPr>
          <a:xfrm>
            <a:off x="4007518" y="3996509"/>
            <a:ext cx="246049" cy="164032"/>
            <a:chOff x="4007518" y="3996509"/>
            <a:chExt cx="246049" cy="164032"/>
          </a:xfrm>
        </p:grpSpPr>
        <p:sp>
          <p:nvSpPr>
            <p:cNvPr id="287" name="Shape 63">
              <a:extLst>
                <a:ext uri="{FF2B5EF4-FFF2-40B4-BE49-F238E27FC236}">
                  <a16:creationId xmlns:a16="http://schemas.microsoft.com/office/drawing/2014/main" id="{BB50C651-B6BA-5837-D10B-8528C905B985}"/>
                </a:ext>
              </a:extLst>
            </p:cNvPr>
            <p:cNvSpPr/>
            <p:nvPr/>
          </p:nvSpPr>
          <p:spPr>
            <a:xfrm>
              <a:off x="4194984" y="4049233"/>
              <a:ext cx="58583" cy="58583"/>
            </a:xfrm>
            <a:prstGeom prst="rect">
              <a:avLst/>
            </a:prstGeom>
            <a:solidFill>
              <a:srgbClr val="BDC8DC"/>
            </a:solidFill>
            <a:ln w="12700">
              <a:solidFill>
                <a:srgbClr val="BDC8DC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286" name="Shape 62">
              <a:extLst>
                <a:ext uri="{FF2B5EF4-FFF2-40B4-BE49-F238E27FC236}">
                  <a16:creationId xmlns:a16="http://schemas.microsoft.com/office/drawing/2014/main" id="{3C4E7F04-CDDB-ACA1-9CB2-CA98CEA15FBB}"/>
                </a:ext>
              </a:extLst>
            </p:cNvPr>
            <p:cNvSpPr/>
            <p:nvPr/>
          </p:nvSpPr>
          <p:spPr>
            <a:xfrm rot="16200000">
              <a:off x="4030952" y="3973075"/>
              <a:ext cx="164032" cy="210899"/>
            </a:xfrm>
            <a:prstGeom prst="triangle">
              <a:avLst/>
            </a:prstGeom>
            <a:solidFill>
              <a:srgbClr val="9AAABB"/>
            </a:solidFill>
            <a:ln w="12700">
              <a:solidFill>
                <a:srgbClr val="9AAABB"/>
              </a:solidFill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</p:grpSp>
    </p:spTree>
    <p:extLst>
      <p:ext uri="{BB962C8B-B14F-4D97-AF65-F5344CB8AC3E}">
        <p14:creationId xmlns:p14="http://schemas.microsoft.com/office/powerpoint/2010/main" val="2540033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9522</TotalTime>
  <Words>260</Words>
  <Application>Microsoft Office PowerPoint</Application>
  <PresentationFormat>Widescreen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Bending Workflow Cards – Slide Template</vt:lpstr>
      <vt:lpstr>Bending Workflow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Bending Workflow Cards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2026-03-04T17:32:45Z</dcterms:modified>
  <cp:category>Charts &amp; Diagrams</cp:category>
</cp:coreProperties>
</file>