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8" r:id="rId4"/>
    <p:sldId id="38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765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6260FD-7F1C-868D-0865-C6DC4F06D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0C1C90-A275-434F-94CF-D13772847B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24E4CF-95C2-97A7-0033-F3BAF5F5E8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1D2148-2499-0953-B3A0-2731E96948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698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FF91A-05E8-5CD3-8EB3-D93E8A91A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7DD8F-7D7F-283B-18C2-2BC5ECCEE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3-Option Speedometer Gauge Diagram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618749A-D283-9B45-E04F-1B019B4D2E0B}"/>
              </a:ext>
            </a:extLst>
          </p:cNvPr>
          <p:cNvGrpSpPr/>
          <p:nvPr/>
        </p:nvGrpSpPr>
        <p:grpSpPr>
          <a:xfrm>
            <a:off x="628650" y="1926292"/>
            <a:ext cx="3817694" cy="1643534"/>
            <a:chOff x="838200" y="1294769"/>
            <a:chExt cx="5090258" cy="219137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B8E27506-35F6-CA42-3257-87FA9833E589}"/>
                </a:ext>
              </a:extLst>
            </p:cNvPr>
            <p:cNvSpPr/>
            <p:nvPr/>
          </p:nvSpPr>
          <p:spPr>
            <a:xfrm>
              <a:off x="971191" y="2788213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6FEBE45-8B7F-A80F-489E-4CAA4F2295C9}"/>
                </a:ext>
              </a:extLst>
            </p:cNvPr>
            <p:cNvSpPr/>
            <p:nvPr/>
          </p:nvSpPr>
          <p:spPr>
            <a:xfrm>
              <a:off x="838200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Current Risk Level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196A250-DBEE-AEE6-C656-47234B9A2B56}"/>
              </a:ext>
            </a:extLst>
          </p:cNvPr>
          <p:cNvGrpSpPr/>
          <p:nvPr/>
        </p:nvGrpSpPr>
        <p:grpSpPr>
          <a:xfrm>
            <a:off x="628650" y="3821139"/>
            <a:ext cx="3817694" cy="1643534"/>
            <a:chOff x="838200" y="3821232"/>
            <a:chExt cx="5090258" cy="219137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6360B511-9E78-63FA-31C8-6D41E806A40C}"/>
                </a:ext>
              </a:extLst>
            </p:cNvPr>
            <p:cNvSpPr/>
            <p:nvPr/>
          </p:nvSpPr>
          <p:spPr>
            <a:xfrm>
              <a:off x="971191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0F18A35-A917-A32B-789C-1CF95EE1C383}"/>
                </a:ext>
              </a:extLst>
            </p:cNvPr>
            <p:cNvSpPr/>
            <p:nvPr/>
          </p:nvSpPr>
          <p:spPr>
            <a:xfrm>
              <a:off x="838200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Customer Satisfaction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6A9A404-2092-C6DF-8104-DDE1B82482FA}"/>
              </a:ext>
            </a:extLst>
          </p:cNvPr>
          <p:cNvGrpSpPr/>
          <p:nvPr/>
        </p:nvGrpSpPr>
        <p:grpSpPr>
          <a:xfrm>
            <a:off x="4697656" y="1926292"/>
            <a:ext cx="3817694" cy="1643534"/>
            <a:chOff x="6263542" y="1294769"/>
            <a:chExt cx="5090258" cy="21913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F5AC3B6-DD6C-DDDD-AF8D-F6B88C1793DC}"/>
                </a:ext>
              </a:extLst>
            </p:cNvPr>
            <p:cNvSpPr/>
            <p:nvPr/>
          </p:nvSpPr>
          <p:spPr>
            <a:xfrm>
              <a:off x="6396533" y="2788212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806E3B5-EF53-4952-FD56-2E33C686D6B7}"/>
                </a:ext>
              </a:extLst>
            </p:cNvPr>
            <p:cNvSpPr/>
            <p:nvPr/>
          </p:nvSpPr>
          <p:spPr>
            <a:xfrm>
              <a:off x="6263542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Performance Score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F57D1DA-5B64-328E-2D33-43D6B5AF2648}"/>
              </a:ext>
            </a:extLst>
          </p:cNvPr>
          <p:cNvGrpSpPr/>
          <p:nvPr/>
        </p:nvGrpSpPr>
        <p:grpSpPr>
          <a:xfrm>
            <a:off x="4697656" y="3821139"/>
            <a:ext cx="3817694" cy="1643534"/>
            <a:chOff x="6263542" y="3821232"/>
            <a:chExt cx="5090258" cy="21913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8C3D677-EA58-A101-DF37-6ECA21F75721}"/>
                </a:ext>
              </a:extLst>
            </p:cNvPr>
            <p:cNvSpPr/>
            <p:nvPr/>
          </p:nvSpPr>
          <p:spPr>
            <a:xfrm>
              <a:off x="6396533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37776AB-4311-AFAD-979B-9CF9E8D70B17}"/>
                </a:ext>
              </a:extLst>
            </p:cNvPr>
            <p:cNvSpPr/>
            <p:nvPr/>
          </p:nvSpPr>
          <p:spPr>
            <a:xfrm>
              <a:off x="6263542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Goal Achievement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75196E4C-2B32-D0A3-3912-4BF3103A6F08}"/>
              </a:ext>
            </a:extLst>
          </p:cNvPr>
          <p:cNvGrpSpPr/>
          <p:nvPr/>
        </p:nvGrpSpPr>
        <p:grpSpPr>
          <a:xfrm>
            <a:off x="1323511" y="2168123"/>
            <a:ext cx="2427972" cy="1253876"/>
            <a:chOff x="1764681" y="1617211"/>
            <a:chExt cx="3237296" cy="1671835"/>
          </a:xfrm>
        </p:grpSpPr>
        <p:sp>
          <p:nvSpPr>
            <p:cNvPr id="67" name="Freeform 5">
              <a:extLst>
                <a:ext uri="{FF2B5EF4-FFF2-40B4-BE49-F238E27FC236}">
                  <a16:creationId xmlns:a16="http://schemas.microsoft.com/office/drawing/2014/main" id="{C9F15F73-C3BD-C094-3BC9-5513C941E8A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681" y="1923279"/>
              <a:ext cx="1127936" cy="1365766"/>
            </a:xfrm>
            <a:custGeom>
              <a:avLst/>
              <a:gdLst>
                <a:gd name="T0" fmla="*/ 0 w 9364"/>
                <a:gd name="T1" fmla="*/ 11341 h 11341"/>
                <a:gd name="T2" fmla="*/ 6548 w 9364"/>
                <a:gd name="T3" fmla="*/ 0 h 11341"/>
                <a:gd name="T4" fmla="*/ 9364 w 9364"/>
                <a:gd name="T5" fmla="*/ 4876 h 11341"/>
                <a:gd name="T6" fmla="*/ 5632 w 9364"/>
                <a:gd name="T7" fmla="*/ 11341 h 11341"/>
                <a:gd name="T8" fmla="*/ 0 w 9364"/>
                <a:gd name="T9" fmla="*/ 11341 h 1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64" h="11341">
                  <a:moveTo>
                    <a:pt x="0" y="11341"/>
                  </a:moveTo>
                  <a:cubicBezTo>
                    <a:pt x="0" y="6662"/>
                    <a:pt x="2496" y="2339"/>
                    <a:pt x="6548" y="0"/>
                  </a:cubicBezTo>
                  <a:lnTo>
                    <a:pt x="9364" y="4876"/>
                  </a:lnTo>
                  <a:cubicBezTo>
                    <a:pt x="7054" y="6210"/>
                    <a:pt x="5632" y="8674"/>
                    <a:pt x="5632" y="11341"/>
                  </a:cubicBezTo>
                  <a:lnTo>
                    <a:pt x="0" y="1134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68" name="Freeform 6">
              <a:extLst>
                <a:ext uri="{FF2B5EF4-FFF2-40B4-BE49-F238E27FC236}">
                  <a16:creationId xmlns:a16="http://schemas.microsoft.com/office/drawing/2014/main" id="{E95A95CC-58B7-1161-1AA7-62AC602E3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577" y="1617211"/>
              <a:ext cx="1577504" cy="869032"/>
            </a:xfrm>
            <a:custGeom>
              <a:avLst/>
              <a:gdLst>
                <a:gd name="T0" fmla="*/ 0 w 13096"/>
                <a:gd name="T1" fmla="*/ 2339 h 7216"/>
                <a:gd name="T2" fmla="*/ 13096 w 13096"/>
                <a:gd name="T3" fmla="*/ 2339 h 7216"/>
                <a:gd name="T4" fmla="*/ 10281 w 13096"/>
                <a:gd name="T5" fmla="*/ 7216 h 7216"/>
                <a:gd name="T6" fmla="*/ 2816 w 13096"/>
                <a:gd name="T7" fmla="*/ 7216 h 7216"/>
                <a:gd name="T8" fmla="*/ 0 w 13096"/>
                <a:gd name="T9" fmla="*/ 2339 h 7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96" h="7216">
                  <a:moveTo>
                    <a:pt x="0" y="2339"/>
                  </a:moveTo>
                  <a:cubicBezTo>
                    <a:pt x="4052" y="0"/>
                    <a:pt x="9045" y="0"/>
                    <a:pt x="13096" y="2339"/>
                  </a:cubicBezTo>
                  <a:lnTo>
                    <a:pt x="10281" y="7216"/>
                  </a:lnTo>
                  <a:cubicBezTo>
                    <a:pt x="7971" y="5882"/>
                    <a:pt x="5126" y="5882"/>
                    <a:pt x="2816" y="7216"/>
                  </a:cubicBezTo>
                  <a:lnTo>
                    <a:pt x="0" y="2339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69" name="Freeform 7">
              <a:extLst>
                <a:ext uri="{FF2B5EF4-FFF2-40B4-BE49-F238E27FC236}">
                  <a16:creationId xmlns:a16="http://schemas.microsoft.com/office/drawing/2014/main" id="{30D12660-7FBA-A391-77B7-D7F239814562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041" y="1923279"/>
              <a:ext cx="1127936" cy="1365766"/>
            </a:xfrm>
            <a:custGeom>
              <a:avLst/>
              <a:gdLst>
                <a:gd name="T0" fmla="*/ 1408 w 4682"/>
                <a:gd name="T1" fmla="*/ 0 h 5670"/>
                <a:gd name="T2" fmla="*/ 4682 w 4682"/>
                <a:gd name="T3" fmla="*/ 5670 h 5670"/>
                <a:gd name="T4" fmla="*/ 1866 w 4682"/>
                <a:gd name="T5" fmla="*/ 5670 h 5670"/>
                <a:gd name="T6" fmla="*/ 0 w 4682"/>
                <a:gd name="T7" fmla="*/ 2438 h 5670"/>
                <a:gd name="T8" fmla="*/ 1408 w 4682"/>
                <a:gd name="T9" fmla="*/ 0 h 5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2" h="5670">
                  <a:moveTo>
                    <a:pt x="1408" y="0"/>
                  </a:moveTo>
                  <a:cubicBezTo>
                    <a:pt x="3434" y="1169"/>
                    <a:pt x="4682" y="3331"/>
                    <a:pt x="4682" y="5670"/>
                  </a:cubicBezTo>
                  <a:lnTo>
                    <a:pt x="1866" y="5670"/>
                  </a:lnTo>
                  <a:cubicBezTo>
                    <a:pt x="1866" y="4337"/>
                    <a:pt x="1155" y="3105"/>
                    <a:pt x="0" y="2438"/>
                  </a:cubicBezTo>
                  <a:lnTo>
                    <a:pt x="1408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4CB36D8B-88D9-29CF-D034-760D4BF1FA22}"/>
                </a:ext>
              </a:extLst>
            </p:cNvPr>
            <p:cNvSpPr/>
            <p:nvPr/>
          </p:nvSpPr>
          <p:spPr>
            <a:xfrm>
              <a:off x="2269007" y="2359389"/>
              <a:ext cx="623610" cy="929657"/>
            </a:xfrm>
            <a:custGeom>
              <a:avLst/>
              <a:gdLst>
                <a:gd name="connsiteX0" fmla="*/ 848453 w 986526"/>
                <a:gd name="connsiteY0" fmla="*/ 0 h 1470680"/>
                <a:gd name="connsiteX1" fmla="*/ 986526 w 986526"/>
                <a:gd name="connsiteY1" fmla="*/ 239025 h 1470680"/>
                <a:gd name="connsiteX2" fmla="*/ 275378 w 986526"/>
                <a:gd name="connsiteY2" fmla="*/ 1470680 h 1470680"/>
                <a:gd name="connsiteX3" fmla="*/ 0 w 986526"/>
                <a:gd name="connsiteY3" fmla="*/ 1470680 h 1470680"/>
                <a:gd name="connsiteX4" fmla="*/ 7267 w 986526"/>
                <a:gd name="connsiteY4" fmla="*/ 1326764 h 1470680"/>
                <a:gd name="connsiteX5" fmla="*/ 776177 w 986526"/>
                <a:gd name="connsiteY5" fmla="*/ 43909 h 147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80">
                  <a:moveTo>
                    <a:pt x="848453" y="0"/>
                  </a:moveTo>
                  <a:lnTo>
                    <a:pt x="986526" y="239025"/>
                  </a:lnTo>
                  <a:cubicBezTo>
                    <a:pt x="546346" y="493167"/>
                    <a:pt x="275378" y="962587"/>
                    <a:pt x="275378" y="1470680"/>
                  </a:cubicBezTo>
                  <a:lnTo>
                    <a:pt x="0" y="1470680"/>
                  </a:lnTo>
                  <a:lnTo>
                    <a:pt x="7267" y="1326764"/>
                  </a:lnTo>
                  <a:cubicBezTo>
                    <a:pt x="61488" y="792861"/>
                    <a:pt x="353715" y="329318"/>
                    <a:pt x="776177" y="4390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25215444-A91C-FE27-295A-99E2EE58A94A}"/>
                </a:ext>
              </a:extLst>
            </p:cNvPr>
            <p:cNvSpPr/>
            <p:nvPr/>
          </p:nvSpPr>
          <p:spPr>
            <a:xfrm>
              <a:off x="2846190" y="2196637"/>
              <a:ext cx="1074347" cy="289606"/>
            </a:xfrm>
            <a:custGeom>
              <a:avLst/>
              <a:gdLst>
                <a:gd name="connsiteX0" fmla="*/ 849734 w 1699575"/>
                <a:gd name="connsiteY0" fmla="*/ 0 h 458146"/>
                <a:gd name="connsiteX1" fmla="*/ 1690874 w 1699575"/>
                <a:gd name="connsiteY1" fmla="*/ 212985 h 458146"/>
                <a:gd name="connsiteX2" fmla="*/ 1699575 w 1699575"/>
                <a:gd name="connsiteY2" fmla="*/ 218270 h 458146"/>
                <a:gd name="connsiteX3" fmla="*/ 1561089 w 1699575"/>
                <a:gd name="connsiteY3" fmla="*/ 458146 h 458146"/>
                <a:gd name="connsiteX4" fmla="*/ 138572 w 1699575"/>
                <a:gd name="connsiteY4" fmla="*/ 458146 h 458146"/>
                <a:gd name="connsiteX5" fmla="*/ 0 w 1699575"/>
                <a:gd name="connsiteY5" fmla="*/ 218206 h 458146"/>
                <a:gd name="connsiteX6" fmla="*/ 8594 w 1699575"/>
                <a:gd name="connsiteY6" fmla="*/ 212985 h 458146"/>
                <a:gd name="connsiteX7" fmla="*/ 849734 w 1699575"/>
                <a:gd name="connsiteY7" fmla="*/ 0 h 45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9575" h="458146">
                  <a:moveTo>
                    <a:pt x="849734" y="0"/>
                  </a:moveTo>
                  <a:cubicBezTo>
                    <a:pt x="1154295" y="0"/>
                    <a:pt x="1440834" y="77155"/>
                    <a:pt x="1690874" y="212985"/>
                  </a:cubicBezTo>
                  <a:lnTo>
                    <a:pt x="1699575" y="218270"/>
                  </a:lnTo>
                  <a:lnTo>
                    <a:pt x="1561089" y="458146"/>
                  </a:lnTo>
                  <a:cubicBezTo>
                    <a:pt x="1120899" y="203996"/>
                    <a:pt x="578761" y="203996"/>
                    <a:pt x="138572" y="458146"/>
                  </a:cubicBezTo>
                  <a:lnTo>
                    <a:pt x="0" y="218206"/>
                  </a:lnTo>
                  <a:lnTo>
                    <a:pt x="8594" y="212985"/>
                  </a:lnTo>
                  <a:cubicBezTo>
                    <a:pt x="258634" y="77155"/>
                    <a:pt x="545174" y="0"/>
                    <a:pt x="849734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FF5EB24D-2BB3-DAA0-C239-D93B6D86803C}"/>
                </a:ext>
              </a:extLst>
            </p:cNvPr>
            <p:cNvSpPr/>
            <p:nvPr/>
          </p:nvSpPr>
          <p:spPr>
            <a:xfrm>
              <a:off x="3874041" y="2359399"/>
              <a:ext cx="623610" cy="929646"/>
            </a:xfrm>
            <a:custGeom>
              <a:avLst/>
              <a:gdLst>
                <a:gd name="connsiteX0" fmla="*/ 138099 w 986526"/>
                <a:gd name="connsiteY0" fmla="*/ 0 h 1470664"/>
                <a:gd name="connsiteX1" fmla="*/ 210349 w 986526"/>
                <a:gd name="connsiteY1" fmla="*/ 43893 h 1470664"/>
                <a:gd name="connsiteX2" fmla="*/ 979259 w 986526"/>
                <a:gd name="connsiteY2" fmla="*/ 1326748 h 1470664"/>
                <a:gd name="connsiteX3" fmla="*/ 986526 w 986526"/>
                <a:gd name="connsiteY3" fmla="*/ 1470664 h 1470664"/>
                <a:gd name="connsiteX4" fmla="*/ 711149 w 986526"/>
                <a:gd name="connsiteY4" fmla="*/ 1470664 h 1470664"/>
                <a:gd name="connsiteX5" fmla="*/ 0 w 986526"/>
                <a:gd name="connsiteY5" fmla="*/ 239091 h 147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64">
                  <a:moveTo>
                    <a:pt x="138099" y="0"/>
                  </a:moveTo>
                  <a:lnTo>
                    <a:pt x="210349" y="43893"/>
                  </a:lnTo>
                  <a:cubicBezTo>
                    <a:pt x="632810" y="329302"/>
                    <a:pt x="925038" y="792845"/>
                    <a:pt x="979259" y="1326748"/>
                  </a:cubicBezTo>
                  <a:lnTo>
                    <a:pt x="986526" y="1470664"/>
                  </a:lnTo>
                  <a:lnTo>
                    <a:pt x="711149" y="1470664"/>
                  </a:lnTo>
                  <a:cubicBezTo>
                    <a:pt x="711149" y="962716"/>
                    <a:pt x="440181" y="493255"/>
                    <a:pt x="0" y="23909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503F5DD-A833-5CAB-7B11-2E71B69F396D}"/>
                </a:ext>
              </a:extLst>
            </p:cNvPr>
            <p:cNvSpPr txBox="1"/>
            <p:nvPr/>
          </p:nvSpPr>
          <p:spPr>
            <a:xfrm>
              <a:off x="2926794" y="1802698"/>
              <a:ext cx="913071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Medium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574F3878-A9DA-2A95-3C42-CC816280EB2A}"/>
                </a:ext>
              </a:extLst>
            </p:cNvPr>
            <p:cNvSpPr txBox="1"/>
            <p:nvPr/>
          </p:nvSpPr>
          <p:spPr>
            <a:xfrm>
              <a:off x="1925465" y="2463862"/>
              <a:ext cx="601019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Low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EB7107B-584A-21BD-EE98-09B3B162B62C}"/>
                </a:ext>
              </a:extLst>
            </p:cNvPr>
            <p:cNvSpPr txBox="1"/>
            <p:nvPr/>
          </p:nvSpPr>
          <p:spPr>
            <a:xfrm>
              <a:off x="4227349" y="2463862"/>
              <a:ext cx="626667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High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C4C4C54B-5257-C35B-9712-D0FB766D840B}"/>
              </a:ext>
            </a:extLst>
          </p:cNvPr>
          <p:cNvSpPr txBox="1"/>
          <p:nvPr/>
        </p:nvSpPr>
        <p:spPr>
          <a:xfrm>
            <a:off x="3501614" y="1920520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1"/>
                </a:solidFill>
              </a:rPr>
              <a:t>18%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66D42FF-4B73-9238-FAF1-84909A8A7E5B}"/>
              </a:ext>
            </a:extLst>
          </p:cNvPr>
          <p:cNvGrpSpPr/>
          <p:nvPr/>
        </p:nvGrpSpPr>
        <p:grpSpPr>
          <a:xfrm>
            <a:off x="5392517" y="2168123"/>
            <a:ext cx="2427972" cy="1253876"/>
            <a:chOff x="7190023" y="1617211"/>
            <a:chExt cx="3237296" cy="1671835"/>
          </a:xfrm>
        </p:grpSpPr>
        <p:sp>
          <p:nvSpPr>
            <p:cNvPr id="100" name="Freeform 5">
              <a:extLst>
                <a:ext uri="{FF2B5EF4-FFF2-40B4-BE49-F238E27FC236}">
                  <a16:creationId xmlns:a16="http://schemas.microsoft.com/office/drawing/2014/main" id="{0FE5C144-FC61-19F7-4200-880E5368128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023" y="1923279"/>
              <a:ext cx="1127936" cy="1365766"/>
            </a:xfrm>
            <a:custGeom>
              <a:avLst/>
              <a:gdLst>
                <a:gd name="T0" fmla="*/ 0 w 9364"/>
                <a:gd name="T1" fmla="*/ 11341 h 11341"/>
                <a:gd name="T2" fmla="*/ 6548 w 9364"/>
                <a:gd name="T3" fmla="*/ 0 h 11341"/>
                <a:gd name="T4" fmla="*/ 9364 w 9364"/>
                <a:gd name="T5" fmla="*/ 4876 h 11341"/>
                <a:gd name="T6" fmla="*/ 5632 w 9364"/>
                <a:gd name="T7" fmla="*/ 11341 h 11341"/>
                <a:gd name="T8" fmla="*/ 0 w 9364"/>
                <a:gd name="T9" fmla="*/ 11341 h 1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64" h="11341">
                  <a:moveTo>
                    <a:pt x="0" y="11341"/>
                  </a:moveTo>
                  <a:cubicBezTo>
                    <a:pt x="0" y="6662"/>
                    <a:pt x="2496" y="2339"/>
                    <a:pt x="6548" y="0"/>
                  </a:cubicBezTo>
                  <a:lnTo>
                    <a:pt x="9364" y="4876"/>
                  </a:lnTo>
                  <a:cubicBezTo>
                    <a:pt x="7054" y="6210"/>
                    <a:pt x="5632" y="8674"/>
                    <a:pt x="5632" y="11341"/>
                  </a:cubicBezTo>
                  <a:lnTo>
                    <a:pt x="0" y="1134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01" name="Freeform 6">
              <a:extLst>
                <a:ext uri="{FF2B5EF4-FFF2-40B4-BE49-F238E27FC236}">
                  <a16:creationId xmlns:a16="http://schemas.microsoft.com/office/drawing/2014/main" id="{ED118E8F-9350-7C9E-EDBF-4DDAB9E3D007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9919" y="1617211"/>
              <a:ext cx="1577504" cy="869032"/>
            </a:xfrm>
            <a:custGeom>
              <a:avLst/>
              <a:gdLst>
                <a:gd name="T0" fmla="*/ 0 w 13096"/>
                <a:gd name="T1" fmla="*/ 2339 h 7216"/>
                <a:gd name="T2" fmla="*/ 13096 w 13096"/>
                <a:gd name="T3" fmla="*/ 2339 h 7216"/>
                <a:gd name="T4" fmla="*/ 10281 w 13096"/>
                <a:gd name="T5" fmla="*/ 7216 h 7216"/>
                <a:gd name="T6" fmla="*/ 2816 w 13096"/>
                <a:gd name="T7" fmla="*/ 7216 h 7216"/>
                <a:gd name="T8" fmla="*/ 0 w 13096"/>
                <a:gd name="T9" fmla="*/ 2339 h 7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96" h="7216">
                  <a:moveTo>
                    <a:pt x="0" y="2339"/>
                  </a:moveTo>
                  <a:cubicBezTo>
                    <a:pt x="4052" y="0"/>
                    <a:pt x="9045" y="0"/>
                    <a:pt x="13096" y="2339"/>
                  </a:cubicBezTo>
                  <a:lnTo>
                    <a:pt x="10281" y="7216"/>
                  </a:lnTo>
                  <a:cubicBezTo>
                    <a:pt x="7971" y="5882"/>
                    <a:pt x="5126" y="5882"/>
                    <a:pt x="2816" y="7216"/>
                  </a:cubicBezTo>
                  <a:lnTo>
                    <a:pt x="0" y="2339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02" name="Freeform 7">
              <a:extLst>
                <a:ext uri="{FF2B5EF4-FFF2-40B4-BE49-F238E27FC236}">
                  <a16:creationId xmlns:a16="http://schemas.microsoft.com/office/drawing/2014/main" id="{D0AA5E4D-D2BE-6ADC-703D-9B682C7F85A4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9383" y="1923279"/>
              <a:ext cx="1127936" cy="1365766"/>
            </a:xfrm>
            <a:custGeom>
              <a:avLst/>
              <a:gdLst>
                <a:gd name="T0" fmla="*/ 1408 w 4682"/>
                <a:gd name="T1" fmla="*/ 0 h 5670"/>
                <a:gd name="T2" fmla="*/ 4682 w 4682"/>
                <a:gd name="T3" fmla="*/ 5670 h 5670"/>
                <a:gd name="T4" fmla="*/ 1866 w 4682"/>
                <a:gd name="T5" fmla="*/ 5670 h 5670"/>
                <a:gd name="T6" fmla="*/ 0 w 4682"/>
                <a:gd name="T7" fmla="*/ 2438 h 5670"/>
                <a:gd name="T8" fmla="*/ 1408 w 4682"/>
                <a:gd name="T9" fmla="*/ 0 h 5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2" h="5670">
                  <a:moveTo>
                    <a:pt x="1408" y="0"/>
                  </a:moveTo>
                  <a:cubicBezTo>
                    <a:pt x="3434" y="1169"/>
                    <a:pt x="4682" y="3331"/>
                    <a:pt x="4682" y="5670"/>
                  </a:cubicBezTo>
                  <a:lnTo>
                    <a:pt x="1866" y="5670"/>
                  </a:lnTo>
                  <a:cubicBezTo>
                    <a:pt x="1866" y="4337"/>
                    <a:pt x="1155" y="3105"/>
                    <a:pt x="0" y="2438"/>
                  </a:cubicBezTo>
                  <a:lnTo>
                    <a:pt x="1408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FE7D9B0D-7506-1B5E-3402-B7A5522CEBEE}"/>
                </a:ext>
              </a:extLst>
            </p:cNvPr>
            <p:cNvSpPr/>
            <p:nvPr/>
          </p:nvSpPr>
          <p:spPr>
            <a:xfrm>
              <a:off x="7694349" y="2359389"/>
              <a:ext cx="623610" cy="929657"/>
            </a:xfrm>
            <a:custGeom>
              <a:avLst/>
              <a:gdLst>
                <a:gd name="connsiteX0" fmla="*/ 848453 w 986526"/>
                <a:gd name="connsiteY0" fmla="*/ 0 h 1470680"/>
                <a:gd name="connsiteX1" fmla="*/ 986526 w 986526"/>
                <a:gd name="connsiteY1" fmla="*/ 239025 h 1470680"/>
                <a:gd name="connsiteX2" fmla="*/ 275378 w 986526"/>
                <a:gd name="connsiteY2" fmla="*/ 1470680 h 1470680"/>
                <a:gd name="connsiteX3" fmla="*/ 0 w 986526"/>
                <a:gd name="connsiteY3" fmla="*/ 1470680 h 1470680"/>
                <a:gd name="connsiteX4" fmla="*/ 7267 w 986526"/>
                <a:gd name="connsiteY4" fmla="*/ 1326764 h 1470680"/>
                <a:gd name="connsiteX5" fmla="*/ 776177 w 986526"/>
                <a:gd name="connsiteY5" fmla="*/ 43909 h 147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80">
                  <a:moveTo>
                    <a:pt x="848453" y="0"/>
                  </a:moveTo>
                  <a:lnTo>
                    <a:pt x="986526" y="239025"/>
                  </a:lnTo>
                  <a:cubicBezTo>
                    <a:pt x="546346" y="493167"/>
                    <a:pt x="275378" y="962587"/>
                    <a:pt x="275378" y="1470680"/>
                  </a:cubicBezTo>
                  <a:lnTo>
                    <a:pt x="0" y="1470680"/>
                  </a:lnTo>
                  <a:lnTo>
                    <a:pt x="7267" y="1326764"/>
                  </a:lnTo>
                  <a:cubicBezTo>
                    <a:pt x="61488" y="792861"/>
                    <a:pt x="353715" y="329318"/>
                    <a:pt x="776177" y="4390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3FA421EE-3C22-391F-A983-099BCCDCCD04}"/>
                </a:ext>
              </a:extLst>
            </p:cNvPr>
            <p:cNvSpPr/>
            <p:nvPr/>
          </p:nvSpPr>
          <p:spPr>
            <a:xfrm>
              <a:off x="8271532" y="2196637"/>
              <a:ext cx="1074347" cy="289606"/>
            </a:xfrm>
            <a:custGeom>
              <a:avLst/>
              <a:gdLst>
                <a:gd name="connsiteX0" fmla="*/ 849734 w 1699575"/>
                <a:gd name="connsiteY0" fmla="*/ 0 h 458146"/>
                <a:gd name="connsiteX1" fmla="*/ 1690874 w 1699575"/>
                <a:gd name="connsiteY1" fmla="*/ 212985 h 458146"/>
                <a:gd name="connsiteX2" fmla="*/ 1699575 w 1699575"/>
                <a:gd name="connsiteY2" fmla="*/ 218270 h 458146"/>
                <a:gd name="connsiteX3" fmla="*/ 1561089 w 1699575"/>
                <a:gd name="connsiteY3" fmla="*/ 458146 h 458146"/>
                <a:gd name="connsiteX4" fmla="*/ 138572 w 1699575"/>
                <a:gd name="connsiteY4" fmla="*/ 458146 h 458146"/>
                <a:gd name="connsiteX5" fmla="*/ 0 w 1699575"/>
                <a:gd name="connsiteY5" fmla="*/ 218206 h 458146"/>
                <a:gd name="connsiteX6" fmla="*/ 8594 w 1699575"/>
                <a:gd name="connsiteY6" fmla="*/ 212985 h 458146"/>
                <a:gd name="connsiteX7" fmla="*/ 849734 w 1699575"/>
                <a:gd name="connsiteY7" fmla="*/ 0 h 45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9575" h="458146">
                  <a:moveTo>
                    <a:pt x="849734" y="0"/>
                  </a:moveTo>
                  <a:cubicBezTo>
                    <a:pt x="1154295" y="0"/>
                    <a:pt x="1440834" y="77155"/>
                    <a:pt x="1690874" y="212985"/>
                  </a:cubicBezTo>
                  <a:lnTo>
                    <a:pt x="1699575" y="218270"/>
                  </a:lnTo>
                  <a:lnTo>
                    <a:pt x="1561089" y="458146"/>
                  </a:lnTo>
                  <a:cubicBezTo>
                    <a:pt x="1120899" y="203996"/>
                    <a:pt x="578761" y="203996"/>
                    <a:pt x="138572" y="458146"/>
                  </a:cubicBezTo>
                  <a:lnTo>
                    <a:pt x="0" y="218206"/>
                  </a:lnTo>
                  <a:lnTo>
                    <a:pt x="8594" y="212985"/>
                  </a:lnTo>
                  <a:cubicBezTo>
                    <a:pt x="258634" y="77155"/>
                    <a:pt x="545174" y="0"/>
                    <a:pt x="849734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27B60789-5A52-5B65-3F3B-CB41EFBD9285}"/>
                </a:ext>
              </a:extLst>
            </p:cNvPr>
            <p:cNvSpPr/>
            <p:nvPr/>
          </p:nvSpPr>
          <p:spPr>
            <a:xfrm>
              <a:off x="9299383" y="2359399"/>
              <a:ext cx="623610" cy="929646"/>
            </a:xfrm>
            <a:custGeom>
              <a:avLst/>
              <a:gdLst>
                <a:gd name="connsiteX0" fmla="*/ 138099 w 986526"/>
                <a:gd name="connsiteY0" fmla="*/ 0 h 1470664"/>
                <a:gd name="connsiteX1" fmla="*/ 210349 w 986526"/>
                <a:gd name="connsiteY1" fmla="*/ 43893 h 1470664"/>
                <a:gd name="connsiteX2" fmla="*/ 979259 w 986526"/>
                <a:gd name="connsiteY2" fmla="*/ 1326748 h 1470664"/>
                <a:gd name="connsiteX3" fmla="*/ 986526 w 986526"/>
                <a:gd name="connsiteY3" fmla="*/ 1470664 h 1470664"/>
                <a:gd name="connsiteX4" fmla="*/ 711149 w 986526"/>
                <a:gd name="connsiteY4" fmla="*/ 1470664 h 1470664"/>
                <a:gd name="connsiteX5" fmla="*/ 0 w 986526"/>
                <a:gd name="connsiteY5" fmla="*/ 239091 h 147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64">
                  <a:moveTo>
                    <a:pt x="138099" y="0"/>
                  </a:moveTo>
                  <a:lnTo>
                    <a:pt x="210349" y="43893"/>
                  </a:lnTo>
                  <a:cubicBezTo>
                    <a:pt x="632810" y="329302"/>
                    <a:pt x="925038" y="792845"/>
                    <a:pt x="979259" y="1326748"/>
                  </a:cubicBezTo>
                  <a:lnTo>
                    <a:pt x="986526" y="1470664"/>
                  </a:lnTo>
                  <a:lnTo>
                    <a:pt x="711149" y="1470664"/>
                  </a:lnTo>
                  <a:cubicBezTo>
                    <a:pt x="711149" y="962716"/>
                    <a:pt x="440181" y="493255"/>
                    <a:pt x="0" y="23909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D470772-F5AE-B01B-479A-EB094EE67375}"/>
                </a:ext>
              </a:extLst>
            </p:cNvPr>
            <p:cNvSpPr txBox="1"/>
            <p:nvPr/>
          </p:nvSpPr>
          <p:spPr>
            <a:xfrm>
              <a:off x="8352136" y="1802698"/>
              <a:ext cx="913071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Medium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D052C167-5CF2-5912-58A5-CAC3F3A06F46}"/>
                </a:ext>
              </a:extLst>
            </p:cNvPr>
            <p:cNvSpPr txBox="1"/>
            <p:nvPr/>
          </p:nvSpPr>
          <p:spPr>
            <a:xfrm>
              <a:off x="7350807" y="2463862"/>
              <a:ext cx="601019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Low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AA962C98-C447-66D9-0F11-5EBC4A9C2CAF}"/>
                </a:ext>
              </a:extLst>
            </p:cNvPr>
            <p:cNvSpPr txBox="1"/>
            <p:nvPr/>
          </p:nvSpPr>
          <p:spPr>
            <a:xfrm>
              <a:off x="9652691" y="2463862"/>
              <a:ext cx="626667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High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D0AE15A2-D026-025D-422D-4491D89973AF}"/>
              </a:ext>
            </a:extLst>
          </p:cNvPr>
          <p:cNvGrpSpPr/>
          <p:nvPr/>
        </p:nvGrpSpPr>
        <p:grpSpPr>
          <a:xfrm>
            <a:off x="5392517" y="4062970"/>
            <a:ext cx="2427972" cy="1253876"/>
            <a:chOff x="7190023" y="4143673"/>
            <a:chExt cx="3237296" cy="1671835"/>
          </a:xfrm>
        </p:grpSpPr>
        <p:sp>
          <p:nvSpPr>
            <p:cNvPr id="113" name="Freeform 5">
              <a:extLst>
                <a:ext uri="{FF2B5EF4-FFF2-40B4-BE49-F238E27FC236}">
                  <a16:creationId xmlns:a16="http://schemas.microsoft.com/office/drawing/2014/main" id="{4A4C2FC7-EE29-0E90-93B5-2DD26B344024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023" y="4449741"/>
              <a:ext cx="1127936" cy="1365766"/>
            </a:xfrm>
            <a:custGeom>
              <a:avLst/>
              <a:gdLst>
                <a:gd name="T0" fmla="*/ 0 w 9364"/>
                <a:gd name="T1" fmla="*/ 11341 h 11341"/>
                <a:gd name="T2" fmla="*/ 6548 w 9364"/>
                <a:gd name="T3" fmla="*/ 0 h 11341"/>
                <a:gd name="T4" fmla="*/ 9364 w 9364"/>
                <a:gd name="T5" fmla="*/ 4876 h 11341"/>
                <a:gd name="T6" fmla="*/ 5632 w 9364"/>
                <a:gd name="T7" fmla="*/ 11341 h 11341"/>
                <a:gd name="T8" fmla="*/ 0 w 9364"/>
                <a:gd name="T9" fmla="*/ 11341 h 1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64" h="11341">
                  <a:moveTo>
                    <a:pt x="0" y="11341"/>
                  </a:moveTo>
                  <a:cubicBezTo>
                    <a:pt x="0" y="6662"/>
                    <a:pt x="2496" y="2339"/>
                    <a:pt x="6548" y="0"/>
                  </a:cubicBezTo>
                  <a:lnTo>
                    <a:pt x="9364" y="4876"/>
                  </a:lnTo>
                  <a:cubicBezTo>
                    <a:pt x="7054" y="6210"/>
                    <a:pt x="5632" y="8674"/>
                    <a:pt x="5632" y="11341"/>
                  </a:cubicBezTo>
                  <a:lnTo>
                    <a:pt x="0" y="1134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14" name="Freeform 6">
              <a:extLst>
                <a:ext uri="{FF2B5EF4-FFF2-40B4-BE49-F238E27FC236}">
                  <a16:creationId xmlns:a16="http://schemas.microsoft.com/office/drawing/2014/main" id="{A697F826-D5E3-4D10-1B5D-15D1B4D49893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9919" y="4143673"/>
              <a:ext cx="1577504" cy="869032"/>
            </a:xfrm>
            <a:custGeom>
              <a:avLst/>
              <a:gdLst>
                <a:gd name="T0" fmla="*/ 0 w 13096"/>
                <a:gd name="T1" fmla="*/ 2339 h 7216"/>
                <a:gd name="T2" fmla="*/ 13096 w 13096"/>
                <a:gd name="T3" fmla="*/ 2339 h 7216"/>
                <a:gd name="T4" fmla="*/ 10281 w 13096"/>
                <a:gd name="T5" fmla="*/ 7216 h 7216"/>
                <a:gd name="T6" fmla="*/ 2816 w 13096"/>
                <a:gd name="T7" fmla="*/ 7216 h 7216"/>
                <a:gd name="T8" fmla="*/ 0 w 13096"/>
                <a:gd name="T9" fmla="*/ 2339 h 7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96" h="7216">
                  <a:moveTo>
                    <a:pt x="0" y="2339"/>
                  </a:moveTo>
                  <a:cubicBezTo>
                    <a:pt x="4052" y="0"/>
                    <a:pt x="9045" y="0"/>
                    <a:pt x="13096" y="2339"/>
                  </a:cubicBezTo>
                  <a:lnTo>
                    <a:pt x="10281" y="7216"/>
                  </a:lnTo>
                  <a:cubicBezTo>
                    <a:pt x="7971" y="5882"/>
                    <a:pt x="5126" y="5882"/>
                    <a:pt x="2816" y="7216"/>
                  </a:cubicBezTo>
                  <a:lnTo>
                    <a:pt x="0" y="2339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15" name="Freeform 7">
              <a:extLst>
                <a:ext uri="{FF2B5EF4-FFF2-40B4-BE49-F238E27FC236}">
                  <a16:creationId xmlns:a16="http://schemas.microsoft.com/office/drawing/2014/main" id="{919F426A-3413-5A16-FA3B-51CAA7E75B55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9383" y="4449741"/>
              <a:ext cx="1127936" cy="1365766"/>
            </a:xfrm>
            <a:custGeom>
              <a:avLst/>
              <a:gdLst>
                <a:gd name="T0" fmla="*/ 1408 w 4682"/>
                <a:gd name="T1" fmla="*/ 0 h 5670"/>
                <a:gd name="T2" fmla="*/ 4682 w 4682"/>
                <a:gd name="T3" fmla="*/ 5670 h 5670"/>
                <a:gd name="T4" fmla="*/ 1866 w 4682"/>
                <a:gd name="T5" fmla="*/ 5670 h 5670"/>
                <a:gd name="T6" fmla="*/ 0 w 4682"/>
                <a:gd name="T7" fmla="*/ 2438 h 5670"/>
                <a:gd name="T8" fmla="*/ 1408 w 4682"/>
                <a:gd name="T9" fmla="*/ 0 h 5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2" h="5670">
                  <a:moveTo>
                    <a:pt x="1408" y="0"/>
                  </a:moveTo>
                  <a:cubicBezTo>
                    <a:pt x="3434" y="1169"/>
                    <a:pt x="4682" y="3331"/>
                    <a:pt x="4682" y="5670"/>
                  </a:cubicBezTo>
                  <a:lnTo>
                    <a:pt x="1866" y="5670"/>
                  </a:lnTo>
                  <a:cubicBezTo>
                    <a:pt x="1866" y="4337"/>
                    <a:pt x="1155" y="3105"/>
                    <a:pt x="0" y="2438"/>
                  </a:cubicBezTo>
                  <a:lnTo>
                    <a:pt x="1408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BBDEC352-7252-18DC-3090-7E0296CDB852}"/>
                </a:ext>
              </a:extLst>
            </p:cNvPr>
            <p:cNvSpPr/>
            <p:nvPr/>
          </p:nvSpPr>
          <p:spPr>
            <a:xfrm>
              <a:off x="7694349" y="4885851"/>
              <a:ext cx="623610" cy="929657"/>
            </a:xfrm>
            <a:custGeom>
              <a:avLst/>
              <a:gdLst>
                <a:gd name="connsiteX0" fmla="*/ 848453 w 986526"/>
                <a:gd name="connsiteY0" fmla="*/ 0 h 1470680"/>
                <a:gd name="connsiteX1" fmla="*/ 986526 w 986526"/>
                <a:gd name="connsiteY1" fmla="*/ 239025 h 1470680"/>
                <a:gd name="connsiteX2" fmla="*/ 275378 w 986526"/>
                <a:gd name="connsiteY2" fmla="*/ 1470680 h 1470680"/>
                <a:gd name="connsiteX3" fmla="*/ 0 w 986526"/>
                <a:gd name="connsiteY3" fmla="*/ 1470680 h 1470680"/>
                <a:gd name="connsiteX4" fmla="*/ 7267 w 986526"/>
                <a:gd name="connsiteY4" fmla="*/ 1326764 h 1470680"/>
                <a:gd name="connsiteX5" fmla="*/ 776177 w 986526"/>
                <a:gd name="connsiteY5" fmla="*/ 43909 h 147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80">
                  <a:moveTo>
                    <a:pt x="848453" y="0"/>
                  </a:moveTo>
                  <a:lnTo>
                    <a:pt x="986526" y="239025"/>
                  </a:lnTo>
                  <a:cubicBezTo>
                    <a:pt x="546346" y="493167"/>
                    <a:pt x="275378" y="962587"/>
                    <a:pt x="275378" y="1470680"/>
                  </a:cubicBezTo>
                  <a:lnTo>
                    <a:pt x="0" y="1470680"/>
                  </a:lnTo>
                  <a:lnTo>
                    <a:pt x="7267" y="1326764"/>
                  </a:lnTo>
                  <a:cubicBezTo>
                    <a:pt x="61488" y="792861"/>
                    <a:pt x="353715" y="329318"/>
                    <a:pt x="776177" y="4390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B1A4060C-B398-96CE-3E65-AB05F2525BA8}"/>
                </a:ext>
              </a:extLst>
            </p:cNvPr>
            <p:cNvSpPr/>
            <p:nvPr/>
          </p:nvSpPr>
          <p:spPr>
            <a:xfrm>
              <a:off x="8271532" y="4723099"/>
              <a:ext cx="1074347" cy="289606"/>
            </a:xfrm>
            <a:custGeom>
              <a:avLst/>
              <a:gdLst>
                <a:gd name="connsiteX0" fmla="*/ 849734 w 1699575"/>
                <a:gd name="connsiteY0" fmla="*/ 0 h 458146"/>
                <a:gd name="connsiteX1" fmla="*/ 1690874 w 1699575"/>
                <a:gd name="connsiteY1" fmla="*/ 212985 h 458146"/>
                <a:gd name="connsiteX2" fmla="*/ 1699575 w 1699575"/>
                <a:gd name="connsiteY2" fmla="*/ 218270 h 458146"/>
                <a:gd name="connsiteX3" fmla="*/ 1561089 w 1699575"/>
                <a:gd name="connsiteY3" fmla="*/ 458146 h 458146"/>
                <a:gd name="connsiteX4" fmla="*/ 138572 w 1699575"/>
                <a:gd name="connsiteY4" fmla="*/ 458146 h 458146"/>
                <a:gd name="connsiteX5" fmla="*/ 0 w 1699575"/>
                <a:gd name="connsiteY5" fmla="*/ 218206 h 458146"/>
                <a:gd name="connsiteX6" fmla="*/ 8594 w 1699575"/>
                <a:gd name="connsiteY6" fmla="*/ 212985 h 458146"/>
                <a:gd name="connsiteX7" fmla="*/ 849734 w 1699575"/>
                <a:gd name="connsiteY7" fmla="*/ 0 h 45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9575" h="458146">
                  <a:moveTo>
                    <a:pt x="849734" y="0"/>
                  </a:moveTo>
                  <a:cubicBezTo>
                    <a:pt x="1154295" y="0"/>
                    <a:pt x="1440834" y="77155"/>
                    <a:pt x="1690874" y="212985"/>
                  </a:cubicBezTo>
                  <a:lnTo>
                    <a:pt x="1699575" y="218270"/>
                  </a:lnTo>
                  <a:lnTo>
                    <a:pt x="1561089" y="458146"/>
                  </a:lnTo>
                  <a:cubicBezTo>
                    <a:pt x="1120899" y="203996"/>
                    <a:pt x="578761" y="203996"/>
                    <a:pt x="138572" y="458146"/>
                  </a:cubicBezTo>
                  <a:lnTo>
                    <a:pt x="0" y="218206"/>
                  </a:lnTo>
                  <a:lnTo>
                    <a:pt x="8594" y="212985"/>
                  </a:lnTo>
                  <a:cubicBezTo>
                    <a:pt x="258634" y="77155"/>
                    <a:pt x="545174" y="0"/>
                    <a:pt x="849734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4E2E6879-03FD-092E-493E-C12F912F67D8}"/>
                </a:ext>
              </a:extLst>
            </p:cNvPr>
            <p:cNvSpPr/>
            <p:nvPr/>
          </p:nvSpPr>
          <p:spPr>
            <a:xfrm>
              <a:off x="9299383" y="4885861"/>
              <a:ext cx="623610" cy="929646"/>
            </a:xfrm>
            <a:custGeom>
              <a:avLst/>
              <a:gdLst>
                <a:gd name="connsiteX0" fmla="*/ 138099 w 986526"/>
                <a:gd name="connsiteY0" fmla="*/ 0 h 1470664"/>
                <a:gd name="connsiteX1" fmla="*/ 210349 w 986526"/>
                <a:gd name="connsiteY1" fmla="*/ 43893 h 1470664"/>
                <a:gd name="connsiteX2" fmla="*/ 979259 w 986526"/>
                <a:gd name="connsiteY2" fmla="*/ 1326748 h 1470664"/>
                <a:gd name="connsiteX3" fmla="*/ 986526 w 986526"/>
                <a:gd name="connsiteY3" fmla="*/ 1470664 h 1470664"/>
                <a:gd name="connsiteX4" fmla="*/ 711149 w 986526"/>
                <a:gd name="connsiteY4" fmla="*/ 1470664 h 1470664"/>
                <a:gd name="connsiteX5" fmla="*/ 0 w 986526"/>
                <a:gd name="connsiteY5" fmla="*/ 239091 h 147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64">
                  <a:moveTo>
                    <a:pt x="138099" y="0"/>
                  </a:moveTo>
                  <a:lnTo>
                    <a:pt x="210349" y="43893"/>
                  </a:lnTo>
                  <a:cubicBezTo>
                    <a:pt x="632810" y="329302"/>
                    <a:pt x="925038" y="792845"/>
                    <a:pt x="979259" y="1326748"/>
                  </a:cubicBezTo>
                  <a:lnTo>
                    <a:pt x="986526" y="1470664"/>
                  </a:lnTo>
                  <a:lnTo>
                    <a:pt x="711149" y="1470664"/>
                  </a:lnTo>
                  <a:cubicBezTo>
                    <a:pt x="711149" y="962716"/>
                    <a:pt x="440181" y="493255"/>
                    <a:pt x="0" y="23909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4D01A712-45EA-D697-E1AD-FCAEB174A41A}"/>
                </a:ext>
              </a:extLst>
            </p:cNvPr>
            <p:cNvSpPr txBox="1"/>
            <p:nvPr/>
          </p:nvSpPr>
          <p:spPr>
            <a:xfrm>
              <a:off x="8352136" y="4329160"/>
              <a:ext cx="913071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Medium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F2A385C8-C89D-B460-3762-08DCCFE64DE1}"/>
                </a:ext>
              </a:extLst>
            </p:cNvPr>
            <p:cNvSpPr txBox="1"/>
            <p:nvPr/>
          </p:nvSpPr>
          <p:spPr>
            <a:xfrm>
              <a:off x="7350807" y="4990324"/>
              <a:ext cx="601019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Low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AC843EF-D350-F81C-5AB8-5AE8F4ED3485}"/>
                </a:ext>
              </a:extLst>
            </p:cNvPr>
            <p:cNvSpPr txBox="1"/>
            <p:nvPr/>
          </p:nvSpPr>
          <p:spPr>
            <a:xfrm>
              <a:off x="9652691" y="4990324"/>
              <a:ext cx="626667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High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94248C9-3A6E-58CA-E80F-6407557D6CEB}"/>
              </a:ext>
            </a:extLst>
          </p:cNvPr>
          <p:cNvGrpSpPr/>
          <p:nvPr/>
        </p:nvGrpSpPr>
        <p:grpSpPr>
          <a:xfrm>
            <a:off x="1323511" y="4062969"/>
            <a:ext cx="2427972" cy="1253876"/>
            <a:chOff x="1764681" y="4143672"/>
            <a:chExt cx="3237296" cy="1671835"/>
          </a:xfrm>
        </p:grpSpPr>
        <p:sp>
          <p:nvSpPr>
            <p:cNvPr id="126" name="Freeform 5">
              <a:extLst>
                <a:ext uri="{FF2B5EF4-FFF2-40B4-BE49-F238E27FC236}">
                  <a16:creationId xmlns:a16="http://schemas.microsoft.com/office/drawing/2014/main" id="{AC0AA442-1B4F-30D1-8C5D-AFA16D89C69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681" y="4449740"/>
              <a:ext cx="1127936" cy="1365766"/>
            </a:xfrm>
            <a:custGeom>
              <a:avLst/>
              <a:gdLst>
                <a:gd name="T0" fmla="*/ 0 w 9364"/>
                <a:gd name="T1" fmla="*/ 11341 h 11341"/>
                <a:gd name="T2" fmla="*/ 6548 w 9364"/>
                <a:gd name="T3" fmla="*/ 0 h 11341"/>
                <a:gd name="T4" fmla="*/ 9364 w 9364"/>
                <a:gd name="T5" fmla="*/ 4876 h 11341"/>
                <a:gd name="T6" fmla="*/ 5632 w 9364"/>
                <a:gd name="T7" fmla="*/ 11341 h 11341"/>
                <a:gd name="T8" fmla="*/ 0 w 9364"/>
                <a:gd name="T9" fmla="*/ 11341 h 1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64" h="11341">
                  <a:moveTo>
                    <a:pt x="0" y="11341"/>
                  </a:moveTo>
                  <a:cubicBezTo>
                    <a:pt x="0" y="6662"/>
                    <a:pt x="2496" y="2339"/>
                    <a:pt x="6548" y="0"/>
                  </a:cubicBezTo>
                  <a:lnTo>
                    <a:pt x="9364" y="4876"/>
                  </a:lnTo>
                  <a:cubicBezTo>
                    <a:pt x="7054" y="6210"/>
                    <a:pt x="5632" y="8674"/>
                    <a:pt x="5632" y="11341"/>
                  </a:cubicBezTo>
                  <a:lnTo>
                    <a:pt x="0" y="1134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27" name="Freeform 6">
              <a:extLst>
                <a:ext uri="{FF2B5EF4-FFF2-40B4-BE49-F238E27FC236}">
                  <a16:creationId xmlns:a16="http://schemas.microsoft.com/office/drawing/2014/main" id="{0B53ACB0-2CB5-0301-5EFA-087DD8D9B36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577" y="4143672"/>
              <a:ext cx="1577504" cy="869032"/>
            </a:xfrm>
            <a:custGeom>
              <a:avLst/>
              <a:gdLst>
                <a:gd name="T0" fmla="*/ 0 w 13096"/>
                <a:gd name="T1" fmla="*/ 2339 h 7216"/>
                <a:gd name="T2" fmla="*/ 13096 w 13096"/>
                <a:gd name="T3" fmla="*/ 2339 h 7216"/>
                <a:gd name="T4" fmla="*/ 10281 w 13096"/>
                <a:gd name="T5" fmla="*/ 7216 h 7216"/>
                <a:gd name="T6" fmla="*/ 2816 w 13096"/>
                <a:gd name="T7" fmla="*/ 7216 h 7216"/>
                <a:gd name="T8" fmla="*/ 0 w 13096"/>
                <a:gd name="T9" fmla="*/ 2339 h 7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96" h="7216">
                  <a:moveTo>
                    <a:pt x="0" y="2339"/>
                  </a:moveTo>
                  <a:cubicBezTo>
                    <a:pt x="4052" y="0"/>
                    <a:pt x="9045" y="0"/>
                    <a:pt x="13096" y="2339"/>
                  </a:cubicBezTo>
                  <a:lnTo>
                    <a:pt x="10281" y="7216"/>
                  </a:lnTo>
                  <a:cubicBezTo>
                    <a:pt x="7971" y="5882"/>
                    <a:pt x="5126" y="5882"/>
                    <a:pt x="2816" y="7216"/>
                  </a:cubicBezTo>
                  <a:lnTo>
                    <a:pt x="0" y="2339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28" name="Freeform 7">
              <a:extLst>
                <a:ext uri="{FF2B5EF4-FFF2-40B4-BE49-F238E27FC236}">
                  <a16:creationId xmlns:a16="http://schemas.microsoft.com/office/drawing/2014/main" id="{1F1C494E-60A8-25F5-5634-806A1830B05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041" y="4449740"/>
              <a:ext cx="1127936" cy="1365766"/>
            </a:xfrm>
            <a:custGeom>
              <a:avLst/>
              <a:gdLst>
                <a:gd name="T0" fmla="*/ 1408 w 4682"/>
                <a:gd name="T1" fmla="*/ 0 h 5670"/>
                <a:gd name="T2" fmla="*/ 4682 w 4682"/>
                <a:gd name="T3" fmla="*/ 5670 h 5670"/>
                <a:gd name="T4" fmla="*/ 1866 w 4682"/>
                <a:gd name="T5" fmla="*/ 5670 h 5670"/>
                <a:gd name="T6" fmla="*/ 0 w 4682"/>
                <a:gd name="T7" fmla="*/ 2438 h 5670"/>
                <a:gd name="T8" fmla="*/ 1408 w 4682"/>
                <a:gd name="T9" fmla="*/ 0 h 5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2" h="5670">
                  <a:moveTo>
                    <a:pt x="1408" y="0"/>
                  </a:moveTo>
                  <a:cubicBezTo>
                    <a:pt x="3434" y="1169"/>
                    <a:pt x="4682" y="3331"/>
                    <a:pt x="4682" y="5670"/>
                  </a:cubicBezTo>
                  <a:lnTo>
                    <a:pt x="1866" y="5670"/>
                  </a:lnTo>
                  <a:cubicBezTo>
                    <a:pt x="1866" y="4337"/>
                    <a:pt x="1155" y="3105"/>
                    <a:pt x="0" y="2438"/>
                  </a:cubicBezTo>
                  <a:lnTo>
                    <a:pt x="1408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AF188762-3FD2-F664-38CF-2C87C3D2D74F}"/>
                </a:ext>
              </a:extLst>
            </p:cNvPr>
            <p:cNvSpPr/>
            <p:nvPr/>
          </p:nvSpPr>
          <p:spPr>
            <a:xfrm>
              <a:off x="2269007" y="4885850"/>
              <a:ext cx="623610" cy="929657"/>
            </a:xfrm>
            <a:custGeom>
              <a:avLst/>
              <a:gdLst>
                <a:gd name="connsiteX0" fmla="*/ 848453 w 986526"/>
                <a:gd name="connsiteY0" fmla="*/ 0 h 1470680"/>
                <a:gd name="connsiteX1" fmla="*/ 986526 w 986526"/>
                <a:gd name="connsiteY1" fmla="*/ 239025 h 1470680"/>
                <a:gd name="connsiteX2" fmla="*/ 275378 w 986526"/>
                <a:gd name="connsiteY2" fmla="*/ 1470680 h 1470680"/>
                <a:gd name="connsiteX3" fmla="*/ 0 w 986526"/>
                <a:gd name="connsiteY3" fmla="*/ 1470680 h 1470680"/>
                <a:gd name="connsiteX4" fmla="*/ 7267 w 986526"/>
                <a:gd name="connsiteY4" fmla="*/ 1326764 h 1470680"/>
                <a:gd name="connsiteX5" fmla="*/ 776177 w 986526"/>
                <a:gd name="connsiteY5" fmla="*/ 43909 h 147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80">
                  <a:moveTo>
                    <a:pt x="848453" y="0"/>
                  </a:moveTo>
                  <a:lnTo>
                    <a:pt x="986526" y="239025"/>
                  </a:lnTo>
                  <a:cubicBezTo>
                    <a:pt x="546346" y="493167"/>
                    <a:pt x="275378" y="962587"/>
                    <a:pt x="275378" y="1470680"/>
                  </a:cubicBezTo>
                  <a:lnTo>
                    <a:pt x="0" y="1470680"/>
                  </a:lnTo>
                  <a:lnTo>
                    <a:pt x="7267" y="1326764"/>
                  </a:lnTo>
                  <a:cubicBezTo>
                    <a:pt x="61488" y="792861"/>
                    <a:pt x="353715" y="329318"/>
                    <a:pt x="776177" y="4390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E37FD9D0-0A5B-F747-C71B-A28661F00B41}"/>
                </a:ext>
              </a:extLst>
            </p:cNvPr>
            <p:cNvSpPr/>
            <p:nvPr/>
          </p:nvSpPr>
          <p:spPr>
            <a:xfrm>
              <a:off x="2846190" y="4723098"/>
              <a:ext cx="1074347" cy="289606"/>
            </a:xfrm>
            <a:custGeom>
              <a:avLst/>
              <a:gdLst>
                <a:gd name="connsiteX0" fmla="*/ 849734 w 1699575"/>
                <a:gd name="connsiteY0" fmla="*/ 0 h 458146"/>
                <a:gd name="connsiteX1" fmla="*/ 1690874 w 1699575"/>
                <a:gd name="connsiteY1" fmla="*/ 212985 h 458146"/>
                <a:gd name="connsiteX2" fmla="*/ 1699575 w 1699575"/>
                <a:gd name="connsiteY2" fmla="*/ 218270 h 458146"/>
                <a:gd name="connsiteX3" fmla="*/ 1561089 w 1699575"/>
                <a:gd name="connsiteY3" fmla="*/ 458146 h 458146"/>
                <a:gd name="connsiteX4" fmla="*/ 138572 w 1699575"/>
                <a:gd name="connsiteY4" fmla="*/ 458146 h 458146"/>
                <a:gd name="connsiteX5" fmla="*/ 0 w 1699575"/>
                <a:gd name="connsiteY5" fmla="*/ 218206 h 458146"/>
                <a:gd name="connsiteX6" fmla="*/ 8594 w 1699575"/>
                <a:gd name="connsiteY6" fmla="*/ 212985 h 458146"/>
                <a:gd name="connsiteX7" fmla="*/ 849734 w 1699575"/>
                <a:gd name="connsiteY7" fmla="*/ 0 h 45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9575" h="458146">
                  <a:moveTo>
                    <a:pt x="849734" y="0"/>
                  </a:moveTo>
                  <a:cubicBezTo>
                    <a:pt x="1154295" y="0"/>
                    <a:pt x="1440834" y="77155"/>
                    <a:pt x="1690874" y="212985"/>
                  </a:cubicBezTo>
                  <a:lnTo>
                    <a:pt x="1699575" y="218270"/>
                  </a:lnTo>
                  <a:lnTo>
                    <a:pt x="1561089" y="458146"/>
                  </a:lnTo>
                  <a:cubicBezTo>
                    <a:pt x="1120899" y="203996"/>
                    <a:pt x="578761" y="203996"/>
                    <a:pt x="138572" y="458146"/>
                  </a:cubicBezTo>
                  <a:lnTo>
                    <a:pt x="0" y="218206"/>
                  </a:lnTo>
                  <a:lnTo>
                    <a:pt x="8594" y="212985"/>
                  </a:lnTo>
                  <a:cubicBezTo>
                    <a:pt x="258634" y="77155"/>
                    <a:pt x="545174" y="0"/>
                    <a:pt x="849734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336DF3C3-034D-9EB2-1394-6BB9BE1CE6A5}"/>
                </a:ext>
              </a:extLst>
            </p:cNvPr>
            <p:cNvSpPr/>
            <p:nvPr/>
          </p:nvSpPr>
          <p:spPr>
            <a:xfrm>
              <a:off x="3874041" y="4885860"/>
              <a:ext cx="623610" cy="929646"/>
            </a:xfrm>
            <a:custGeom>
              <a:avLst/>
              <a:gdLst>
                <a:gd name="connsiteX0" fmla="*/ 138099 w 986526"/>
                <a:gd name="connsiteY0" fmla="*/ 0 h 1470664"/>
                <a:gd name="connsiteX1" fmla="*/ 210349 w 986526"/>
                <a:gd name="connsiteY1" fmla="*/ 43893 h 1470664"/>
                <a:gd name="connsiteX2" fmla="*/ 979259 w 986526"/>
                <a:gd name="connsiteY2" fmla="*/ 1326748 h 1470664"/>
                <a:gd name="connsiteX3" fmla="*/ 986526 w 986526"/>
                <a:gd name="connsiteY3" fmla="*/ 1470664 h 1470664"/>
                <a:gd name="connsiteX4" fmla="*/ 711149 w 986526"/>
                <a:gd name="connsiteY4" fmla="*/ 1470664 h 1470664"/>
                <a:gd name="connsiteX5" fmla="*/ 0 w 986526"/>
                <a:gd name="connsiteY5" fmla="*/ 239091 h 147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64">
                  <a:moveTo>
                    <a:pt x="138099" y="0"/>
                  </a:moveTo>
                  <a:lnTo>
                    <a:pt x="210349" y="43893"/>
                  </a:lnTo>
                  <a:cubicBezTo>
                    <a:pt x="632810" y="329302"/>
                    <a:pt x="925038" y="792845"/>
                    <a:pt x="979259" y="1326748"/>
                  </a:cubicBezTo>
                  <a:lnTo>
                    <a:pt x="986526" y="1470664"/>
                  </a:lnTo>
                  <a:lnTo>
                    <a:pt x="711149" y="1470664"/>
                  </a:lnTo>
                  <a:cubicBezTo>
                    <a:pt x="711149" y="962716"/>
                    <a:pt x="440181" y="493255"/>
                    <a:pt x="0" y="23909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 dirty="0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037C27C6-8EF1-0B87-41A0-49261C254F80}"/>
                </a:ext>
              </a:extLst>
            </p:cNvPr>
            <p:cNvSpPr txBox="1"/>
            <p:nvPr/>
          </p:nvSpPr>
          <p:spPr>
            <a:xfrm>
              <a:off x="2926794" y="4329159"/>
              <a:ext cx="913071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Medium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D27D3ED3-0849-62F2-8932-AB0E97A86163}"/>
                </a:ext>
              </a:extLst>
            </p:cNvPr>
            <p:cNvSpPr txBox="1"/>
            <p:nvPr/>
          </p:nvSpPr>
          <p:spPr>
            <a:xfrm>
              <a:off x="1925465" y="4990323"/>
              <a:ext cx="601019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Low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057D69F7-DB4E-ED37-1BFA-278473130016}"/>
                </a:ext>
              </a:extLst>
            </p:cNvPr>
            <p:cNvSpPr txBox="1"/>
            <p:nvPr/>
          </p:nvSpPr>
          <p:spPr>
            <a:xfrm>
              <a:off x="4227349" y="4990323"/>
              <a:ext cx="626667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High</a:t>
              </a:r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A078D0BD-9B3C-9DB0-3254-4FF4CAB51E41}"/>
              </a:ext>
            </a:extLst>
          </p:cNvPr>
          <p:cNvSpPr txBox="1"/>
          <p:nvPr/>
        </p:nvSpPr>
        <p:spPr>
          <a:xfrm>
            <a:off x="7570620" y="1920520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2"/>
                </a:solidFill>
              </a:rPr>
              <a:t>42%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F12EE2F6-5BCE-72DC-0E52-01C876FB5C39}"/>
              </a:ext>
            </a:extLst>
          </p:cNvPr>
          <p:cNvSpPr txBox="1"/>
          <p:nvPr/>
        </p:nvSpPr>
        <p:spPr>
          <a:xfrm>
            <a:off x="7570620" y="3815367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>
            <a:defPPr>
              <a:defRPr lang="en-US"/>
            </a:defPPr>
            <a:lvl1pPr>
              <a:defRPr sz="4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sz="3300" dirty="0">
                <a:solidFill>
                  <a:schemeClr val="accent4"/>
                </a:solidFill>
              </a:rPr>
              <a:t>91%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715A1E7E-C34A-BE2D-6841-E9C24EABBC59}"/>
              </a:ext>
            </a:extLst>
          </p:cNvPr>
          <p:cNvSpPr txBox="1"/>
          <p:nvPr/>
        </p:nvSpPr>
        <p:spPr>
          <a:xfrm>
            <a:off x="3501614" y="3815367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4"/>
                </a:solidFill>
              </a:rPr>
              <a:t>67%</a:t>
            </a:r>
          </a:p>
        </p:txBody>
      </p:sp>
      <p:sp>
        <p:nvSpPr>
          <p:cNvPr id="106" name="Freeform: Shape 105" descr="Marker with solid fill">
            <a:extLst>
              <a:ext uri="{FF2B5EF4-FFF2-40B4-BE49-F238E27FC236}">
                <a16:creationId xmlns:a16="http://schemas.microsoft.com/office/drawing/2014/main" id="{A5E0B23B-E940-2A23-8B5F-5368A826A373}"/>
              </a:ext>
            </a:extLst>
          </p:cNvPr>
          <p:cNvSpPr/>
          <p:nvPr/>
        </p:nvSpPr>
        <p:spPr>
          <a:xfrm rot="9900000">
            <a:off x="6435242" y="2428154"/>
            <a:ext cx="94846" cy="973115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BFAC5CE2-5EB1-946E-A6C5-DB8DB5098B6E}"/>
              </a:ext>
            </a:extLst>
          </p:cNvPr>
          <p:cNvSpPr/>
          <p:nvPr/>
        </p:nvSpPr>
        <p:spPr>
          <a:xfrm>
            <a:off x="6262537" y="3093596"/>
            <a:ext cx="687935" cy="32840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74" name="Freeform: Shape 73" descr="Marker with solid fill">
            <a:extLst>
              <a:ext uri="{FF2B5EF4-FFF2-40B4-BE49-F238E27FC236}">
                <a16:creationId xmlns:a16="http://schemas.microsoft.com/office/drawing/2014/main" id="{B0E97A7E-BC6E-8E8C-038F-29E756A6F42C}"/>
              </a:ext>
            </a:extLst>
          </p:cNvPr>
          <p:cNvSpPr/>
          <p:nvPr/>
        </p:nvSpPr>
        <p:spPr>
          <a:xfrm rot="6566894">
            <a:off x="2053224" y="2644696"/>
            <a:ext cx="94846" cy="973115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2EB8D8CA-AE22-F6E7-09BD-E1F2324D9C97}"/>
              </a:ext>
            </a:extLst>
          </p:cNvPr>
          <p:cNvSpPr/>
          <p:nvPr/>
        </p:nvSpPr>
        <p:spPr>
          <a:xfrm>
            <a:off x="2193530" y="3093596"/>
            <a:ext cx="687935" cy="32840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32" name="Freeform: Shape 131" descr="Marker with solid fill">
            <a:extLst>
              <a:ext uri="{FF2B5EF4-FFF2-40B4-BE49-F238E27FC236}">
                <a16:creationId xmlns:a16="http://schemas.microsoft.com/office/drawing/2014/main" id="{431E73F5-8453-7842-1349-220CC7F74531}"/>
              </a:ext>
            </a:extLst>
          </p:cNvPr>
          <p:cNvSpPr/>
          <p:nvPr/>
        </p:nvSpPr>
        <p:spPr>
          <a:xfrm rot="13057016">
            <a:off x="2772212" y="4331421"/>
            <a:ext cx="94846" cy="973115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BB890C8A-F72D-644A-AC43-A04AF96C156A}"/>
              </a:ext>
            </a:extLst>
          </p:cNvPr>
          <p:cNvSpPr/>
          <p:nvPr/>
        </p:nvSpPr>
        <p:spPr>
          <a:xfrm>
            <a:off x="2193530" y="4988442"/>
            <a:ext cx="687935" cy="32840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19" name="Freeform: Shape 118" descr="Marker with solid fill">
            <a:extLst>
              <a:ext uri="{FF2B5EF4-FFF2-40B4-BE49-F238E27FC236}">
                <a16:creationId xmlns:a16="http://schemas.microsoft.com/office/drawing/2014/main" id="{EE283FA7-630F-DBF3-9499-01BE47B8EA1C}"/>
              </a:ext>
            </a:extLst>
          </p:cNvPr>
          <p:cNvSpPr/>
          <p:nvPr/>
        </p:nvSpPr>
        <p:spPr>
          <a:xfrm rot="16200000">
            <a:off x="7036640" y="4689139"/>
            <a:ext cx="94846" cy="973115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F13D219B-918D-69AF-F173-23A94C9B6CB3}"/>
              </a:ext>
            </a:extLst>
          </p:cNvPr>
          <p:cNvSpPr/>
          <p:nvPr/>
        </p:nvSpPr>
        <p:spPr>
          <a:xfrm>
            <a:off x="6262537" y="4988443"/>
            <a:ext cx="687935" cy="32840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615278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674BD-7805-B7E8-8A58-15ED84C89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2ADC4-713B-BDE4-D931-3A923D88D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3-Option Speedometer Gauge Diagram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908CD03-6139-58C0-784E-17677054D387}"/>
              </a:ext>
            </a:extLst>
          </p:cNvPr>
          <p:cNvGrpSpPr/>
          <p:nvPr/>
        </p:nvGrpSpPr>
        <p:grpSpPr>
          <a:xfrm>
            <a:off x="628650" y="1926292"/>
            <a:ext cx="3817694" cy="1643534"/>
            <a:chOff x="838200" y="1294769"/>
            <a:chExt cx="5090258" cy="2191379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EB28377-4628-96DD-7D85-4CB86F13E089}"/>
                </a:ext>
              </a:extLst>
            </p:cNvPr>
            <p:cNvSpPr/>
            <p:nvPr/>
          </p:nvSpPr>
          <p:spPr>
            <a:xfrm>
              <a:off x="971191" y="2788213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58F7762-182A-8A85-B2BB-007C32CF53F7}"/>
                </a:ext>
              </a:extLst>
            </p:cNvPr>
            <p:cNvSpPr/>
            <p:nvPr/>
          </p:nvSpPr>
          <p:spPr>
            <a:xfrm>
              <a:off x="838200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Current Risk Level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A395F6E-7F06-43FF-A768-DA96E49CD336}"/>
              </a:ext>
            </a:extLst>
          </p:cNvPr>
          <p:cNvGrpSpPr/>
          <p:nvPr/>
        </p:nvGrpSpPr>
        <p:grpSpPr>
          <a:xfrm>
            <a:off x="628650" y="3821139"/>
            <a:ext cx="3817694" cy="1643534"/>
            <a:chOff x="838200" y="3821232"/>
            <a:chExt cx="5090258" cy="2191379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44E5199-607F-2119-E31A-B1E29ED3FECB}"/>
                </a:ext>
              </a:extLst>
            </p:cNvPr>
            <p:cNvSpPr/>
            <p:nvPr/>
          </p:nvSpPr>
          <p:spPr>
            <a:xfrm>
              <a:off x="971191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050ED06-A759-A76C-1D1E-FD9BCB23B828}"/>
                </a:ext>
              </a:extLst>
            </p:cNvPr>
            <p:cNvSpPr/>
            <p:nvPr/>
          </p:nvSpPr>
          <p:spPr>
            <a:xfrm>
              <a:off x="838200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Customer Satisfaction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CB247FF-BAF1-668A-EB62-2A0A4474C013}"/>
              </a:ext>
            </a:extLst>
          </p:cNvPr>
          <p:cNvGrpSpPr/>
          <p:nvPr/>
        </p:nvGrpSpPr>
        <p:grpSpPr>
          <a:xfrm>
            <a:off x="4697656" y="1926292"/>
            <a:ext cx="3817694" cy="1643534"/>
            <a:chOff x="6263542" y="1294769"/>
            <a:chExt cx="5090258" cy="2191379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626EB5A-198D-9E69-CCBA-1076A290C5F2}"/>
                </a:ext>
              </a:extLst>
            </p:cNvPr>
            <p:cNvSpPr/>
            <p:nvPr/>
          </p:nvSpPr>
          <p:spPr>
            <a:xfrm>
              <a:off x="6396533" y="2788212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4ECC837-87BA-603F-B2FD-7F619433A4E5}"/>
                </a:ext>
              </a:extLst>
            </p:cNvPr>
            <p:cNvSpPr/>
            <p:nvPr/>
          </p:nvSpPr>
          <p:spPr>
            <a:xfrm>
              <a:off x="6263542" y="1294769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Performance Score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B550FEE-E980-3674-8DFC-A5C60063A6AE}"/>
              </a:ext>
            </a:extLst>
          </p:cNvPr>
          <p:cNvGrpSpPr/>
          <p:nvPr/>
        </p:nvGrpSpPr>
        <p:grpSpPr>
          <a:xfrm>
            <a:off x="4697656" y="3821139"/>
            <a:ext cx="3817694" cy="1643534"/>
            <a:chOff x="6263542" y="3821232"/>
            <a:chExt cx="5090258" cy="2191379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56B993E-2CEC-1F95-2BCC-8AB87DF802B0}"/>
                </a:ext>
              </a:extLst>
            </p:cNvPr>
            <p:cNvSpPr/>
            <p:nvPr/>
          </p:nvSpPr>
          <p:spPr>
            <a:xfrm>
              <a:off x="6396533" y="5314675"/>
              <a:ext cx="4824276" cy="640787"/>
            </a:xfrm>
            <a:custGeom>
              <a:avLst/>
              <a:gdLst>
                <a:gd name="connsiteX0" fmla="*/ 0 w 5090258"/>
                <a:gd name="connsiteY0" fmla="*/ 0 h 697935"/>
                <a:gd name="connsiteX1" fmla="*/ 5090258 w 5090258"/>
                <a:gd name="connsiteY1" fmla="*/ 0 h 697935"/>
                <a:gd name="connsiteX2" fmla="*/ 5090258 w 5090258"/>
                <a:gd name="connsiteY2" fmla="*/ 697935 h 697935"/>
                <a:gd name="connsiteX3" fmla="*/ 2545129 w 5090258"/>
                <a:gd name="connsiteY3" fmla="*/ 482275 h 697935"/>
                <a:gd name="connsiteX4" fmla="*/ 0 w 5090258"/>
                <a:gd name="connsiteY4" fmla="*/ 697935 h 697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90258" h="697935">
                  <a:moveTo>
                    <a:pt x="0" y="0"/>
                  </a:moveTo>
                  <a:lnTo>
                    <a:pt x="5090258" y="0"/>
                  </a:lnTo>
                  <a:lnTo>
                    <a:pt x="5090258" y="697935"/>
                  </a:lnTo>
                  <a:cubicBezTo>
                    <a:pt x="5090258" y="578829"/>
                    <a:pt x="3950765" y="482275"/>
                    <a:pt x="2545129" y="482275"/>
                  </a:cubicBezTo>
                  <a:cubicBezTo>
                    <a:pt x="1139493" y="482275"/>
                    <a:pt x="0" y="578829"/>
                    <a:pt x="0" y="6979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406400" dist="2794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06DA1F4-00E4-D96E-C9AD-4A41A6AD1AA6}"/>
                </a:ext>
              </a:extLst>
            </p:cNvPr>
            <p:cNvSpPr/>
            <p:nvPr/>
          </p:nvSpPr>
          <p:spPr>
            <a:xfrm>
              <a:off x="6263542" y="3821232"/>
              <a:ext cx="5090258" cy="21913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1350" b="1" cap="all" dirty="0">
                  <a:solidFill>
                    <a:schemeClr val="tx1"/>
                  </a:solidFill>
                </a:rPr>
                <a:t>Goal Achievement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540FC1D7-09B8-85DF-FFCE-F84278DC9471}"/>
              </a:ext>
            </a:extLst>
          </p:cNvPr>
          <p:cNvGrpSpPr/>
          <p:nvPr/>
        </p:nvGrpSpPr>
        <p:grpSpPr>
          <a:xfrm>
            <a:off x="1323511" y="2168123"/>
            <a:ext cx="2427972" cy="1253876"/>
            <a:chOff x="1764681" y="1617211"/>
            <a:chExt cx="3237296" cy="1671835"/>
          </a:xfrm>
        </p:grpSpPr>
        <p:sp>
          <p:nvSpPr>
            <p:cNvPr id="67" name="Freeform 5">
              <a:extLst>
                <a:ext uri="{FF2B5EF4-FFF2-40B4-BE49-F238E27FC236}">
                  <a16:creationId xmlns:a16="http://schemas.microsoft.com/office/drawing/2014/main" id="{405BEEA0-2B69-2740-E734-8A9005C4D8AB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681" y="1923279"/>
              <a:ext cx="1127936" cy="1365766"/>
            </a:xfrm>
            <a:custGeom>
              <a:avLst/>
              <a:gdLst>
                <a:gd name="T0" fmla="*/ 0 w 9364"/>
                <a:gd name="T1" fmla="*/ 11341 h 11341"/>
                <a:gd name="T2" fmla="*/ 6548 w 9364"/>
                <a:gd name="T3" fmla="*/ 0 h 11341"/>
                <a:gd name="T4" fmla="*/ 9364 w 9364"/>
                <a:gd name="T5" fmla="*/ 4876 h 11341"/>
                <a:gd name="T6" fmla="*/ 5632 w 9364"/>
                <a:gd name="T7" fmla="*/ 11341 h 11341"/>
                <a:gd name="T8" fmla="*/ 0 w 9364"/>
                <a:gd name="T9" fmla="*/ 11341 h 1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64" h="11341">
                  <a:moveTo>
                    <a:pt x="0" y="11341"/>
                  </a:moveTo>
                  <a:cubicBezTo>
                    <a:pt x="0" y="6662"/>
                    <a:pt x="2496" y="2339"/>
                    <a:pt x="6548" y="0"/>
                  </a:cubicBezTo>
                  <a:lnTo>
                    <a:pt x="9364" y="4876"/>
                  </a:lnTo>
                  <a:cubicBezTo>
                    <a:pt x="7054" y="6210"/>
                    <a:pt x="5632" y="8674"/>
                    <a:pt x="5632" y="11341"/>
                  </a:cubicBezTo>
                  <a:lnTo>
                    <a:pt x="0" y="1134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68" name="Freeform 6">
              <a:extLst>
                <a:ext uri="{FF2B5EF4-FFF2-40B4-BE49-F238E27FC236}">
                  <a16:creationId xmlns:a16="http://schemas.microsoft.com/office/drawing/2014/main" id="{846DA2BF-2E4D-2804-732A-1F355D6D69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577" y="1617211"/>
              <a:ext cx="1577504" cy="869032"/>
            </a:xfrm>
            <a:custGeom>
              <a:avLst/>
              <a:gdLst>
                <a:gd name="T0" fmla="*/ 0 w 13096"/>
                <a:gd name="T1" fmla="*/ 2339 h 7216"/>
                <a:gd name="T2" fmla="*/ 13096 w 13096"/>
                <a:gd name="T3" fmla="*/ 2339 h 7216"/>
                <a:gd name="T4" fmla="*/ 10281 w 13096"/>
                <a:gd name="T5" fmla="*/ 7216 h 7216"/>
                <a:gd name="T6" fmla="*/ 2816 w 13096"/>
                <a:gd name="T7" fmla="*/ 7216 h 7216"/>
                <a:gd name="T8" fmla="*/ 0 w 13096"/>
                <a:gd name="T9" fmla="*/ 2339 h 7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96" h="7216">
                  <a:moveTo>
                    <a:pt x="0" y="2339"/>
                  </a:moveTo>
                  <a:cubicBezTo>
                    <a:pt x="4052" y="0"/>
                    <a:pt x="9045" y="0"/>
                    <a:pt x="13096" y="2339"/>
                  </a:cubicBezTo>
                  <a:lnTo>
                    <a:pt x="10281" y="7216"/>
                  </a:lnTo>
                  <a:cubicBezTo>
                    <a:pt x="7971" y="5882"/>
                    <a:pt x="5126" y="5882"/>
                    <a:pt x="2816" y="7216"/>
                  </a:cubicBezTo>
                  <a:lnTo>
                    <a:pt x="0" y="2339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69" name="Freeform 7">
              <a:extLst>
                <a:ext uri="{FF2B5EF4-FFF2-40B4-BE49-F238E27FC236}">
                  <a16:creationId xmlns:a16="http://schemas.microsoft.com/office/drawing/2014/main" id="{6BAB2CBE-72D7-8739-E6E1-A532152BB9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041" y="1923279"/>
              <a:ext cx="1127936" cy="1365766"/>
            </a:xfrm>
            <a:custGeom>
              <a:avLst/>
              <a:gdLst>
                <a:gd name="T0" fmla="*/ 1408 w 4682"/>
                <a:gd name="T1" fmla="*/ 0 h 5670"/>
                <a:gd name="T2" fmla="*/ 4682 w 4682"/>
                <a:gd name="T3" fmla="*/ 5670 h 5670"/>
                <a:gd name="T4" fmla="*/ 1866 w 4682"/>
                <a:gd name="T5" fmla="*/ 5670 h 5670"/>
                <a:gd name="T6" fmla="*/ 0 w 4682"/>
                <a:gd name="T7" fmla="*/ 2438 h 5670"/>
                <a:gd name="T8" fmla="*/ 1408 w 4682"/>
                <a:gd name="T9" fmla="*/ 0 h 5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2" h="5670">
                  <a:moveTo>
                    <a:pt x="1408" y="0"/>
                  </a:moveTo>
                  <a:cubicBezTo>
                    <a:pt x="3434" y="1169"/>
                    <a:pt x="4682" y="3331"/>
                    <a:pt x="4682" y="5670"/>
                  </a:cubicBezTo>
                  <a:lnTo>
                    <a:pt x="1866" y="5670"/>
                  </a:lnTo>
                  <a:cubicBezTo>
                    <a:pt x="1866" y="4337"/>
                    <a:pt x="1155" y="3105"/>
                    <a:pt x="0" y="2438"/>
                  </a:cubicBezTo>
                  <a:lnTo>
                    <a:pt x="1408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5F26BB96-5F1A-F0F9-57C0-A8A82DAB6F7E}"/>
                </a:ext>
              </a:extLst>
            </p:cNvPr>
            <p:cNvSpPr/>
            <p:nvPr/>
          </p:nvSpPr>
          <p:spPr>
            <a:xfrm>
              <a:off x="2269007" y="2359389"/>
              <a:ext cx="623610" cy="929657"/>
            </a:xfrm>
            <a:custGeom>
              <a:avLst/>
              <a:gdLst>
                <a:gd name="connsiteX0" fmla="*/ 848453 w 986526"/>
                <a:gd name="connsiteY0" fmla="*/ 0 h 1470680"/>
                <a:gd name="connsiteX1" fmla="*/ 986526 w 986526"/>
                <a:gd name="connsiteY1" fmla="*/ 239025 h 1470680"/>
                <a:gd name="connsiteX2" fmla="*/ 275378 w 986526"/>
                <a:gd name="connsiteY2" fmla="*/ 1470680 h 1470680"/>
                <a:gd name="connsiteX3" fmla="*/ 0 w 986526"/>
                <a:gd name="connsiteY3" fmla="*/ 1470680 h 1470680"/>
                <a:gd name="connsiteX4" fmla="*/ 7267 w 986526"/>
                <a:gd name="connsiteY4" fmla="*/ 1326764 h 1470680"/>
                <a:gd name="connsiteX5" fmla="*/ 776177 w 986526"/>
                <a:gd name="connsiteY5" fmla="*/ 43909 h 147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80">
                  <a:moveTo>
                    <a:pt x="848453" y="0"/>
                  </a:moveTo>
                  <a:lnTo>
                    <a:pt x="986526" y="239025"/>
                  </a:lnTo>
                  <a:cubicBezTo>
                    <a:pt x="546346" y="493167"/>
                    <a:pt x="275378" y="962587"/>
                    <a:pt x="275378" y="1470680"/>
                  </a:cubicBezTo>
                  <a:lnTo>
                    <a:pt x="0" y="1470680"/>
                  </a:lnTo>
                  <a:lnTo>
                    <a:pt x="7267" y="1326764"/>
                  </a:lnTo>
                  <a:cubicBezTo>
                    <a:pt x="61488" y="792861"/>
                    <a:pt x="353715" y="329318"/>
                    <a:pt x="776177" y="4390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A1F0C28-E571-82EE-FDC8-6699150F29EB}"/>
                </a:ext>
              </a:extLst>
            </p:cNvPr>
            <p:cNvSpPr/>
            <p:nvPr/>
          </p:nvSpPr>
          <p:spPr>
            <a:xfrm>
              <a:off x="2846190" y="2196637"/>
              <a:ext cx="1074347" cy="289606"/>
            </a:xfrm>
            <a:custGeom>
              <a:avLst/>
              <a:gdLst>
                <a:gd name="connsiteX0" fmla="*/ 849734 w 1699575"/>
                <a:gd name="connsiteY0" fmla="*/ 0 h 458146"/>
                <a:gd name="connsiteX1" fmla="*/ 1690874 w 1699575"/>
                <a:gd name="connsiteY1" fmla="*/ 212985 h 458146"/>
                <a:gd name="connsiteX2" fmla="*/ 1699575 w 1699575"/>
                <a:gd name="connsiteY2" fmla="*/ 218270 h 458146"/>
                <a:gd name="connsiteX3" fmla="*/ 1561089 w 1699575"/>
                <a:gd name="connsiteY3" fmla="*/ 458146 h 458146"/>
                <a:gd name="connsiteX4" fmla="*/ 138572 w 1699575"/>
                <a:gd name="connsiteY4" fmla="*/ 458146 h 458146"/>
                <a:gd name="connsiteX5" fmla="*/ 0 w 1699575"/>
                <a:gd name="connsiteY5" fmla="*/ 218206 h 458146"/>
                <a:gd name="connsiteX6" fmla="*/ 8594 w 1699575"/>
                <a:gd name="connsiteY6" fmla="*/ 212985 h 458146"/>
                <a:gd name="connsiteX7" fmla="*/ 849734 w 1699575"/>
                <a:gd name="connsiteY7" fmla="*/ 0 h 45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9575" h="458146">
                  <a:moveTo>
                    <a:pt x="849734" y="0"/>
                  </a:moveTo>
                  <a:cubicBezTo>
                    <a:pt x="1154295" y="0"/>
                    <a:pt x="1440834" y="77155"/>
                    <a:pt x="1690874" y="212985"/>
                  </a:cubicBezTo>
                  <a:lnTo>
                    <a:pt x="1699575" y="218270"/>
                  </a:lnTo>
                  <a:lnTo>
                    <a:pt x="1561089" y="458146"/>
                  </a:lnTo>
                  <a:cubicBezTo>
                    <a:pt x="1120899" y="203996"/>
                    <a:pt x="578761" y="203996"/>
                    <a:pt x="138572" y="458146"/>
                  </a:cubicBezTo>
                  <a:lnTo>
                    <a:pt x="0" y="218206"/>
                  </a:lnTo>
                  <a:lnTo>
                    <a:pt x="8594" y="212985"/>
                  </a:lnTo>
                  <a:cubicBezTo>
                    <a:pt x="258634" y="77155"/>
                    <a:pt x="545174" y="0"/>
                    <a:pt x="849734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147B087-70C7-E72F-113A-B90FCFD1F067}"/>
                </a:ext>
              </a:extLst>
            </p:cNvPr>
            <p:cNvSpPr/>
            <p:nvPr/>
          </p:nvSpPr>
          <p:spPr>
            <a:xfrm>
              <a:off x="3874041" y="2359399"/>
              <a:ext cx="623610" cy="929646"/>
            </a:xfrm>
            <a:custGeom>
              <a:avLst/>
              <a:gdLst>
                <a:gd name="connsiteX0" fmla="*/ 138099 w 986526"/>
                <a:gd name="connsiteY0" fmla="*/ 0 h 1470664"/>
                <a:gd name="connsiteX1" fmla="*/ 210349 w 986526"/>
                <a:gd name="connsiteY1" fmla="*/ 43893 h 1470664"/>
                <a:gd name="connsiteX2" fmla="*/ 979259 w 986526"/>
                <a:gd name="connsiteY2" fmla="*/ 1326748 h 1470664"/>
                <a:gd name="connsiteX3" fmla="*/ 986526 w 986526"/>
                <a:gd name="connsiteY3" fmla="*/ 1470664 h 1470664"/>
                <a:gd name="connsiteX4" fmla="*/ 711149 w 986526"/>
                <a:gd name="connsiteY4" fmla="*/ 1470664 h 1470664"/>
                <a:gd name="connsiteX5" fmla="*/ 0 w 986526"/>
                <a:gd name="connsiteY5" fmla="*/ 239091 h 147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64">
                  <a:moveTo>
                    <a:pt x="138099" y="0"/>
                  </a:moveTo>
                  <a:lnTo>
                    <a:pt x="210349" y="43893"/>
                  </a:lnTo>
                  <a:cubicBezTo>
                    <a:pt x="632810" y="329302"/>
                    <a:pt x="925038" y="792845"/>
                    <a:pt x="979259" y="1326748"/>
                  </a:cubicBezTo>
                  <a:lnTo>
                    <a:pt x="986526" y="1470664"/>
                  </a:lnTo>
                  <a:lnTo>
                    <a:pt x="711149" y="1470664"/>
                  </a:lnTo>
                  <a:cubicBezTo>
                    <a:pt x="711149" y="962716"/>
                    <a:pt x="440181" y="493255"/>
                    <a:pt x="0" y="23909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 dirty="0"/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DE6595C4-608C-CFE2-78D9-F277523DADCB}"/>
                </a:ext>
              </a:extLst>
            </p:cNvPr>
            <p:cNvSpPr txBox="1"/>
            <p:nvPr/>
          </p:nvSpPr>
          <p:spPr>
            <a:xfrm>
              <a:off x="2926794" y="1802698"/>
              <a:ext cx="913071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Medium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D2468C6-1508-EB0E-9456-9BDA762DA825}"/>
                </a:ext>
              </a:extLst>
            </p:cNvPr>
            <p:cNvSpPr txBox="1"/>
            <p:nvPr/>
          </p:nvSpPr>
          <p:spPr>
            <a:xfrm>
              <a:off x="1925465" y="2463862"/>
              <a:ext cx="601019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Low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FE25123-2899-26F0-10DB-09E53EF3C35D}"/>
                </a:ext>
              </a:extLst>
            </p:cNvPr>
            <p:cNvSpPr txBox="1"/>
            <p:nvPr/>
          </p:nvSpPr>
          <p:spPr>
            <a:xfrm>
              <a:off x="4227349" y="2463862"/>
              <a:ext cx="626667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High</a:t>
              </a:r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0B072614-D5DA-9A54-F081-4EB6155E3DB6}"/>
              </a:ext>
            </a:extLst>
          </p:cNvPr>
          <p:cNvSpPr txBox="1"/>
          <p:nvPr/>
        </p:nvSpPr>
        <p:spPr>
          <a:xfrm>
            <a:off x="3501614" y="1920520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1"/>
                </a:solidFill>
              </a:rPr>
              <a:t>18%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F006951-7FA0-2051-07CC-E6ED9D69120A}"/>
              </a:ext>
            </a:extLst>
          </p:cNvPr>
          <p:cNvGrpSpPr/>
          <p:nvPr/>
        </p:nvGrpSpPr>
        <p:grpSpPr>
          <a:xfrm>
            <a:off x="5392517" y="2168123"/>
            <a:ext cx="2427972" cy="1253876"/>
            <a:chOff x="7190023" y="1617211"/>
            <a:chExt cx="3237296" cy="1671835"/>
          </a:xfrm>
        </p:grpSpPr>
        <p:sp>
          <p:nvSpPr>
            <p:cNvPr id="100" name="Freeform 5">
              <a:extLst>
                <a:ext uri="{FF2B5EF4-FFF2-40B4-BE49-F238E27FC236}">
                  <a16:creationId xmlns:a16="http://schemas.microsoft.com/office/drawing/2014/main" id="{DB6B6A7B-D9BF-0A2B-6EC4-8DA10F8C33A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023" y="1923279"/>
              <a:ext cx="1127936" cy="1365766"/>
            </a:xfrm>
            <a:custGeom>
              <a:avLst/>
              <a:gdLst>
                <a:gd name="T0" fmla="*/ 0 w 9364"/>
                <a:gd name="T1" fmla="*/ 11341 h 11341"/>
                <a:gd name="T2" fmla="*/ 6548 w 9364"/>
                <a:gd name="T3" fmla="*/ 0 h 11341"/>
                <a:gd name="T4" fmla="*/ 9364 w 9364"/>
                <a:gd name="T5" fmla="*/ 4876 h 11341"/>
                <a:gd name="T6" fmla="*/ 5632 w 9364"/>
                <a:gd name="T7" fmla="*/ 11341 h 11341"/>
                <a:gd name="T8" fmla="*/ 0 w 9364"/>
                <a:gd name="T9" fmla="*/ 11341 h 1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64" h="11341">
                  <a:moveTo>
                    <a:pt x="0" y="11341"/>
                  </a:moveTo>
                  <a:cubicBezTo>
                    <a:pt x="0" y="6662"/>
                    <a:pt x="2496" y="2339"/>
                    <a:pt x="6548" y="0"/>
                  </a:cubicBezTo>
                  <a:lnTo>
                    <a:pt x="9364" y="4876"/>
                  </a:lnTo>
                  <a:cubicBezTo>
                    <a:pt x="7054" y="6210"/>
                    <a:pt x="5632" y="8674"/>
                    <a:pt x="5632" y="11341"/>
                  </a:cubicBezTo>
                  <a:lnTo>
                    <a:pt x="0" y="1134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01" name="Freeform 6">
              <a:extLst>
                <a:ext uri="{FF2B5EF4-FFF2-40B4-BE49-F238E27FC236}">
                  <a16:creationId xmlns:a16="http://schemas.microsoft.com/office/drawing/2014/main" id="{A4D0D381-5674-61A4-5BF5-90C6671A6AEE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9919" y="1617211"/>
              <a:ext cx="1577504" cy="869032"/>
            </a:xfrm>
            <a:custGeom>
              <a:avLst/>
              <a:gdLst>
                <a:gd name="T0" fmla="*/ 0 w 13096"/>
                <a:gd name="T1" fmla="*/ 2339 h 7216"/>
                <a:gd name="T2" fmla="*/ 13096 w 13096"/>
                <a:gd name="T3" fmla="*/ 2339 h 7216"/>
                <a:gd name="T4" fmla="*/ 10281 w 13096"/>
                <a:gd name="T5" fmla="*/ 7216 h 7216"/>
                <a:gd name="T6" fmla="*/ 2816 w 13096"/>
                <a:gd name="T7" fmla="*/ 7216 h 7216"/>
                <a:gd name="T8" fmla="*/ 0 w 13096"/>
                <a:gd name="T9" fmla="*/ 2339 h 7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96" h="7216">
                  <a:moveTo>
                    <a:pt x="0" y="2339"/>
                  </a:moveTo>
                  <a:cubicBezTo>
                    <a:pt x="4052" y="0"/>
                    <a:pt x="9045" y="0"/>
                    <a:pt x="13096" y="2339"/>
                  </a:cubicBezTo>
                  <a:lnTo>
                    <a:pt x="10281" y="7216"/>
                  </a:lnTo>
                  <a:cubicBezTo>
                    <a:pt x="7971" y="5882"/>
                    <a:pt x="5126" y="5882"/>
                    <a:pt x="2816" y="7216"/>
                  </a:cubicBezTo>
                  <a:lnTo>
                    <a:pt x="0" y="2339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02" name="Freeform 7">
              <a:extLst>
                <a:ext uri="{FF2B5EF4-FFF2-40B4-BE49-F238E27FC236}">
                  <a16:creationId xmlns:a16="http://schemas.microsoft.com/office/drawing/2014/main" id="{B307D24D-C580-694F-857E-1D4B11DE2AD3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9383" y="1923279"/>
              <a:ext cx="1127936" cy="1365766"/>
            </a:xfrm>
            <a:custGeom>
              <a:avLst/>
              <a:gdLst>
                <a:gd name="T0" fmla="*/ 1408 w 4682"/>
                <a:gd name="T1" fmla="*/ 0 h 5670"/>
                <a:gd name="T2" fmla="*/ 4682 w 4682"/>
                <a:gd name="T3" fmla="*/ 5670 h 5670"/>
                <a:gd name="T4" fmla="*/ 1866 w 4682"/>
                <a:gd name="T5" fmla="*/ 5670 h 5670"/>
                <a:gd name="T6" fmla="*/ 0 w 4682"/>
                <a:gd name="T7" fmla="*/ 2438 h 5670"/>
                <a:gd name="T8" fmla="*/ 1408 w 4682"/>
                <a:gd name="T9" fmla="*/ 0 h 5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2" h="5670">
                  <a:moveTo>
                    <a:pt x="1408" y="0"/>
                  </a:moveTo>
                  <a:cubicBezTo>
                    <a:pt x="3434" y="1169"/>
                    <a:pt x="4682" y="3331"/>
                    <a:pt x="4682" y="5670"/>
                  </a:cubicBezTo>
                  <a:lnTo>
                    <a:pt x="1866" y="5670"/>
                  </a:lnTo>
                  <a:cubicBezTo>
                    <a:pt x="1866" y="4337"/>
                    <a:pt x="1155" y="3105"/>
                    <a:pt x="0" y="2438"/>
                  </a:cubicBezTo>
                  <a:lnTo>
                    <a:pt x="1408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519A6D42-7F56-0C5F-AF3B-A3AADC7FF1E5}"/>
                </a:ext>
              </a:extLst>
            </p:cNvPr>
            <p:cNvSpPr/>
            <p:nvPr/>
          </p:nvSpPr>
          <p:spPr>
            <a:xfrm>
              <a:off x="7694349" y="2359389"/>
              <a:ext cx="623610" cy="929657"/>
            </a:xfrm>
            <a:custGeom>
              <a:avLst/>
              <a:gdLst>
                <a:gd name="connsiteX0" fmla="*/ 848453 w 986526"/>
                <a:gd name="connsiteY0" fmla="*/ 0 h 1470680"/>
                <a:gd name="connsiteX1" fmla="*/ 986526 w 986526"/>
                <a:gd name="connsiteY1" fmla="*/ 239025 h 1470680"/>
                <a:gd name="connsiteX2" fmla="*/ 275378 w 986526"/>
                <a:gd name="connsiteY2" fmla="*/ 1470680 h 1470680"/>
                <a:gd name="connsiteX3" fmla="*/ 0 w 986526"/>
                <a:gd name="connsiteY3" fmla="*/ 1470680 h 1470680"/>
                <a:gd name="connsiteX4" fmla="*/ 7267 w 986526"/>
                <a:gd name="connsiteY4" fmla="*/ 1326764 h 1470680"/>
                <a:gd name="connsiteX5" fmla="*/ 776177 w 986526"/>
                <a:gd name="connsiteY5" fmla="*/ 43909 h 147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80">
                  <a:moveTo>
                    <a:pt x="848453" y="0"/>
                  </a:moveTo>
                  <a:lnTo>
                    <a:pt x="986526" y="239025"/>
                  </a:lnTo>
                  <a:cubicBezTo>
                    <a:pt x="546346" y="493167"/>
                    <a:pt x="275378" y="962587"/>
                    <a:pt x="275378" y="1470680"/>
                  </a:cubicBezTo>
                  <a:lnTo>
                    <a:pt x="0" y="1470680"/>
                  </a:lnTo>
                  <a:lnTo>
                    <a:pt x="7267" y="1326764"/>
                  </a:lnTo>
                  <a:cubicBezTo>
                    <a:pt x="61488" y="792861"/>
                    <a:pt x="353715" y="329318"/>
                    <a:pt x="776177" y="4390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DC6661D3-FF78-DE0D-CFE1-8FF5C6C00C11}"/>
                </a:ext>
              </a:extLst>
            </p:cNvPr>
            <p:cNvSpPr/>
            <p:nvPr/>
          </p:nvSpPr>
          <p:spPr>
            <a:xfrm>
              <a:off x="8271532" y="2196637"/>
              <a:ext cx="1074347" cy="289606"/>
            </a:xfrm>
            <a:custGeom>
              <a:avLst/>
              <a:gdLst>
                <a:gd name="connsiteX0" fmla="*/ 849734 w 1699575"/>
                <a:gd name="connsiteY0" fmla="*/ 0 h 458146"/>
                <a:gd name="connsiteX1" fmla="*/ 1690874 w 1699575"/>
                <a:gd name="connsiteY1" fmla="*/ 212985 h 458146"/>
                <a:gd name="connsiteX2" fmla="*/ 1699575 w 1699575"/>
                <a:gd name="connsiteY2" fmla="*/ 218270 h 458146"/>
                <a:gd name="connsiteX3" fmla="*/ 1561089 w 1699575"/>
                <a:gd name="connsiteY3" fmla="*/ 458146 h 458146"/>
                <a:gd name="connsiteX4" fmla="*/ 138572 w 1699575"/>
                <a:gd name="connsiteY4" fmla="*/ 458146 h 458146"/>
                <a:gd name="connsiteX5" fmla="*/ 0 w 1699575"/>
                <a:gd name="connsiteY5" fmla="*/ 218206 h 458146"/>
                <a:gd name="connsiteX6" fmla="*/ 8594 w 1699575"/>
                <a:gd name="connsiteY6" fmla="*/ 212985 h 458146"/>
                <a:gd name="connsiteX7" fmla="*/ 849734 w 1699575"/>
                <a:gd name="connsiteY7" fmla="*/ 0 h 45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9575" h="458146">
                  <a:moveTo>
                    <a:pt x="849734" y="0"/>
                  </a:moveTo>
                  <a:cubicBezTo>
                    <a:pt x="1154295" y="0"/>
                    <a:pt x="1440834" y="77155"/>
                    <a:pt x="1690874" y="212985"/>
                  </a:cubicBezTo>
                  <a:lnTo>
                    <a:pt x="1699575" y="218270"/>
                  </a:lnTo>
                  <a:lnTo>
                    <a:pt x="1561089" y="458146"/>
                  </a:lnTo>
                  <a:cubicBezTo>
                    <a:pt x="1120899" y="203996"/>
                    <a:pt x="578761" y="203996"/>
                    <a:pt x="138572" y="458146"/>
                  </a:cubicBezTo>
                  <a:lnTo>
                    <a:pt x="0" y="218206"/>
                  </a:lnTo>
                  <a:lnTo>
                    <a:pt x="8594" y="212985"/>
                  </a:lnTo>
                  <a:cubicBezTo>
                    <a:pt x="258634" y="77155"/>
                    <a:pt x="545174" y="0"/>
                    <a:pt x="849734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762C6567-2961-A54B-1B9A-0EC3EBE32547}"/>
                </a:ext>
              </a:extLst>
            </p:cNvPr>
            <p:cNvSpPr/>
            <p:nvPr/>
          </p:nvSpPr>
          <p:spPr>
            <a:xfrm>
              <a:off x="9299383" y="2359399"/>
              <a:ext cx="623610" cy="929646"/>
            </a:xfrm>
            <a:custGeom>
              <a:avLst/>
              <a:gdLst>
                <a:gd name="connsiteX0" fmla="*/ 138099 w 986526"/>
                <a:gd name="connsiteY0" fmla="*/ 0 h 1470664"/>
                <a:gd name="connsiteX1" fmla="*/ 210349 w 986526"/>
                <a:gd name="connsiteY1" fmla="*/ 43893 h 1470664"/>
                <a:gd name="connsiteX2" fmla="*/ 979259 w 986526"/>
                <a:gd name="connsiteY2" fmla="*/ 1326748 h 1470664"/>
                <a:gd name="connsiteX3" fmla="*/ 986526 w 986526"/>
                <a:gd name="connsiteY3" fmla="*/ 1470664 h 1470664"/>
                <a:gd name="connsiteX4" fmla="*/ 711149 w 986526"/>
                <a:gd name="connsiteY4" fmla="*/ 1470664 h 1470664"/>
                <a:gd name="connsiteX5" fmla="*/ 0 w 986526"/>
                <a:gd name="connsiteY5" fmla="*/ 239091 h 147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64">
                  <a:moveTo>
                    <a:pt x="138099" y="0"/>
                  </a:moveTo>
                  <a:lnTo>
                    <a:pt x="210349" y="43893"/>
                  </a:lnTo>
                  <a:cubicBezTo>
                    <a:pt x="632810" y="329302"/>
                    <a:pt x="925038" y="792845"/>
                    <a:pt x="979259" y="1326748"/>
                  </a:cubicBezTo>
                  <a:lnTo>
                    <a:pt x="986526" y="1470664"/>
                  </a:lnTo>
                  <a:lnTo>
                    <a:pt x="711149" y="1470664"/>
                  </a:lnTo>
                  <a:cubicBezTo>
                    <a:pt x="711149" y="962716"/>
                    <a:pt x="440181" y="493255"/>
                    <a:pt x="0" y="23909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 dirty="0"/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93F2CD35-C4D1-BB5E-9807-CE701C2A8442}"/>
                </a:ext>
              </a:extLst>
            </p:cNvPr>
            <p:cNvSpPr txBox="1"/>
            <p:nvPr/>
          </p:nvSpPr>
          <p:spPr>
            <a:xfrm>
              <a:off x="8352136" y="1802698"/>
              <a:ext cx="913071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Medium</a:t>
              </a:r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BA0A1715-8A4E-A5A3-529E-44FC88D9564E}"/>
                </a:ext>
              </a:extLst>
            </p:cNvPr>
            <p:cNvSpPr txBox="1"/>
            <p:nvPr/>
          </p:nvSpPr>
          <p:spPr>
            <a:xfrm>
              <a:off x="7350807" y="2463862"/>
              <a:ext cx="601019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Low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F8FD2B5-30EA-854C-935F-0592E2B3C7BA}"/>
                </a:ext>
              </a:extLst>
            </p:cNvPr>
            <p:cNvSpPr txBox="1"/>
            <p:nvPr/>
          </p:nvSpPr>
          <p:spPr>
            <a:xfrm>
              <a:off x="9652691" y="2463862"/>
              <a:ext cx="626667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High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5FCFDEE-9355-D494-3AD7-466A0AD3F20B}"/>
              </a:ext>
            </a:extLst>
          </p:cNvPr>
          <p:cNvGrpSpPr/>
          <p:nvPr/>
        </p:nvGrpSpPr>
        <p:grpSpPr>
          <a:xfrm>
            <a:off x="5392517" y="4062970"/>
            <a:ext cx="2427972" cy="1253876"/>
            <a:chOff x="7190023" y="4143673"/>
            <a:chExt cx="3237296" cy="1671835"/>
          </a:xfrm>
        </p:grpSpPr>
        <p:sp>
          <p:nvSpPr>
            <p:cNvPr id="113" name="Freeform 5">
              <a:extLst>
                <a:ext uri="{FF2B5EF4-FFF2-40B4-BE49-F238E27FC236}">
                  <a16:creationId xmlns:a16="http://schemas.microsoft.com/office/drawing/2014/main" id="{689AFFFB-012F-3E9F-E8A1-F43330579952}"/>
                </a:ext>
              </a:extLst>
            </p:cNvPr>
            <p:cNvSpPr>
              <a:spLocks/>
            </p:cNvSpPr>
            <p:nvPr/>
          </p:nvSpPr>
          <p:spPr bwMode="auto">
            <a:xfrm>
              <a:off x="7190023" y="4449741"/>
              <a:ext cx="1127936" cy="1365766"/>
            </a:xfrm>
            <a:custGeom>
              <a:avLst/>
              <a:gdLst>
                <a:gd name="T0" fmla="*/ 0 w 9364"/>
                <a:gd name="T1" fmla="*/ 11341 h 11341"/>
                <a:gd name="T2" fmla="*/ 6548 w 9364"/>
                <a:gd name="T3" fmla="*/ 0 h 11341"/>
                <a:gd name="T4" fmla="*/ 9364 w 9364"/>
                <a:gd name="T5" fmla="*/ 4876 h 11341"/>
                <a:gd name="T6" fmla="*/ 5632 w 9364"/>
                <a:gd name="T7" fmla="*/ 11341 h 11341"/>
                <a:gd name="T8" fmla="*/ 0 w 9364"/>
                <a:gd name="T9" fmla="*/ 11341 h 1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64" h="11341">
                  <a:moveTo>
                    <a:pt x="0" y="11341"/>
                  </a:moveTo>
                  <a:cubicBezTo>
                    <a:pt x="0" y="6662"/>
                    <a:pt x="2496" y="2339"/>
                    <a:pt x="6548" y="0"/>
                  </a:cubicBezTo>
                  <a:lnTo>
                    <a:pt x="9364" y="4876"/>
                  </a:lnTo>
                  <a:cubicBezTo>
                    <a:pt x="7054" y="6210"/>
                    <a:pt x="5632" y="8674"/>
                    <a:pt x="5632" y="11341"/>
                  </a:cubicBezTo>
                  <a:lnTo>
                    <a:pt x="0" y="1134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14" name="Freeform 6">
              <a:extLst>
                <a:ext uri="{FF2B5EF4-FFF2-40B4-BE49-F238E27FC236}">
                  <a16:creationId xmlns:a16="http://schemas.microsoft.com/office/drawing/2014/main" id="{6FE874B0-D7C8-B2A7-04C7-276087B0545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9919" y="4143673"/>
              <a:ext cx="1577504" cy="869032"/>
            </a:xfrm>
            <a:custGeom>
              <a:avLst/>
              <a:gdLst>
                <a:gd name="T0" fmla="*/ 0 w 13096"/>
                <a:gd name="T1" fmla="*/ 2339 h 7216"/>
                <a:gd name="T2" fmla="*/ 13096 w 13096"/>
                <a:gd name="T3" fmla="*/ 2339 h 7216"/>
                <a:gd name="T4" fmla="*/ 10281 w 13096"/>
                <a:gd name="T5" fmla="*/ 7216 h 7216"/>
                <a:gd name="T6" fmla="*/ 2816 w 13096"/>
                <a:gd name="T7" fmla="*/ 7216 h 7216"/>
                <a:gd name="T8" fmla="*/ 0 w 13096"/>
                <a:gd name="T9" fmla="*/ 2339 h 7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96" h="7216">
                  <a:moveTo>
                    <a:pt x="0" y="2339"/>
                  </a:moveTo>
                  <a:cubicBezTo>
                    <a:pt x="4052" y="0"/>
                    <a:pt x="9045" y="0"/>
                    <a:pt x="13096" y="2339"/>
                  </a:cubicBezTo>
                  <a:lnTo>
                    <a:pt x="10281" y="7216"/>
                  </a:lnTo>
                  <a:cubicBezTo>
                    <a:pt x="7971" y="5882"/>
                    <a:pt x="5126" y="5882"/>
                    <a:pt x="2816" y="7216"/>
                  </a:cubicBezTo>
                  <a:lnTo>
                    <a:pt x="0" y="2339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15" name="Freeform 7">
              <a:extLst>
                <a:ext uri="{FF2B5EF4-FFF2-40B4-BE49-F238E27FC236}">
                  <a16:creationId xmlns:a16="http://schemas.microsoft.com/office/drawing/2014/main" id="{EE1C5036-F1B9-EA12-4131-B9FF1A8B94E2}"/>
                </a:ext>
              </a:extLst>
            </p:cNvPr>
            <p:cNvSpPr>
              <a:spLocks/>
            </p:cNvSpPr>
            <p:nvPr/>
          </p:nvSpPr>
          <p:spPr bwMode="auto">
            <a:xfrm>
              <a:off x="9299383" y="4449741"/>
              <a:ext cx="1127936" cy="1365766"/>
            </a:xfrm>
            <a:custGeom>
              <a:avLst/>
              <a:gdLst>
                <a:gd name="T0" fmla="*/ 1408 w 4682"/>
                <a:gd name="T1" fmla="*/ 0 h 5670"/>
                <a:gd name="T2" fmla="*/ 4682 w 4682"/>
                <a:gd name="T3" fmla="*/ 5670 h 5670"/>
                <a:gd name="T4" fmla="*/ 1866 w 4682"/>
                <a:gd name="T5" fmla="*/ 5670 h 5670"/>
                <a:gd name="T6" fmla="*/ 0 w 4682"/>
                <a:gd name="T7" fmla="*/ 2438 h 5670"/>
                <a:gd name="T8" fmla="*/ 1408 w 4682"/>
                <a:gd name="T9" fmla="*/ 0 h 5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2" h="5670">
                  <a:moveTo>
                    <a:pt x="1408" y="0"/>
                  </a:moveTo>
                  <a:cubicBezTo>
                    <a:pt x="3434" y="1169"/>
                    <a:pt x="4682" y="3331"/>
                    <a:pt x="4682" y="5670"/>
                  </a:cubicBezTo>
                  <a:lnTo>
                    <a:pt x="1866" y="5670"/>
                  </a:lnTo>
                  <a:cubicBezTo>
                    <a:pt x="1866" y="4337"/>
                    <a:pt x="1155" y="3105"/>
                    <a:pt x="0" y="2438"/>
                  </a:cubicBezTo>
                  <a:lnTo>
                    <a:pt x="1408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28739E78-69BB-71B8-5AB4-FAD9068541FA}"/>
                </a:ext>
              </a:extLst>
            </p:cNvPr>
            <p:cNvSpPr/>
            <p:nvPr/>
          </p:nvSpPr>
          <p:spPr>
            <a:xfrm>
              <a:off x="7694349" y="4885851"/>
              <a:ext cx="623610" cy="929657"/>
            </a:xfrm>
            <a:custGeom>
              <a:avLst/>
              <a:gdLst>
                <a:gd name="connsiteX0" fmla="*/ 848453 w 986526"/>
                <a:gd name="connsiteY0" fmla="*/ 0 h 1470680"/>
                <a:gd name="connsiteX1" fmla="*/ 986526 w 986526"/>
                <a:gd name="connsiteY1" fmla="*/ 239025 h 1470680"/>
                <a:gd name="connsiteX2" fmla="*/ 275378 w 986526"/>
                <a:gd name="connsiteY2" fmla="*/ 1470680 h 1470680"/>
                <a:gd name="connsiteX3" fmla="*/ 0 w 986526"/>
                <a:gd name="connsiteY3" fmla="*/ 1470680 h 1470680"/>
                <a:gd name="connsiteX4" fmla="*/ 7267 w 986526"/>
                <a:gd name="connsiteY4" fmla="*/ 1326764 h 1470680"/>
                <a:gd name="connsiteX5" fmla="*/ 776177 w 986526"/>
                <a:gd name="connsiteY5" fmla="*/ 43909 h 147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80">
                  <a:moveTo>
                    <a:pt x="848453" y="0"/>
                  </a:moveTo>
                  <a:lnTo>
                    <a:pt x="986526" y="239025"/>
                  </a:lnTo>
                  <a:cubicBezTo>
                    <a:pt x="546346" y="493167"/>
                    <a:pt x="275378" y="962587"/>
                    <a:pt x="275378" y="1470680"/>
                  </a:cubicBezTo>
                  <a:lnTo>
                    <a:pt x="0" y="1470680"/>
                  </a:lnTo>
                  <a:lnTo>
                    <a:pt x="7267" y="1326764"/>
                  </a:lnTo>
                  <a:cubicBezTo>
                    <a:pt x="61488" y="792861"/>
                    <a:pt x="353715" y="329318"/>
                    <a:pt x="776177" y="4390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AE23DB1-6883-5EF1-F5D8-2C28A58BBB67}"/>
                </a:ext>
              </a:extLst>
            </p:cNvPr>
            <p:cNvSpPr/>
            <p:nvPr/>
          </p:nvSpPr>
          <p:spPr>
            <a:xfrm>
              <a:off x="8271532" y="4723099"/>
              <a:ext cx="1074347" cy="289606"/>
            </a:xfrm>
            <a:custGeom>
              <a:avLst/>
              <a:gdLst>
                <a:gd name="connsiteX0" fmla="*/ 849734 w 1699575"/>
                <a:gd name="connsiteY0" fmla="*/ 0 h 458146"/>
                <a:gd name="connsiteX1" fmla="*/ 1690874 w 1699575"/>
                <a:gd name="connsiteY1" fmla="*/ 212985 h 458146"/>
                <a:gd name="connsiteX2" fmla="*/ 1699575 w 1699575"/>
                <a:gd name="connsiteY2" fmla="*/ 218270 h 458146"/>
                <a:gd name="connsiteX3" fmla="*/ 1561089 w 1699575"/>
                <a:gd name="connsiteY3" fmla="*/ 458146 h 458146"/>
                <a:gd name="connsiteX4" fmla="*/ 138572 w 1699575"/>
                <a:gd name="connsiteY4" fmla="*/ 458146 h 458146"/>
                <a:gd name="connsiteX5" fmla="*/ 0 w 1699575"/>
                <a:gd name="connsiteY5" fmla="*/ 218206 h 458146"/>
                <a:gd name="connsiteX6" fmla="*/ 8594 w 1699575"/>
                <a:gd name="connsiteY6" fmla="*/ 212985 h 458146"/>
                <a:gd name="connsiteX7" fmla="*/ 849734 w 1699575"/>
                <a:gd name="connsiteY7" fmla="*/ 0 h 45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9575" h="458146">
                  <a:moveTo>
                    <a:pt x="849734" y="0"/>
                  </a:moveTo>
                  <a:cubicBezTo>
                    <a:pt x="1154295" y="0"/>
                    <a:pt x="1440834" y="77155"/>
                    <a:pt x="1690874" y="212985"/>
                  </a:cubicBezTo>
                  <a:lnTo>
                    <a:pt x="1699575" y="218270"/>
                  </a:lnTo>
                  <a:lnTo>
                    <a:pt x="1561089" y="458146"/>
                  </a:lnTo>
                  <a:cubicBezTo>
                    <a:pt x="1120899" y="203996"/>
                    <a:pt x="578761" y="203996"/>
                    <a:pt x="138572" y="458146"/>
                  </a:cubicBezTo>
                  <a:lnTo>
                    <a:pt x="0" y="218206"/>
                  </a:lnTo>
                  <a:lnTo>
                    <a:pt x="8594" y="212985"/>
                  </a:lnTo>
                  <a:cubicBezTo>
                    <a:pt x="258634" y="77155"/>
                    <a:pt x="545174" y="0"/>
                    <a:pt x="849734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B8887D3E-2EF7-704C-3BC7-6F7656F51290}"/>
                </a:ext>
              </a:extLst>
            </p:cNvPr>
            <p:cNvSpPr/>
            <p:nvPr/>
          </p:nvSpPr>
          <p:spPr>
            <a:xfrm>
              <a:off x="9299383" y="4885861"/>
              <a:ext cx="623610" cy="929646"/>
            </a:xfrm>
            <a:custGeom>
              <a:avLst/>
              <a:gdLst>
                <a:gd name="connsiteX0" fmla="*/ 138099 w 986526"/>
                <a:gd name="connsiteY0" fmla="*/ 0 h 1470664"/>
                <a:gd name="connsiteX1" fmla="*/ 210349 w 986526"/>
                <a:gd name="connsiteY1" fmla="*/ 43893 h 1470664"/>
                <a:gd name="connsiteX2" fmla="*/ 979259 w 986526"/>
                <a:gd name="connsiteY2" fmla="*/ 1326748 h 1470664"/>
                <a:gd name="connsiteX3" fmla="*/ 986526 w 986526"/>
                <a:gd name="connsiteY3" fmla="*/ 1470664 h 1470664"/>
                <a:gd name="connsiteX4" fmla="*/ 711149 w 986526"/>
                <a:gd name="connsiteY4" fmla="*/ 1470664 h 1470664"/>
                <a:gd name="connsiteX5" fmla="*/ 0 w 986526"/>
                <a:gd name="connsiteY5" fmla="*/ 239091 h 147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64">
                  <a:moveTo>
                    <a:pt x="138099" y="0"/>
                  </a:moveTo>
                  <a:lnTo>
                    <a:pt x="210349" y="43893"/>
                  </a:lnTo>
                  <a:cubicBezTo>
                    <a:pt x="632810" y="329302"/>
                    <a:pt x="925038" y="792845"/>
                    <a:pt x="979259" y="1326748"/>
                  </a:cubicBezTo>
                  <a:lnTo>
                    <a:pt x="986526" y="1470664"/>
                  </a:lnTo>
                  <a:lnTo>
                    <a:pt x="711149" y="1470664"/>
                  </a:lnTo>
                  <a:cubicBezTo>
                    <a:pt x="711149" y="962716"/>
                    <a:pt x="440181" y="493255"/>
                    <a:pt x="0" y="23909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 dirty="0"/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177B0537-778F-F358-9D71-332331497393}"/>
                </a:ext>
              </a:extLst>
            </p:cNvPr>
            <p:cNvSpPr txBox="1"/>
            <p:nvPr/>
          </p:nvSpPr>
          <p:spPr>
            <a:xfrm>
              <a:off x="8352136" y="4329160"/>
              <a:ext cx="913071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Medium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25A35307-328A-B6A0-5721-06BDAFD1EE6B}"/>
                </a:ext>
              </a:extLst>
            </p:cNvPr>
            <p:cNvSpPr txBox="1"/>
            <p:nvPr/>
          </p:nvSpPr>
          <p:spPr>
            <a:xfrm>
              <a:off x="7350807" y="4990324"/>
              <a:ext cx="601019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Low</a:t>
              </a: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46C64057-9C5D-530E-AC3C-65149A7EA1B0}"/>
                </a:ext>
              </a:extLst>
            </p:cNvPr>
            <p:cNvSpPr txBox="1"/>
            <p:nvPr/>
          </p:nvSpPr>
          <p:spPr>
            <a:xfrm>
              <a:off x="9652691" y="4990324"/>
              <a:ext cx="626667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High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64DB0C87-C713-A9F6-27F2-1DC1A0D29838}"/>
              </a:ext>
            </a:extLst>
          </p:cNvPr>
          <p:cNvGrpSpPr/>
          <p:nvPr/>
        </p:nvGrpSpPr>
        <p:grpSpPr>
          <a:xfrm>
            <a:off x="1323511" y="4062969"/>
            <a:ext cx="2427972" cy="1253876"/>
            <a:chOff x="1764681" y="4143672"/>
            <a:chExt cx="3237296" cy="1671835"/>
          </a:xfrm>
        </p:grpSpPr>
        <p:sp>
          <p:nvSpPr>
            <p:cNvPr id="126" name="Freeform 5">
              <a:extLst>
                <a:ext uri="{FF2B5EF4-FFF2-40B4-BE49-F238E27FC236}">
                  <a16:creationId xmlns:a16="http://schemas.microsoft.com/office/drawing/2014/main" id="{3969AC5D-5BA6-6F7A-34C4-55B85E8B2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64681" y="4449740"/>
              <a:ext cx="1127936" cy="1365766"/>
            </a:xfrm>
            <a:custGeom>
              <a:avLst/>
              <a:gdLst>
                <a:gd name="T0" fmla="*/ 0 w 9364"/>
                <a:gd name="T1" fmla="*/ 11341 h 11341"/>
                <a:gd name="T2" fmla="*/ 6548 w 9364"/>
                <a:gd name="T3" fmla="*/ 0 h 11341"/>
                <a:gd name="T4" fmla="*/ 9364 w 9364"/>
                <a:gd name="T5" fmla="*/ 4876 h 11341"/>
                <a:gd name="T6" fmla="*/ 5632 w 9364"/>
                <a:gd name="T7" fmla="*/ 11341 h 11341"/>
                <a:gd name="T8" fmla="*/ 0 w 9364"/>
                <a:gd name="T9" fmla="*/ 11341 h 11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64" h="11341">
                  <a:moveTo>
                    <a:pt x="0" y="11341"/>
                  </a:moveTo>
                  <a:cubicBezTo>
                    <a:pt x="0" y="6662"/>
                    <a:pt x="2496" y="2339"/>
                    <a:pt x="6548" y="0"/>
                  </a:cubicBezTo>
                  <a:lnTo>
                    <a:pt x="9364" y="4876"/>
                  </a:lnTo>
                  <a:cubicBezTo>
                    <a:pt x="7054" y="6210"/>
                    <a:pt x="5632" y="8674"/>
                    <a:pt x="5632" y="11341"/>
                  </a:cubicBezTo>
                  <a:lnTo>
                    <a:pt x="0" y="11341"/>
                  </a:lnTo>
                  <a:close/>
                </a:path>
              </a:pathLst>
            </a:custGeom>
            <a:solidFill>
              <a:srgbClr val="F15F47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27" name="Freeform 6">
              <a:extLst>
                <a:ext uri="{FF2B5EF4-FFF2-40B4-BE49-F238E27FC236}">
                  <a16:creationId xmlns:a16="http://schemas.microsoft.com/office/drawing/2014/main" id="{51686FB5-DB80-9B30-FF2B-9DA7FDD86C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94577" y="4143672"/>
              <a:ext cx="1577504" cy="869032"/>
            </a:xfrm>
            <a:custGeom>
              <a:avLst/>
              <a:gdLst>
                <a:gd name="T0" fmla="*/ 0 w 13096"/>
                <a:gd name="T1" fmla="*/ 2339 h 7216"/>
                <a:gd name="T2" fmla="*/ 13096 w 13096"/>
                <a:gd name="T3" fmla="*/ 2339 h 7216"/>
                <a:gd name="T4" fmla="*/ 10281 w 13096"/>
                <a:gd name="T5" fmla="*/ 7216 h 7216"/>
                <a:gd name="T6" fmla="*/ 2816 w 13096"/>
                <a:gd name="T7" fmla="*/ 7216 h 7216"/>
                <a:gd name="T8" fmla="*/ 0 w 13096"/>
                <a:gd name="T9" fmla="*/ 2339 h 7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96" h="7216">
                  <a:moveTo>
                    <a:pt x="0" y="2339"/>
                  </a:moveTo>
                  <a:cubicBezTo>
                    <a:pt x="4052" y="0"/>
                    <a:pt x="9045" y="0"/>
                    <a:pt x="13096" y="2339"/>
                  </a:cubicBezTo>
                  <a:lnTo>
                    <a:pt x="10281" y="7216"/>
                  </a:lnTo>
                  <a:cubicBezTo>
                    <a:pt x="7971" y="5882"/>
                    <a:pt x="5126" y="5882"/>
                    <a:pt x="2816" y="7216"/>
                  </a:cubicBezTo>
                  <a:lnTo>
                    <a:pt x="0" y="2339"/>
                  </a:lnTo>
                  <a:close/>
                </a:path>
              </a:pathLst>
            </a:custGeom>
            <a:solidFill>
              <a:srgbClr val="FBA91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28" name="Freeform 7">
              <a:extLst>
                <a:ext uri="{FF2B5EF4-FFF2-40B4-BE49-F238E27FC236}">
                  <a16:creationId xmlns:a16="http://schemas.microsoft.com/office/drawing/2014/main" id="{CB7AF108-4524-CAA3-AB2B-037B38B173C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4041" y="4449740"/>
              <a:ext cx="1127936" cy="1365766"/>
            </a:xfrm>
            <a:custGeom>
              <a:avLst/>
              <a:gdLst>
                <a:gd name="T0" fmla="*/ 1408 w 4682"/>
                <a:gd name="T1" fmla="*/ 0 h 5670"/>
                <a:gd name="T2" fmla="*/ 4682 w 4682"/>
                <a:gd name="T3" fmla="*/ 5670 h 5670"/>
                <a:gd name="T4" fmla="*/ 1866 w 4682"/>
                <a:gd name="T5" fmla="*/ 5670 h 5670"/>
                <a:gd name="T6" fmla="*/ 0 w 4682"/>
                <a:gd name="T7" fmla="*/ 2438 h 5670"/>
                <a:gd name="T8" fmla="*/ 1408 w 4682"/>
                <a:gd name="T9" fmla="*/ 0 h 56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2" h="5670">
                  <a:moveTo>
                    <a:pt x="1408" y="0"/>
                  </a:moveTo>
                  <a:cubicBezTo>
                    <a:pt x="3434" y="1169"/>
                    <a:pt x="4682" y="3331"/>
                    <a:pt x="4682" y="5670"/>
                  </a:cubicBezTo>
                  <a:lnTo>
                    <a:pt x="1866" y="5670"/>
                  </a:lnTo>
                  <a:cubicBezTo>
                    <a:pt x="1866" y="4337"/>
                    <a:pt x="1155" y="3105"/>
                    <a:pt x="0" y="2438"/>
                  </a:cubicBezTo>
                  <a:lnTo>
                    <a:pt x="1408" y="0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20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E495B0A6-DBF2-EFB4-A8EE-83456AB38AE5}"/>
                </a:ext>
              </a:extLst>
            </p:cNvPr>
            <p:cNvSpPr/>
            <p:nvPr/>
          </p:nvSpPr>
          <p:spPr>
            <a:xfrm>
              <a:off x="2269007" y="4885850"/>
              <a:ext cx="623610" cy="929657"/>
            </a:xfrm>
            <a:custGeom>
              <a:avLst/>
              <a:gdLst>
                <a:gd name="connsiteX0" fmla="*/ 848453 w 986526"/>
                <a:gd name="connsiteY0" fmla="*/ 0 h 1470680"/>
                <a:gd name="connsiteX1" fmla="*/ 986526 w 986526"/>
                <a:gd name="connsiteY1" fmla="*/ 239025 h 1470680"/>
                <a:gd name="connsiteX2" fmla="*/ 275378 w 986526"/>
                <a:gd name="connsiteY2" fmla="*/ 1470680 h 1470680"/>
                <a:gd name="connsiteX3" fmla="*/ 0 w 986526"/>
                <a:gd name="connsiteY3" fmla="*/ 1470680 h 1470680"/>
                <a:gd name="connsiteX4" fmla="*/ 7267 w 986526"/>
                <a:gd name="connsiteY4" fmla="*/ 1326764 h 1470680"/>
                <a:gd name="connsiteX5" fmla="*/ 776177 w 986526"/>
                <a:gd name="connsiteY5" fmla="*/ 43909 h 1470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80">
                  <a:moveTo>
                    <a:pt x="848453" y="0"/>
                  </a:moveTo>
                  <a:lnTo>
                    <a:pt x="986526" y="239025"/>
                  </a:lnTo>
                  <a:cubicBezTo>
                    <a:pt x="546346" y="493167"/>
                    <a:pt x="275378" y="962587"/>
                    <a:pt x="275378" y="1470680"/>
                  </a:cubicBezTo>
                  <a:lnTo>
                    <a:pt x="0" y="1470680"/>
                  </a:lnTo>
                  <a:lnTo>
                    <a:pt x="7267" y="1326764"/>
                  </a:lnTo>
                  <a:cubicBezTo>
                    <a:pt x="61488" y="792861"/>
                    <a:pt x="353715" y="329318"/>
                    <a:pt x="776177" y="43909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8863F256-C76F-2238-7F12-DF89AFE741B2}"/>
                </a:ext>
              </a:extLst>
            </p:cNvPr>
            <p:cNvSpPr/>
            <p:nvPr/>
          </p:nvSpPr>
          <p:spPr>
            <a:xfrm>
              <a:off x="2846190" y="4723098"/>
              <a:ext cx="1074347" cy="289606"/>
            </a:xfrm>
            <a:custGeom>
              <a:avLst/>
              <a:gdLst>
                <a:gd name="connsiteX0" fmla="*/ 849734 w 1699575"/>
                <a:gd name="connsiteY0" fmla="*/ 0 h 458146"/>
                <a:gd name="connsiteX1" fmla="*/ 1690874 w 1699575"/>
                <a:gd name="connsiteY1" fmla="*/ 212985 h 458146"/>
                <a:gd name="connsiteX2" fmla="*/ 1699575 w 1699575"/>
                <a:gd name="connsiteY2" fmla="*/ 218270 h 458146"/>
                <a:gd name="connsiteX3" fmla="*/ 1561089 w 1699575"/>
                <a:gd name="connsiteY3" fmla="*/ 458146 h 458146"/>
                <a:gd name="connsiteX4" fmla="*/ 138572 w 1699575"/>
                <a:gd name="connsiteY4" fmla="*/ 458146 h 458146"/>
                <a:gd name="connsiteX5" fmla="*/ 0 w 1699575"/>
                <a:gd name="connsiteY5" fmla="*/ 218206 h 458146"/>
                <a:gd name="connsiteX6" fmla="*/ 8594 w 1699575"/>
                <a:gd name="connsiteY6" fmla="*/ 212985 h 458146"/>
                <a:gd name="connsiteX7" fmla="*/ 849734 w 1699575"/>
                <a:gd name="connsiteY7" fmla="*/ 0 h 458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99575" h="458146">
                  <a:moveTo>
                    <a:pt x="849734" y="0"/>
                  </a:moveTo>
                  <a:cubicBezTo>
                    <a:pt x="1154295" y="0"/>
                    <a:pt x="1440834" y="77155"/>
                    <a:pt x="1690874" y="212985"/>
                  </a:cubicBezTo>
                  <a:lnTo>
                    <a:pt x="1699575" y="218270"/>
                  </a:lnTo>
                  <a:lnTo>
                    <a:pt x="1561089" y="458146"/>
                  </a:lnTo>
                  <a:cubicBezTo>
                    <a:pt x="1120899" y="203996"/>
                    <a:pt x="578761" y="203996"/>
                    <a:pt x="138572" y="458146"/>
                  </a:cubicBezTo>
                  <a:lnTo>
                    <a:pt x="0" y="218206"/>
                  </a:lnTo>
                  <a:lnTo>
                    <a:pt x="8594" y="212985"/>
                  </a:lnTo>
                  <a:cubicBezTo>
                    <a:pt x="258634" y="77155"/>
                    <a:pt x="545174" y="0"/>
                    <a:pt x="849734" y="0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64D07134-86B2-3EDD-87A7-AC79FC7910EA}"/>
                </a:ext>
              </a:extLst>
            </p:cNvPr>
            <p:cNvSpPr/>
            <p:nvPr/>
          </p:nvSpPr>
          <p:spPr>
            <a:xfrm>
              <a:off x="3874041" y="4885860"/>
              <a:ext cx="623610" cy="929646"/>
            </a:xfrm>
            <a:custGeom>
              <a:avLst/>
              <a:gdLst>
                <a:gd name="connsiteX0" fmla="*/ 138099 w 986526"/>
                <a:gd name="connsiteY0" fmla="*/ 0 h 1470664"/>
                <a:gd name="connsiteX1" fmla="*/ 210349 w 986526"/>
                <a:gd name="connsiteY1" fmla="*/ 43893 h 1470664"/>
                <a:gd name="connsiteX2" fmla="*/ 979259 w 986526"/>
                <a:gd name="connsiteY2" fmla="*/ 1326748 h 1470664"/>
                <a:gd name="connsiteX3" fmla="*/ 986526 w 986526"/>
                <a:gd name="connsiteY3" fmla="*/ 1470664 h 1470664"/>
                <a:gd name="connsiteX4" fmla="*/ 711149 w 986526"/>
                <a:gd name="connsiteY4" fmla="*/ 1470664 h 1470664"/>
                <a:gd name="connsiteX5" fmla="*/ 0 w 986526"/>
                <a:gd name="connsiteY5" fmla="*/ 239091 h 14706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6526" h="1470664">
                  <a:moveTo>
                    <a:pt x="138099" y="0"/>
                  </a:moveTo>
                  <a:lnTo>
                    <a:pt x="210349" y="43893"/>
                  </a:lnTo>
                  <a:cubicBezTo>
                    <a:pt x="632810" y="329302"/>
                    <a:pt x="925038" y="792845"/>
                    <a:pt x="979259" y="1326748"/>
                  </a:cubicBezTo>
                  <a:lnTo>
                    <a:pt x="986526" y="1470664"/>
                  </a:lnTo>
                  <a:lnTo>
                    <a:pt x="711149" y="1470664"/>
                  </a:lnTo>
                  <a:cubicBezTo>
                    <a:pt x="711149" y="962716"/>
                    <a:pt x="440181" y="493255"/>
                    <a:pt x="0" y="239091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200" dirty="0"/>
            </a:p>
          </p:txBody>
        </p:sp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EF287620-2BDF-FAD0-9D9C-B007F16AEE6A}"/>
                </a:ext>
              </a:extLst>
            </p:cNvPr>
            <p:cNvSpPr txBox="1"/>
            <p:nvPr/>
          </p:nvSpPr>
          <p:spPr>
            <a:xfrm>
              <a:off x="2926794" y="4329159"/>
              <a:ext cx="913071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Medium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B0E216F8-0BA2-43ED-6FB5-97BEE442CF1B}"/>
                </a:ext>
              </a:extLst>
            </p:cNvPr>
            <p:cNvSpPr txBox="1"/>
            <p:nvPr/>
          </p:nvSpPr>
          <p:spPr>
            <a:xfrm>
              <a:off x="1925465" y="4990323"/>
              <a:ext cx="601019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Low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6E7CF1E0-6771-359B-DAF7-92414B35CDA8}"/>
                </a:ext>
              </a:extLst>
            </p:cNvPr>
            <p:cNvSpPr txBox="1"/>
            <p:nvPr/>
          </p:nvSpPr>
          <p:spPr>
            <a:xfrm>
              <a:off x="4227349" y="4990323"/>
              <a:ext cx="626667" cy="3385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 sz="1050" cap="all" dirty="0"/>
                <a:t>High</a:t>
              </a:r>
            </a:p>
          </p:txBody>
        </p: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7C64BA4E-37BE-ED91-76CE-8C2A2D03E898}"/>
              </a:ext>
            </a:extLst>
          </p:cNvPr>
          <p:cNvSpPr txBox="1"/>
          <p:nvPr/>
        </p:nvSpPr>
        <p:spPr>
          <a:xfrm>
            <a:off x="7570620" y="1920520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2"/>
                </a:solidFill>
              </a:rPr>
              <a:t>42%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89234055-F436-6B06-0F4F-7B7231E7648A}"/>
              </a:ext>
            </a:extLst>
          </p:cNvPr>
          <p:cNvSpPr txBox="1"/>
          <p:nvPr/>
        </p:nvSpPr>
        <p:spPr>
          <a:xfrm>
            <a:off x="7570620" y="3815367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>
            <a:defPPr>
              <a:defRPr lang="en-US"/>
            </a:defPPr>
            <a:lvl1pPr>
              <a:defRPr sz="4400" b="1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r>
              <a:rPr lang="en-US" sz="3300" dirty="0">
                <a:solidFill>
                  <a:schemeClr val="accent4"/>
                </a:solidFill>
              </a:rPr>
              <a:t>91%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54A55325-FAFC-ECC9-98ED-6FFB582DC0E1}"/>
              </a:ext>
            </a:extLst>
          </p:cNvPr>
          <p:cNvSpPr txBox="1"/>
          <p:nvPr/>
        </p:nvSpPr>
        <p:spPr>
          <a:xfrm>
            <a:off x="3501614" y="3815367"/>
            <a:ext cx="968214" cy="623248"/>
          </a:xfrm>
          <a:prstGeom prst="rect">
            <a:avLst/>
          </a:prstGeom>
          <a:noFill/>
        </p:spPr>
        <p:txBody>
          <a:bodyPr wrap="none" tIns="68580" rIns="137160" rtlCol="0" anchor="ctr">
            <a:spAutoFit/>
          </a:bodyPr>
          <a:lstStyle/>
          <a:p>
            <a:r>
              <a:rPr lang="en-US" sz="3300" b="1" dirty="0">
                <a:solidFill>
                  <a:schemeClr val="accent4"/>
                </a:solidFill>
              </a:rPr>
              <a:t>67%</a:t>
            </a:r>
          </a:p>
        </p:txBody>
      </p:sp>
      <p:sp>
        <p:nvSpPr>
          <p:cNvPr id="106" name="Freeform: Shape 105" descr="Marker with solid fill">
            <a:extLst>
              <a:ext uri="{FF2B5EF4-FFF2-40B4-BE49-F238E27FC236}">
                <a16:creationId xmlns:a16="http://schemas.microsoft.com/office/drawing/2014/main" id="{5ED10711-FC48-1046-D0AB-AFADD6C6E953}"/>
              </a:ext>
            </a:extLst>
          </p:cNvPr>
          <p:cNvSpPr/>
          <p:nvPr/>
        </p:nvSpPr>
        <p:spPr>
          <a:xfrm rot="9900000">
            <a:off x="6435242" y="2428154"/>
            <a:ext cx="94846" cy="973115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E281DF66-ED51-B374-09DB-60A6A78009BF}"/>
              </a:ext>
            </a:extLst>
          </p:cNvPr>
          <p:cNvSpPr/>
          <p:nvPr/>
        </p:nvSpPr>
        <p:spPr>
          <a:xfrm>
            <a:off x="6262537" y="3093596"/>
            <a:ext cx="687935" cy="32840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74" name="Freeform: Shape 73" descr="Marker with solid fill">
            <a:extLst>
              <a:ext uri="{FF2B5EF4-FFF2-40B4-BE49-F238E27FC236}">
                <a16:creationId xmlns:a16="http://schemas.microsoft.com/office/drawing/2014/main" id="{4BE65CBB-F499-9EE1-3899-39D5D0135428}"/>
              </a:ext>
            </a:extLst>
          </p:cNvPr>
          <p:cNvSpPr/>
          <p:nvPr/>
        </p:nvSpPr>
        <p:spPr>
          <a:xfrm rot="6566894">
            <a:off x="2053224" y="2644696"/>
            <a:ext cx="94846" cy="973115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A9AA7D25-7065-92AA-EDE2-D49CD9BDDF3B}"/>
              </a:ext>
            </a:extLst>
          </p:cNvPr>
          <p:cNvSpPr/>
          <p:nvPr/>
        </p:nvSpPr>
        <p:spPr>
          <a:xfrm>
            <a:off x="2193530" y="3093596"/>
            <a:ext cx="687935" cy="32840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32" name="Freeform: Shape 131" descr="Marker with solid fill">
            <a:extLst>
              <a:ext uri="{FF2B5EF4-FFF2-40B4-BE49-F238E27FC236}">
                <a16:creationId xmlns:a16="http://schemas.microsoft.com/office/drawing/2014/main" id="{C0E99DBD-6125-A69C-BCCC-0C73B7BB63D6}"/>
              </a:ext>
            </a:extLst>
          </p:cNvPr>
          <p:cNvSpPr/>
          <p:nvPr/>
        </p:nvSpPr>
        <p:spPr>
          <a:xfrm rot="13057016">
            <a:off x="2772212" y="4331421"/>
            <a:ext cx="94846" cy="973115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29C55508-2B38-9ACF-A24F-ABDF670D99FF}"/>
              </a:ext>
            </a:extLst>
          </p:cNvPr>
          <p:cNvSpPr/>
          <p:nvPr/>
        </p:nvSpPr>
        <p:spPr>
          <a:xfrm>
            <a:off x="2193530" y="4988442"/>
            <a:ext cx="687935" cy="32840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/>
          </a:p>
        </p:txBody>
      </p:sp>
      <p:sp>
        <p:nvSpPr>
          <p:cNvPr id="119" name="Freeform: Shape 118" descr="Marker with solid fill">
            <a:extLst>
              <a:ext uri="{FF2B5EF4-FFF2-40B4-BE49-F238E27FC236}">
                <a16:creationId xmlns:a16="http://schemas.microsoft.com/office/drawing/2014/main" id="{4762A112-BDF6-F57C-0C50-06BD88F052F1}"/>
              </a:ext>
            </a:extLst>
          </p:cNvPr>
          <p:cNvSpPr/>
          <p:nvPr/>
        </p:nvSpPr>
        <p:spPr>
          <a:xfrm rot="16200000">
            <a:off x="7036640" y="4689139"/>
            <a:ext cx="94846" cy="973115"/>
          </a:xfrm>
          <a:custGeom>
            <a:avLst/>
            <a:gdLst>
              <a:gd name="connsiteX0" fmla="*/ 100029 w 200056"/>
              <a:gd name="connsiteY0" fmla="*/ 2052573 h 2052573"/>
              <a:gd name="connsiteX1" fmla="*/ 91427 w 200056"/>
              <a:gd name="connsiteY1" fmla="*/ 2019370 h 2052573"/>
              <a:gd name="connsiteX2" fmla="*/ 52240 w 200056"/>
              <a:gd name="connsiteY2" fmla="*/ 1500189 h 2052573"/>
              <a:gd name="connsiteX3" fmla="*/ 6841 w 200056"/>
              <a:gd name="connsiteY3" fmla="*/ 866307 h 2052573"/>
              <a:gd name="connsiteX4" fmla="*/ 17354 w 200056"/>
              <a:gd name="connsiteY4" fmla="*/ 277701 h 2052573"/>
              <a:gd name="connsiteX5" fmla="*/ 100029 w 200056"/>
              <a:gd name="connsiteY5" fmla="*/ 0 h 2052573"/>
              <a:gd name="connsiteX6" fmla="*/ 182703 w 200056"/>
              <a:gd name="connsiteY6" fmla="*/ 277701 h 2052573"/>
              <a:gd name="connsiteX7" fmla="*/ 193216 w 200056"/>
              <a:gd name="connsiteY7" fmla="*/ 866307 h 2052573"/>
              <a:gd name="connsiteX8" fmla="*/ 147817 w 200056"/>
              <a:gd name="connsiteY8" fmla="*/ 1500189 h 2052573"/>
              <a:gd name="connsiteX9" fmla="*/ 108631 w 200056"/>
              <a:gd name="connsiteY9" fmla="*/ 2019370 h 2052573"/>
              <a:gd name="connsiteX10" fmla="*/ 100029 w 200056"/>
              <a:gd name="connsiteY10" fmla="*/ 2052573 h 2052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0056" h="2052573">
                <a:moveTo>
                  <a:pt x="100029" y="2052573"/>
                </a:moveTo>
                <a:cubicBezTo>
                  <a:pt x="96206" y="2052573"/>
                  <a:pt x="92860" y="2040499"/>
                  <a:pt x="91427" y="2019370"/>
                </a:cubicBezTo>
                <a:lnTo>
                  <a:pt x="52240" y="1500189"/>
                </a:lnTo>
                <a:lnTo>
                  <a:pt x="6841" y="866307"/>
                </a:lnTo>
                <a:cubicBezTo>
                  <a:pt x="-5106" y="670105"/>
                  <a:pt x="-1283" y="449755"/>
                  <a:pt x="17354" y="277701"/>
                </a:cubicBezTo>
                <a:cubicBezTo>
                  <a:pt x="35992" y="102629"/>
                  <a:pt x="67055" y="0"/>
                  <a:pt x="100029" y="0"/>
                </a:cubicBezTo>
                <a:cubicBezTo>
                  <a:pt x="133003" y="0"/>
                  <a:pt x="164065" y="102629"/>
                  <a:pt x="182703" y="277701"/>
                </a:cubicBezTo>
                <a:cubicBezTo>
                  <a:pt x="201340" y="449755"/>
                  <a:pt x="205163" y="670105"/>
                  <a:pt x="193216" y="866307"/>
                </a:cubicBezTo>
                <a:lnTo>
                  <a:pt x="147817" y="1500189"/>
                </a:lnTo>
                <a:lnTo>
                  <a:pt x="108631" y="2019370"/>
                </a:lnTo>
                <a:cubicBezTo>
                  <a:pt x="107197" y="2040499"/>
                  <a:pt x="103852" y="2052573"/>
                  <a:pt x="100029" y="2052573"/>
                </a:cubicBezTo>
                <a:close/>
              </a:path>
            </a:pathLst>
          </a:custGeom>
          <a:solidFill>
            <a:srgbClr val="000000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200"/>
          </a:p>
        </p:txBody>
      </p:sp>
      <p:sp>
        <p:nvSpPr>
          <p:cNvPr id="120" name="Freeform: Shape 119">
            <a:extLst>
              <a:ext uri="{FF2B5EF4-FFF2-40B4-BE49-F238E27FC236}">
                <a16:creationId xmlns:a16="http://schemas.microsoft.com/office/drawing/2014/main" id="{24C5A836-13CE-DE6D-765D-B5E77B713ED8}"/>
              </a:ext>
            </a:extLst>
          </p:cNvPr>
          <p:cNvSpPr/>
          <p:nvPr/>
        </p:nvSpPr>
        <p:spPr>
          <a:xfrm>
            <a:off x="6262537" y="4988443"/>
            <a:ext cx="687935" cy="328403"/>
          </a:xfrm>
          <a:custGeom>
            <a:avLst/>
            <a:gdLst>
              <a:gd name="connsiteX0" fmla="*/ 725524 w 1451049"/>
              <a:gd name="connsiteY0" fmla="*/ 0 h 692695"/>
              <a:gd name="connsiteX1" fmla="*/ 1439914 w 1451049"/>
              <a:gd name="connsiteY1" fmla="*/ 582245 h 692695"/>
              <a:gd name="connsiteX2" fmla="*/ 1451049 w 1451049"/>
              <a:gd name="connsiteY2" fmla="*/ 692695 h 692695"/>
              <a:gd name="connsiteX3" fmla="*/ 0 w 1451049"/>
              <a:gd name="connsiteY3" fmla="*/ 692695 h 692695"/>
              <a:gd name="connsiteX4" fmla="*/ 11134 w 1451049"/>
              <a:gd name="connsiteY4" fmla="*/ 582245 h 692695"/>
              <a:gd name="connsiteX5" fmla="*/ 725524 w 1451049"/>
              <a:gd name="connsiteY5" fmla="*/ 0 h 69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51049" h="692695">
                <a:moveTo>
                  <a:pt x="725524" y="0"/>
                </a:moveTo>
                <a:cubicBezTo>
                  <a:pt x="1077912" y="0"/>
                  <a:pt x="1371919" y="249958"/>
                  <a:pt x="1439914" y="582245"/>
                </a:cubicBezTo>
                <a:lnTo>
                  <a:pt x="1451049" y="692695"/>
                </a:lnTo>
                <a:lnTo>
                  <a:pt x="0" y="692695"/>
                </a:lnTo>
                <a:lnTo>
                  <a:pt x="11134" y="582245"/>
                </a:lnTo>
                <a:cubicBezTo>
                  <a:pt x="79130" y="249958"/>
                  <a:pt x="373136" y="0"/>
                  <a:pt x="725524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2370606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10512</TotalTime>
  <Words>132</Words>
  <Application>Microsoft Office PowerPoint</Application>
  <PresentationFormat>On-screen Show (4:3)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3-Option Speedometer Gauge Diagram – Slide Template</vt:lpstr>
      <vt:lpstr>3-Option Speedometer Gauge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3-Option Speedometer Gauge Diagram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2025-09-29T17:00:16Z</dcterms:modified>
  <cp:category>Charts &amp; Diagrams</cp:category>
</cp:coreProperties>
</file>