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77C78-50D2-E28E-6EFF-B3A1A42A6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B740CC-6637-1EA4-CB28-034545B56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3D4378-765E-06AD-C2DD-C33ECD9967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15C426-9668-EC45-320D-179667BF00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0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200A0-2A43-DD1A-3920-353118E5E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39A06E-20FD-6F62-5A11-64E5A387D1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E27556-2F03-7F8B-1ED4-3695B3451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3D089-A20E-29C3-E7CA-340C2C74FD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629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7F99E-4C7F-44CC-9C3C-DE65FE547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A6509-8637-DB29-1DE4-2F2347717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Teardrop Process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C7491C9-8329-5F90-4F3C-17C7AEF9C570}"/>
              </a:ext>
            </a:extLst>
          </p:cNvPr>
          <p:cNvGrpSpPr/>
          <p:nvPr/>
        </p:nvGrpSpPr>
        <p:grpSpPr>
          <a:xfrm>
            <a:off x="3707636" y="4288697"/>
            <a:ext cx="1811769" cy="1445128"/>
            <a:chOff x="3707636" y="4288697"/>
            <a:chExt cx="1811769" cy="1445128"/>
          </a:xfrm>
        </p:grpSpPr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D2AC2806-4DE1-8DBD-0D5A-C220304A1AB0}"/>
                </a:ext>
              </a:extLst>
            </p:cNvPr>
            <p:cNvSpPr/>
            <p:nvPr/>
          </p:nvSpPr>
          <p:spPr>
            <a:xfrm>
              <a:off x="3707636" y="4288697"/>
              <a:ext cx="1811769" cy="144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Circle">
              <a:extLst>
                <a:ext uri="{FF2B5EF4-FFF2-40B4-BE49-F238E27FC236}">
                  <a16:creationId xmlns:a16="http://schemas.microsoft.com/office/drawing/2014/main" id="{6C075176-3F9C-3F08-52E1-558FA252C851}"/>
                </a:ext>
              </a:extLst>
            </p:cNvPr>
            <p:cNvSpPr/>
            <p:nvPr/>
          </p:nvSpPr>
          <p:spPr>
            <a:xfrm>
              <a:off x="3768411" y="4349472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22BE91-0AE7-D956-60CF-3BE6D0741D95}"/>
              </a:ext>
            </a:extLst>
          </p:cNvPr>
          <p:cNvGrpSpPr/>
          <p:nvPr/>
        </p:nvGrpSpPr>
        <p:grpSpPr>
          <a:xfrm>
            <a:off x="5373189" y="4288697"/>
            <a:ext cx="1811769" cy="1445128"/>
            <a:chOff x="5373189" y="4288697"/>
            <a:chExt cx="1811769" cy="1445128"/>
          </a:xfrm>
        </p:grpSpPr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EAAB8408-AE0A-D5C8-1E5D-D91A181D970C}"/>
                </a:ext>
              </a:extLst>
            </p:cNvPr>
            <p:cNvSpPr/>
            <p:nvPr/>
          </p:nvSpPr>
          <p:spPr>
            <a:xfrm>
              <a:off x="5373189" y="4288697"/>
              <a:ext cx="1811769" cy="144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Circle">
              <a:extLst>
                <a:ext uri="{FF2B5EF4-FFF2-40B4-BE49-F238E27FC236}">
                  <a16:creationId xmlns:a16="http://schemas.microsoft.com/office/drawing/2014/main" id="{80D10766-E3D4-8338-671C-042D0C65783B}"/>
                </a:ext>
              </a:extLst>
            </p:cNvPr>
            <p:cNvSpPr/>
            <p:nvPr/>
          </p:nvSpPr>
          <p:spPr>
            <a:xfrm>
              <a:off x="5433964" y="4349472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A704061-CC0A-864B-8309-1CB51FB2924B}"/>
              </a:ext>
            </a:extLst>
          </p:cNvPr>
          <p:cNvGrpSpPr/>
          <p:nvPr/>
        </p:nvGrpSpPr>
        <p:grpSpPr>
          <a:xfrm>
            <a:off x="7038742" y="3719916"/>
            <a:ext cx="1445622" cy="2013909"/>
            <a:chOff x="7038742" y="3719916"/>
            <a:chExt cx="1445622" cy="2013909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8A29732-890A-0991-D638-67D7B7FAC701}"/>
                </a:ext>
              </a:extLst>
            </p:cNvPr>
            <p:cNvSpPr/>
            <p:nvPr/>
          </p:nvSpPr>
          <p:spPr>
            <a:xfrm>
              <a:off x="7038742" y="3719916"/>
              <a:ext cx="1445622" cy="2013909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Circle">
              <a:extLst>
                <a:ext uri="{FF2B5EF4-FFF2-40B4-BE49-F238E27FC236}">
                  <a16:creationId xmlns:a16="http://schemas.microsoft.com/office/drawing/2014/main" id="{92BEC65E-83C7-6785-D15B-6CC07B48243C}"/>
                </a:ext>
              </a:extLst>
            </p:cNvPr>
            <p:cNvSpPr/>
            <p:nvPr/>
          </p:nvSpPr>
          <p:spPr>
            <a:xfrm>
              <a:off x="7099422" y="4349881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463C65C-AA87-3A3E-A73D-66F9D007F68D}"/>
              </a:ext>
            </a:extLst>
          </p:cNvPr>
          <p:cNvGrpSpPr/>
          <p:nvPr/>
        </p:nvGrpSpPr>
        <p:grpSpPr>
          <a:xfrm>
            <a:off x="6207921" y="2283304"/>
            <a:ext cx="1445622" cy="2013909"/>
            <a:chOff x="6207921" y="2283304"/>
            <a:chExt cx="1445622" cy="2013909"/>
          </a:xfrm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599DB24E-1948-3AE4-CC82-30DB7DFAFA9B}"/>
                </a:ext>
              </a:extLst>
            </p:cNvPr>
            <p:cNvSpPr/>
            <p:nvPr/>
          </p:nvSpPr>
          <p:spPr>
            <a:xfrm>
              <a:off x="6207921" y="2283304"/>
              <a:ext cx="1445622" cy="2013909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Circle">
              <a:extLst>
                <a:ext uri="{FF2B5EF4-FFF2-40B4-BE49-F238E27FC236}">
                  <a16:creationId xmlns:a16="http://schemas.microsoft.com/office/drawing/2014/main" id="{EC646303-33EE-764F-AAFB-BFAE1033AF71}"/>
                </a:ext>
              </a:extLst>
            </p:cNvPr>
            <p:cNvSpPr/>
            <p:nvPr/>
          </p:nvSpPr>
          <p:spPr>
            <a:xfrm>
              <a:off x="6268601" y="2913269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618082-3F3C-7DB0-2020-9E1E94F88940}"/>
              </a:ext>
            </a:extLst>
          </p:cNvPr>
          <p:cNvGrpSpPr/>
          <p:nvPr/>
        </p:nvGrpSpPr>
        <p:grpSpPr>
          <a:xfrm>
            <a:off x="4939243" y="1414732"/>
            <a:ext cx="1880317" cy="1445868"/>
            <a:chOff x="4939243" y="1414732"/>
            <a:chExt cx="1880317" cy="1445868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B969FA9-0356-8C1F-13DB-1394B5EDC3EB}"/>
                </a:ext>
              </a:extLst>
            </p:cNvPr>
            <p:cNvSpPr/>
            <p:nvPr/>
          </p:nvSpPr>
          <p:spPr>
            <a:xfrm>
              <a:off x="4939243" y="1414732"/>
              <a:ext cx="1880317" cy="1445868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Circle">
              <a:extLst>
                <a:ext uri="{FF2B5EF4-FFF2-40B4-BE49-F238E27FC236}">
                  <a16:creationId xmlns:a16="http://schemas.microsoft.com/office/drawing/2014/main" id="{5836413A-0B6A-21CF-6011-FDA88190CD82}"/>
                </a:ext>
              </a:extLst>
            </p:cNvPr>
            <p:cNvSpPr/>
            <p:nvPr/>
          </p:nvSpPr>
          <p:spPr>
            <a:xfrm>
              <a:off x="5435324" y="1476931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27FBC6C-3901-BD02-8848-BDF6C02C6591}"/>
              </a:ext>
            </a:extLst>
          </p:cNvPr>
          <p:cNvGrpSpPr/>
          <p:nvPr/>
        </p:nvGrpSpPr>
        <p:grpSpPr>
          <a:xfrm>
            <a:off x="4105260" y="2851714"/>
            <a:ext cx="1880317" cy="1445868"/>
            <a:chOff x="4105260" y="2851714"/>
            <a:chExt cx="1880317" cy="1445868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6D3F98E-5757-886B-5F4D-CFE2185DCE1D}"/>
                </a:ext>
              </a:extLst>
            </p:cNvPr>
            <p:cNvSpPr/>
            <p:nvPr/>
          </p:nvSpPr>
          <p:spPr>
            <a:xfrm>
              <a:off x="4105260" y="2851714"/>
              <a:ext cx="1880317" cy="1445868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Circle">
              <a:extLst>
                <a:ext uri="{FF2B5EF4-FFF2-40B4-BE49-F238E27FC236}">
                  <a16:creationId xmlns:a16="http://schemas.microsoft.com/office/drawing/2014/main" id="{230A13F2-827E-F22C-7C34-963129261F0F}"/>
                </a:ext>
              </a:extLst>
            </p:cNvPr>
            <p:cNvSpPr/>
            <p:nvPr/>
          </p:nvSpPr>
          <p:spPr>
            <a:xfrm>
              <a:off x="4601341" y="2913913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78" name="Graphic 77" descr="Bar graph with upward trend outline">
            <a:extLst>
              <a:ext uri="{FF2B5EF4-FFF2-40B4-BE49-F238E27FC236}">
                <a16:creationId xmlns:a16="http://schemas.microsoft.com/office/drawing/2014/main" id="{5EA19BDE-D85B-4AE3-3543-E50495DC63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0346" y="3095014"/>
            <a:ext cx="960087" cy="960087"/>
          </a:xfrm>
          <a:prstGeom prst="rect">
            <a:avLst/>
          </a:prstGeom>
        </p:spPr>
      </p:pic>
      <p:pic>
        <p:nvPicPr>
          <p:cNvPr id="79" name="Graphic 78" descr="Boardroom outline">
            <a:extLst>
              <a:ext uri="{FF2B5EF4-FFF2-40B4-BE49-F238E27FC236}">
                <a16:creationId xmlns:a16="http://schemas.microsoft.com/office/drawing/2014/main" id="{A1146781-C0FF-C87D-04EE-98AD27C6FF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81167" y="4531626"/>
            <a:ext cx="960087" cy="960087"/>
          </a:xfrm>
          <a:prstGeom prst="rect">
            <a:avLst/>
          </a:prstGeom>
        </p:spPr>
      </p:pic>
      <p:pic>
        <p:nvPicPr>
          <p:cNvPr id="80" name="Graphic 79" descr="Checklist outline">
            <a:extLst>
              <a:ext uri="{FF2B5EF4-FFF2-40B4-BE49-F238E27FC236}">
                <a16:creationId xmlns:a16="http://schemas.microsoft.com/office/drawing/2014/main" id="{569367FD-81A4-7CBF-E1D2-397BF74245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5709" y="4531217"/>
            <a:ext cx="960087" cy="960087"/>
          </a:xfrm>
          <a:prstGeom prst="rect">
            <a:avLst/>
          </a:prstGeom>
        </p:spPr>
      </p:pic>
      <p:pic>
        <p:nvPicPr>
          <p:cNvPr id="81" name="Graphic 80" descr="Customer review outline">
            <a:extLst>
              <a:ext uri="{FF2B5EF4-FFF2-40B4-BE49-F238E27FC236}">
                <a16:creationId xmlns:a16="http://schemas.microsoft.com/office/drawing/2014/main" id="{5B7D0452-8528-728D-DD33-27992021DF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50156" y="4531217"/>
            <a:ext cx="960087" cy="960087"/>
          </a:xfrm>
          <a:prstGeom prst="rect">
            <a:avLst/>
          </a:prstGeom>
        </p:spPr>
      </p:pic>
      <p:pic>
        <p:nvPicPr>
          <p:cNvPr id="82" name="Graphic 81" descr="Handshake outline">
            <a:extLst>
              <a:ext uri="{FF2B5EF4-FFF2-40B4-BE49-F238E27FC236}">
                <a16:creationId xmlns:a16="http://schemas.microsoft.com/office/drawing/2014/main" id="{E308DBAF-29E0-24FF-8C27-2BBA8B0728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17069" y="1658676"/>
            <a:ext cx="960087" cy="960087"/>
          </a:xfrm>
          <a:prstGeom prst="rect">
            <a:avLst/>
          </a:prstGeom>
        </p:spPr>
      </p:pic>
      <p:pic>
        <p:nvPicPr>
          <p:cNvPr id="83" name="Graphic 82" descr="Postit Notes outline">
            <a:extLst>
              <a:ext uri="{FF2B5EF4-FFF2-40B4-BE49-F238E27FC236}">
                <a16:creationId xmlns:a16="http://schemas.microsoft.com/office/drawing/2014/main" id="{08F0C625-713A-2F93-90FE-86CDF7AD38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83086" y="3095658"/>
            <a:ext cx="960087" cy="960087"/>
          </a:xfrm>
          <a:prstGeom prst="rect">
            <a:avLst/>
          </a:prstGeom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54BBB9B1-9944-629F-6B8D-C333F1E0DD9B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B6D953B-A5F2-689D-BF1E-9FE3F562A2D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78BFB66-C365-B292-ABE4-9F56002FBE3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1470798-357E-674E-EA48-1DA4948ABCE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BE535FC-CC65-EF95-C109-79BD2F3DD0A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DC8BB74-C277-2765-FD00-8781F2973DA7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9DF9A60-E6CD-6FD6-32B9-D74B2C40E94D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4E142C00-C9D7-7926-D8E7-16EB528B21D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FFE12B85-625D-B373-1147-7B6F88AF4690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FE46157-1C29-1477-902F-AE7C6BB12880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83DD1601-052F-07AA-AF40-085FCDE54A05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435F4F9-168B-0AEE-3A36-D32F149F564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7E20054C-85CE-0CCC-456E-E19D36E4B358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2F2B651-4161-5B64-1C9F-65640F1CDCA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6C0924D8-581C-DCAB-8692-526CA8060B8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661BC84F-A8B3-A444-2C32-539082A7AC04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BD92C72-B85C-2AB8-99F6-FDB216E97D1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1C588209-7C6F-7B42-C97D-DD9EBC888C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038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FEFC5-FED5-5A7D-1C4E-4D06673BF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BAB2F-2CB3-9BBF-7DD3-735133DA5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 Teardrop Process – Slide Template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DD3D6AE-7C8B-CA33-C499-7357E882128F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5579F4F-32F6-7211-0284-9B71640674B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BAA6693D-64BF-E570-3186-3FB4D58CE6F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F80475D-5830-3E6E-F199-9750310E40E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CA394D9-6EF9-A877-A1F3-C76EF64C4C01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870B327-F1F3-BFB2-3449-A2E0AC40A6E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CA5656D-E0D1-B28C-88FD-8864B55D96BF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C359EF2-08FB-A6BD-2427-B3CCD1BEF09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C444457C-AB15-6B91-00C5-9C6EC3AA1A8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0C07C97-2E81-72D6-84A5-80F819AB08C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34CA53A-BEE9-7375-44F0-AB6D6D68F7B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25F5185F-CD15-C6DF-8003-E791F88C49C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00CD3AB-6818-9CB0-B958-4821E0393F10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DE32E85-D864-9024-92F5-BF6CD8288EF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22F5264-E9BE-B493-6825-4DF7B22395B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A7BB5916-BFD3-43DE-15DC-419766BCA70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3448C05-E270-0D27-D29B-AEF4A044FF8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6D3915E5-283D-133D-6E1B-2016E3E78F0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C83B66B-ECE9-C704-79FD-BB9DE7350CCA}"/>
              </a:ext>
            </a:extLst>
          </p:cNvPr>
          <p:cNvGrpSpPr/>
          <p:nvPr/>
        </p:nvGrpSpPr>
        <p:grpSpPr>
          <a:xfrm>
            <a:off x="3707636" y="4288697"/>
            <a:ext cx="1811769" cy="1445128"/>
            <a:chOff x="3707636" y="4288697"/>
            <a:chExt cx="1811769" cy="144512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7445BC0-255C-E778-188E-796FECF2F6E9}"/>
                </a:ext>
              </a:extLst>
            </p:cNvPr>
            <p:cNvSpPr/>
            <p:nvPr/>
          </p:nvSpPr>
          <p:spPr>
            <a:xfrm>
              <a:off x="3707636" y="4288697"/>
              <a:ext cx="1811769" cy="144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582A224-3FFB-A29F-D780-C6D4CA8A8086}"/>
                </a:ext>
              </a:extLst>
            </p:cNvPr>
            <p:cNvSpPr/>
            <p:nvPr/>
          </p:nvSpPr>
          <p:spPr>
            <a:xfrm>
              <a:off x="3768411" y="4349472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5063EC-13FF-4F17-CE30-77B6E1B7708B}"/>
              </a:ext>
            </a:extLst>
          </p:cNvPr>
          <p:cNvGrpSpPr/>
          <p:nvPr/>
        </p:nvGrpSpPr>
        <p:grpSpPr>
          <a:xfrm>
            <a:off x="5373189" y="4288697"/>
            <a:ext cx="1811769" cy="1445128"/>
            <a:chOff x="5373189" y="4288697"/>
            <a:chExt cx="1811769" cy="144512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0B94221E-EA3E-F939-0CCC-0907B0CF46BB}"/>
                </a:ext>
              </a:extLst>
            </p:cNvPr>
            <p:cNvSpPr/>
            <p:nvPr/>
          </p:nvSpPr>
          <p:spPr>
            <a:xfrm>
              <a:off x="5373189" y="4288697"/>
              <a:ext cx="1811769" cy="14451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2" h="21161" extrusionOk="0">
                  <a:moveTo>
                    <a:pt x="16580" y="7511"/>
                  </a:moveTo>
                  <a:cubicBezTo>
                    <a:pt x="16788" y="8362"/>
                    <a:pt x="16877" y="9286"/>
                    <a:pt x="16906" y="10174"/>
                  </a:cubicBezTo>
                  <a:lnTo>
                    <a:pt x="16936" y="11099"/>
                  </a:lnTo>
                  <a:cubicBezTo>
                    <a:pt x="17054" y="13429"/>
                    <a:pt x="17795" y="17497"/>
                    <a:pt x="21054" y="20160"/>
                  </a:cubicBezTo>
                  <a:cubicBezTo>
                    <a:pt x="21410" y="20456"/>
                    <a:pt x="21262" y="21196"/>
                    <a:pt x="20817" y="21159"/>
                  </a:cubicBezTo>
                  <a:lnTo>
                    <a:pt x="8580" y="21159"/>
                  </a:lnTo>
                  <a:cubicBezTo>
                    <a:pt x="5943" y="21159"/>
                    <a:pt x="3395" y="19716"/>
                    <a:pt x="1795" y="17127"/>
                  </a:cubicBezTo>
                  <a:cubicBezTo>
                    <a:pt x="491" y="15056"/>
                    <a:pt x="-190" y="12356"/>
                    <a:pt x="47" y="9471"/>
                  </a:cubicBezTo>
                  <a:cubicBezTo>
                    <a:pt x="462" y="4478"/>
                    <a:pt x="3721" y="447"/>
                    <a:pt x="7751" y="40"/>
                  </a:cubicBezTo>
                  <a:cubicBezTo>
                    <a:pt x="11869" y="-404"/>
                    <a:pt x="15454" y="2888"/>
                    <a:pt x="16580" y="7511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DFF6AAD5-E4F8-A683-D5C6-0BF25733581F}"/>
                </a:ext>
              </a:extLst>
            </p:cNvPr>
            <p:cNvSpPr/>
            <p:nvPr/>
          </p:nvSpPr>
          <p:spPr>
            <a:xfrm>
              <a:off x="5433964" y="4349472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E2DC5FF-FEDF-6159-6156-24E542E5D6EE}"/>
              </a:ext>
            </a:extLst>
          </p:cNvPr>
          <p:cNvGrpSpPr/>
          <p:nvPr/>
        </p:nvGrpSpPr>
        <p:grpSpPr>
          <a:xfrm>
            <a:off x="7038742" y="3719916"/>
            <a:ext cx="1445622" cy="2013909"/>
            <a:chOff x="7038742" y="3719916"/>
            <a:chExt cx="1445622" cy="201390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489246C-A606-2607-BB61-AD07AA2EDD6C}"/>
                </a:ext>
              </a:extLst>
            </p:cNvPr>
            <p:cNvSpPr/>
            <p:nvPr/>
          </p:nvSpPr>
          <p:spPr>
            <a:xfrm>
              <a:off x="7038742" y="3719916"/>
              <a:ext cx="1445622" cy="2013909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4038250B-1CFB-3157-4579-940E30684288}"/>
                </a:ext>
              </a:extLst>
            </p:cNvPr>
            <p:cNvSpPr/>
            <p:nvPr/>
          </p:nvSpPr>
          <p:spPr>
            <a:xfrm>
              <a:off x="7099422" y="4349881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4ECAE24-5ADA-6589-C5C3-33199E72EC0B}"/>
              </a:ext>
            </a:extLst>
          </p:cNvPr>
          <p:cNvGrpSpPr/>
          <p:nvPr/>
        </p:nvGrpSpPr>
        <p:grpSpPr>
          <a:xfrm>
            <a:off x="6207921" y="2283304"/>
            <a:ext cx="1445622" cy="2013909"/>
            <a:chOff x="6207921" y="2283304"/>
            <a:chExt cx="1445622" cy="201390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E227B8E-06F1-7805-79E2-13E5C751428D}"/>
                </a:ext>
              </a:extLst>
            </p:cNvPr>
            <p:cNvSpPr/>
            <p:nvPr/>
          </p:nvSpPr>
          <p:spPr>
            <a:xfrm>
              <a:off x="6207921" y="2283304"/>
              <a:ext cx="1445622" cy="2013909"/>
            </a:xfrm>
            <a:custGeom>
              <a:avLst/>
              <a:gdLst>
                <a:gd name="connsiteX0" fmla="*/ 863056 w 1595385"/>
                <a:gd name="connsiteY0" fmla="*/ 1370 h 2222544"/>
                <a:gd name="connsiteX1" fmla="*/ 907212 w 1595385"/>
                <a:gd name="connsiteY1" fmla="*/ 21383 h 2222544"/>
                <a:gd name="connsiteX2" fmla="*/ 1482862 w 1595385"/>
                <a:gd name="connsiteY2" fmla="*/ 1018438 h 2222544"/>
                <a:gd name="connsiteX3" fmla="*/ 1538873 w 1595385"/>
                <a:gd name="connsiteY3" fmla="*/ 1723211 h 2222544"/>
                <a:gd name="connsiteX4" fmla="*/ 1121398 w 1595385"/>
                <a:gd name="connsiteY4" fmla="*/ 2154140 h 2222544"/>
                <a:gd name="connsiteX5" fmla="*/ 143430 w 1595385"/>
                <a:gd name="connsiteY5" fmla="*/ 1881820 h 2222544"/>
                <a:gd name="connsiteX6" fmla="*/ 215728 w 1595385"/>
                <a:gd name="connsiteY6" fmla="*/ 880912 h 2222544"/>
                <a:gd name="connsiteX7" fmla="*/ 374205 w 1595385"/>
                <a:gd name="connsiteY7" fmla="*/ 753999 h 2222544"/>
                <a:gd name="connsiteX8" fmla="*/ 433169 w 1595385"/>
                <a:gd name="connsiteY8" fmla="*/ 716697 h 2222544"/>
                <a:gd name="connsiteX9" fmla="*/ 830859 w 1595385"/>
                <a:gd name="connsiteY9" fmla="*/ 39718 h 2222544"/>
                <a:gd name="connsiteX10" fmla="*/ 863056 w 1595385"/>
                <a:gd name="connsiteY10" fmla="*/ 1370 h 2222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95385" h="2222544">
                  <a:moveTo>
                    <a:pt x="863056" y="1370"/>
                  </a:moveTo>
                  <a:cubicBezTo>
                    <a:pt x="879508" y="-2900"/>
                    <a:pt x="897953" y="2556"/>
                    <a:pt x="907212" y="21383"/>
                  </a:cubicBezTo>
                  <a:lnTo>
                    <a:pt x="1482862" y="1018438"/>
                  </a:lnTo>
                  <a:cubicBezTo>
                    <a:pt x="1606911" y="1233297"/>
                    <a:pt x="1632589" y="1495282"/>
                    <a:pt x="1538873" y="1723211"/>
                  </a:cubicBezTo>
                  <a:cubicBezTo>
                    <a:pt x="1465042" y="1907501"/>
                    <a:pt x="1320850" y="2064734"/>
                    <a:pt x="1121398" y="2154140"/>
                  </a:cubicBezTo>
                  <a:cubicBezTo>
                    <a:pt x="775984" y="2308480"/>
                    <a:pt x="359573" y="2194843"/>
                    <a:pt x="143430" y="1881820"/>
                  </a:cubicBezTo>
                  <a:cubicBezTo>
                    <a:pt x="-79268" y="1563023"/>
                    <a:pt x="-33045" y="1146867"/>
                    <a:pt x="215728" y="880912"/>
                  </a:cubicBezTo>
                  <a:cubicBezTo>
                    <a:pt x="261488" y="831896"/>
                    <a:pt x="317610" y="789824"/>
                    <a:pt x="374205" y="753999"/>
                  </a:cubicBezTo>
                  <a:lnTo>
                    <a:pt x="433169" y="716697"/>
                  </a:lnTo>
                  <a:cubicBezTo>
                    <a:pt x="579696" y="619280"/>
                    <a:pt x="810355" y="405608"/>
                    <a:pt x="830859" y="39718"/>
                  </a:cubicBezTo>
                  <a:cubicBezTo>
                    <a:pt x="832145" y="19638"/>
                    <a:pt x="846604" y="5641"/>
                    <a:pt x="863056" y="137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5932BD8B-5343-5BD8-2A16-E973345F423D}"/>
                </a:ext>
              </a:extLst>
            </p:cNvPr>
            <p:cNvSpPr/>
            <p:nvPr/>
          </p:nvSpPr>
          <p:spPr>
            <a:xfrm>
              <a:off x="6268601" y="2913269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69F2A9-0BD5-38F0-A959-89C24505FDE4}"/>
              </a:ext>
            </a:extLst>
          </p:cNvPr>
          <p:cNvGrpSpPr/>
          <p:nvPr/>
        </p:nvGrpSpPr>
        <p:grpSpPr>
          <a:xfrm>
            <a:off x="4939243" y="1414732"/>
            <a:ext cx="1880317" cy="1445868"/>
            <a:chOff x="4939243" y="1414732"/>
            <a:chExt cx="1880317" cy="144586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6AC7405-9444-C951-3C52-451AAAA34062}"/>
                </a:ext>
              </a:extLst>
            </p:cNvPr>
            <p:cNvSpPr/>
            <p:nvPr/>
          </p:nvSpPr>
          <p:spPr>
            <a:xfrm>
              <a:off x="4939243" y="1414732"/>
              <a:ext cx="1880317" cy="1445868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9C0C8E9-E309-9779-0BFB-6D451E97862F}"/>
                </a:ext>
              </a:extLst>
            </p:cNvPr>
            <p:cNvSpPr/>
            <p:nvPr/>
          </p:nvSpPr>
          <p:spPr>
            <a:xfrm>
              <a:off x="5435324" y="1476931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EAC3C5D-AB8F-C0C7-76CD-FB2970C5D965}"/>
              </a:ext>
            </a:extLst>
          </p:cNvPr>
          <p:cNvGrpSpPr/>
          <p:nvPr/>
        </p:nvGrpSpPr>
        <p:grpSpPr>
          <a:xfrm>
            <a:off x="4105260" y="2851714"/>
            <a:ext cx="1880317" cy="1445868"/>
            <a:chOff x="4105260" y="2851714"/>
            <a:chExt cx="1880317" cy="1445868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807FA24-1E1F-ACAF-C9BE-E0C4BD629987}"/>
                </a:ext>
              </a:extLst>
            </p:cNvPr>
            <p:cNvSpPr/>
            <p:nvPr/>
          </p:nvSpPr>
          <p:spPr>
            <a:xfrm>
              <a:off x="4105260" y="2851714"/>
              <a:ext cx="1880317" cy="1445868"/>
            </a:xfrm>
            <a:custGeom>
              <a:avLst/>
              <a:gdLst>
                <a:gd name="connsiteX0" fmla="*/ 1313724 w 2075113"/>
                <a:gd name="connsiteY0" fmla="*/ 886 h 1595656"/>
                <a:gd name="connsiteX1" fmla="*/ 1746737 w 2075113"/>
                <a:gd name="connsiteY1" fmla="*/ 154044 h 1595656"/>
                <a:gd name="connsiteX2" fmla="*/ 1999885 w 2075113"/>
                <a:gd name="connsiteY2" fmla="*/ 1137149 h 1595656"/>
                <a:gd name="connsiteX3" fmla="*/ 1096924 w 2075113"/>
                <a:gd name="connsiteY3" fmla="*/ 1574991 h 1595656"/>
                <a:gd name="connsiteX4" fmla="*/ 907776 w 2075113"/>
                <a:gd name="connsiteY4" fmla="*/ 1501203 h 1595656"/>
                <a:gd name="connsiteX5" fmla="*/ 845990 w 2075113"/>
                <a:gd name="connsiteY5" fmla="*/ 1468789 h 1595656"/>
                <a:gd name="connsiteX6" fmla="*/ 60864 w 2075113"/>
                <a:gd name="connsiteY6" fmla="*/ 1462869 h 1595656"/>
                <a:gd name="connsiteX7" fmla="*/ 11555 w 2075113"/>
                <a:gd name="connsiteY7" fmla="*/ 1454160 h 1595656"/>
                <a:gd name="connsiteX8" fmla="*/ 6808 w 2075113"/>
                <a:gd name="connsiteY8" fmla="*/ 1405913 h 1595656"/>
                <a:gd name="connsiteX9" fmla="*/ 582458 w 2075113"/>
                <a:gd name="connsiteY9" fmla="*/ 408858 h 1595656"/>
                <a:gd name="connsiteX10" fmla="*/ 1164804 w 2075113"/>
                <a:gd name="connsiteY10" fmla="*/ 7965 h 1595656"/>
                <a:gd name="connsiteX11" fmla="*/ 1313724 w 2075113"/>
                <a:gd name="connsiteY11" fmla="*/ 886 h 1595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75113" h="1595656">
                  <a:moveTo>
                    <a:pt x="1313724" y="886"/>
                  </a:moveTo>
                  <a:cubicBezTo>
                    <a:pt x="1463507" y="7998"/>
                    <a:pt x="1613872" y="58023"/>
                    <a:pt x="1746737" y="154044"/>
                  </a:cubicBezTo>
                  <a:cubicBezTo>
                    <a:pt x="2053107" y="376011"/>
                    <a:pt x="2162900" y="793452"/>
                    <a:pt x="1999885" y="1137149"/>
                  </a:cubicBezTo>
                  <a:cubicBezTo>
                    <a:pt x="1835148" y="1489410"/>
                    <a:pt x="1451635" y="1657457"/>
                    <a:pt x="1096924" y="1574991"/>
                  </a:cubicBezTo>
                  <a:cubicBezTo>
                    <a:pt x="1031595" y="1559870"/>
                    <a:pt x="967099" y="1532303"/>
                    <a:pt x="907776" y="1501203"/>
                  </a:cubicBezTo>
                  <a:lnTo>
                    <a:pt x="845990" y="1468789"/>
                  </a:lnTo>
                  <a:cubicBezTo>
                    <a:pt x="688360" y="1390602"/>
                    <a:pt x="387986" y="1297681"/>
                    <a:pt x="60864" y="1462869"/>
                  </a:cubicBezTo>
                  <a:cubicBezTo>
                    <a:pt x="42831" y="1471795"/>
                    <a:pt x="23479" y="1466272"/>
                    <a:pt x="11555" y="1454160"/>
                  </a:cubicBezTo>
                  <a:cubicBezTo>
                    <a:pt x="-369" y="1442047"/>
                    <a:pt x="-4867" y="1423345"/>
                    <a:pt x="6808" y="1405913"/>
                  </a:cubicBezTo>
                  <a:lnTo>
                    <a:pt x="582458" y="408858"/>
                  </a:lnTo>
                  <a:cubicBezTo>
                    <a:pt x="706507" y="193999"/>
                    <a:pt x="920554" y="40768"/>
                    <a:pt x="1164804" y="7965"/>
                  </a:cubicBezTo>
                  <a:cubicBezTo>
                    <a:pt x="1213933" y="913"/>
                    <a:pt x="1263796" y="-1484"/>
                    <a:pt x="1313724" y="88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3066CD3F-9B87-50B6-3D9E-2361482B52C0}"/>
                </a:ext>
              </a:extLst>
            </p:cNvPr>
            <p:cNvSpPr/>
            <p:nvPr/>
          </p:nvSpPr>
          <p:spPr>
            <a:xfrm>
              <a:off x="4601341" y="2913913"/>
              <a:ext cx="1323577" cy="1323577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21" name="Graphic 20" descr="Bar graph with upward trend outline">
            <a:extLst>
              <a:ext uri="{FF2B5EF4-FFF2-40B4-BE49-F238E27FC236}">
                <a16:creationId xmlns:a16="http://schemas.microsoft.com/office/drawing/2014/main" id="{E71D42B5-2055-8B6D-FEED-7C24C4A3E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50346" y="3095014"/>
            <a:ext cx="960087" cy="960087"/>
          </a:xfrm>
          <a:prstGeom prst="rect">
            <a:avLst/>
          </a:prstGeom>
        </p:spPr>
      </p:pic>
      <p:pic>
        <p:nvPicPr>
          <p:cNvPr id="22" name="Graphic 21" descr="Boardroom outline">
            <a:extLst>
              <a:ext uri="{FF2B5EF4-FFF2-40B4-BE49-F238E27FC236}">
                <a16:creationId xmlns:a16="http://schemas.microsoft.com/office/drawing/2014/main" id="{DBCBF6E5-15AF-0A8A-5796-7EF79FD76B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81167" y="4531626"/>
            <a:ext cx="960087" cy="960087"/>
          </a:xfrm>
          <a:prstGeom prst="rect">
            <a:avLst/>
          </a:prstGeom>
        </p:spPr>
      </p:pic>
      <p:pic>
        <p:nvPicPr>
          <p:cNvPr id="23" name="Graphic 22" descr="Checklist outline">
            <a:extLst>
              <a:ext uri="{FF2B5EF4-FFF2-40B4-BE49-F238E27FC236}">
                <a16:creationId xmlns:a16="http://schemas.microsoft.com/office/drawing/2014/main" id="{B81E491C-8115-FABE-0295-529A20A453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5709" y="4531217"/>
            <a:ext cx="960087" cy="960087"/>
          </a:xfrm>
          <a:prstGeom prst="rect">
            <a:avLst/>
          </a:prstGeom>
        </p:spPr>
      </p:pic>
      <p:pic>
        <p:nvPicPr>
          <p:cNvPr id="24" name="Graphic 23" descr="Customer review outline">
            <a:extLst>
              <a:ext uri="{FF2B5EF4-FFF2-40B4-BE49-F238E27FC236}">
                <a16:creationId xmlns:a16="http://schemas.microsoft.com/office/drawing/2014/main" id="{8BD87D1F-8808-050C-D945-A55680335D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950156" y="4531217"/>
            <a:ext cx="960087" cy="960087"/>
          </a:xfrm>
          <a:prstGeom prst="rect">
            <a:avLst/>
          </a:prstGeom>
        </p:spPr>
      </p:pic>
      <p:pic>
        <p:nvPicPr>
          <p:cNvPr id="25" name="Graphic 24" descr="Handshake outline">
            <a:extLst>
              <a:ext uri="{FF2B5EF4-FFF2-40B4-BE49-F238E27FC236}">
                <a16:creationId xmlns:a16="http://schemas.microsoft.com/office/drawing/2014/main" id="{1616ACF3-550F-C7F9-089D-B291BCA0BA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17069" y="1658676"/>
            <a:ext cx="960087" cy="960087"/>
          </a:xfrm>
          <a:prstGeom prst="rect">
            <a:avLst/>
          </a:prstGeom>
        </p:spPr>
      </p:pic>
      <p:pic>
        <p:nvPicPr>
          <p:cNvPr id="26" name="Graphic 25" descr="Postit Notes outline">
            <a:extLst>
              <a:ext uri="{FF2B5EF4-FFF2-40B4-BE49-F238E27FC236}">
                <a16:creationId xmlns:a16="http://schemas.microsoft.com/office/drawing/2014/main" id="{26C76A2A-C090-F489-53B3-004E81521C2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83086" y="3095658"/>
            <a:ext cx="960087" cy="96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815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9616</TotalTime>
  <Words>540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 Teardrop Process – Slide Template</vt:lpstr>
      <vt:lpstr>Six Teardrop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 Teardrop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2025-08-19T15:55:41Z</dcterms:modified>
  <cp:category>Charts &amp; Diagrams</cp:category>
</cp:coreProperties>
</file>