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2" r:id="rId4"/>
    <p:sldId id="36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CA0EC-2863-D856-8B22-1DA69721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5C76F6-D2FA-4B7C-F292-BCC246719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8A1D9E-461E-9F68-4619-7ACCFB6EB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3201-B4DF-DD65-CFDC-05DAA282B2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29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C315D-1BF6-A5F0-2476-BC2347C4E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553EB8-AC92-111E-E0D4-11ECF878E5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5B0910-E873-F0D1-24AC-9983FFD018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5DE2C1-58C9-F925-D129-52089CF8D7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636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9F245-406D-CCEB-184A-E7FE2E32B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F169F-8FFA-C831-9ECD-8B47075F0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2025-2026 Academic Calendar – Slide Template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4E1EBCF-311E-B472-CEE8-18B3EE613C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9604302"/>
              </p:ext>
            </p:extLst>
          </p:nvPr>
        </p:nvGraphicFramePr>
        <p:xfrm>
          <a:off x="478380" y="1179298"/>
          <a:ext cx="2492987" cy="1514796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356141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7432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cap="all" baseline="0" dirty="0">
                          <a:effectLst/>
                          <a:latin typeface="+mn-lt"/>
                        </a:rPr>
                        <a:t>August</a:t>
                      </a:r>
                      <a:endParaRPr lang="en-US" sz="12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86136855-F064-087A-ACB9-9AAD37D20760}"/>
              </a:ext>
            </a:extLst>
          </p:cNvPr>
          <p:cNvGraphicFramePr>
            <a:graphicFrameLocks noGrp="1"/>
          </p:cNvGraphicFramePr>
          <p:nvPr/>
        </p:nvGraphicFramePr>
        <p:xfrm>
          <a:off x="9220633" y="4493120"/>
          <a:ext cx="2492987" cy="1514796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356141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7432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cap="all" baseline="0" dirty="0">
                          <a:effectLst/>
                          <a:latin typeface="+mn-lt"/>
                        </a:rPr>
                        <a:t>July</a:t>
                      </a:r>
                      <a:endParaRPr lang="en-US" sz="12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DC444783-D7F2-D9B9-0FDC-423C7F44859D}"/>
              </a:ext>
            </a:extLst>
          </p:cNvPr>
          <p:cNvGraphicFramePr>
            <a:graphicFrameLocks noGrp="1"/>
          </p:cNvGraphicFramePr>
          <p:nvPr/>
        </p:nvGraphicFramePr>
        <p:xfrm>
          <a:off x="6306548" y="4493120"/>
          <a:ext cx="2492987" cy="1514796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356141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7432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cap="all" baseline="0" dirty="0">
                          <a:effectLst/>
                          <a:latin typeface="+mn-lt"/>
                        </a:rPr>
                        <a:t>June</a:t>
                      </a:r>
                      <a:endParaRPr lang="en-US" sz="12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52395465-0504-9931-0766-8278F2D28955}"/>
              </a:ext>
            </a:extLst>
          </p:cNvPr>
          <p:cNvGraphicFramePr>
            <a:graphicFrameLocks noGrp="1"/>
          </p:cNvGraphicFramePr>
          <p:nvPr/>
        </p:nvGraphicFramePr>
        <p:xfrm>
          <a:off x="3392464" y="4493120"/>
          <a:ext cx="2492987" cy="1514796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356141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7432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cap="all" baseline="0" dirty="0">
                          <a:effectLst/>
                          <a:latin typeface="+mn-lt"/>
                        </a:rPr>
                        <a:t>May</a:t>
                      </a:r>
                      <a:endParaRPr lang="en-US" sz="12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47BBE6A4-759D-BF1A-6A68-6362684E4129}"/>
              </a:ext>
            </a:extLst>
          </p:cNvPr>
          <p:cNvGraphicFramePr>
            <a:graphicFrameLocks noGrp="1"/>
          </p:cNvGraphicFramePr>
          <p:nvPr/>
        </p:nvGraphicFramePr>
        <p:xfrm>
          <a:off x="478380" y="4493120"/>
          <a:ext cx="2492987" cy="1514796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356141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7432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cap="all" baseline="0" dirty="0">
                          <a:effectLst/>
                          <a:latin typeface="+mn-lt"/>
                        </a:rPr>
                        <a:t>April</a:t>
                      </a:r>
                      <a:endParaRPr lang="en-US" sz="12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8ACB4AA5-1C24-DF62-92A4-BD658ACDAFD9}"/>
              </a:ext>
            </a:extLst>
          </p:cNvPr>
          <p:cNvGraphicFramePr>
            <a:graphicFrameLocks noGrp="1"/>
          </p:cNvGraphicFramePr>
          <p:nvPr/>
        </p:nvGraphicFramePr>
        <p:xfrm>
          <a:off x="9220633" y="2836209"/>
          <a:ext cx="2492987" cy="1514796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356141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7432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cap="all" baseline="0" dirty="0">
                          <a:effectLst/>
                          <a:latin typeface="+mn-lt"/>
                        </a:rPr>
                        <a:t>March</a:t>
                      </a:r>
                      <a:endParaRPr lang="en-US" sz="12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2F9649B3-1965-3306-0335-DA998374C537}"/>
              </a:ext>
            </a:extLst>
          </p:cNvPr>
          <p:cNvGraphicFramePr>
            <a:graphicFrameLocks noGrp="1"/>
          </p:cNvGraphicFramePr>
          <p:nvPr/>
        </p:nvGraphicFramePr>
        <p:xfrm>
          <a:off x="6306548" y="2836209"/>
          <a:ext cx="2492987" cy="1514796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356141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7432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cap="all" baseline="0" dirty="0">
                          <a:effectLst/>
                          <a:latin typeface="+mn-lt"/>
                        </a:rPr>
                        <a:t>February</a:t>
                      </a:r>
                      <a:endParaRPr lang="en-US" sz="12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F738EF82-3F25-00CF-A296-3FBE27046259}"/>
              </a:ext>
            </a:extLst>
          </p:cNvPr>
          <p:cNvGraphicFramePr>
            <a:graphicFrameLocks noGrp="1"/>
          </p:cNvGraphicFramePr>
          <p:nvPr/>
        </p:nvGraphicFramePr>
        <p:xfrm>
          <a:off x="3392464" y="2836209"/>
          <a:ext cx="2492987" cy="1514796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356141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7432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cap="all" baseline="0" dirty="0">
                          <a:effectLst/>
                          <a:latin typeface="+mn-lt"/>
                        </a:rPr>
                        <a:t>January</a:t>
                      </a:r>
                      <a:endParaRPr lang="en-US" sz="12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98881FB4-66B9-E8F3-FB00-AE87A8809B10}"/>
              </a:ext>
            </a:extLst>
          </p:cNvPr>
          <p:cNvGraphicFramePr>
            <a:graphicFrameLocks noGrp="1"/>
          </p:cNvGraphicFramePr>
          <p:nvPr/>
        </p:nvGraphicFramePr>
        <p:xfrm>
          <a:off x="478380" y="2836209"/>
          <a:ext cx="2492987" cy="1514796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356141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7432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cap="all" baseline="0" dirty="0">
                          <a:effectLst/>
                          <a:latin typeface="+mn-lt"/>
                        </a:rPr>
                        <a:t>December</a:t>
                      </a:r>
                      <a:endParaRPr lang="en-US" sz="12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67B4774C-4B5D-9D51-4A84-C99B643D8306}"/>
              </a:ext>
            </a:extLst>
          </p:cNvPr>
          <p:cNvGraphicFramePr>
            <a:graphicFrameLocks noGrp="1"/>
          </p:cNvGraphicFramePr>
          <p:nvPr/>
        </p:nvGraphicFramePr>
        <p:xfrm>
          <a:off x="9220633" y="1179298"/>
          <a:ext cx="2492987" cy="1514796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356141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7432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cap="all" baseline="0" dirty="0">
                          <a:effectLst/>
                          <a:latin typeface="+mn-lt"/>
                        </a:rPr>
                        <a:t>November</a:t>
                      </a:r>
                      <a:endParaRPr lang="en-US" sz="12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30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8FA261EA-94A3-2A93-C283-EB6550235477}"/>
              </a:ext>
            </a:extLst>
          </p:cNvPr>
          <p:cNvGraphicFramePr>
            <a:graphicFrameLocks noGrp="1"/>
          </p:cNvGraphicFramePr>
          <p:nvPr/>
        </p:nvGraphicFramePr>
        <p:xfrm>
          <a:off x="6306548" y="1179298"/>
          <a:ext cx="2492987" cy="1514796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356141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7432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cap="all" baseline="0" dirty="0">
                          <a:effectLst/>
                          <a:latin typeface="+mn-lt"/>
                        </a:rPr>
                        <a:t>October</a:t>
                      </a:r>
                      <a:endParaRPr lang="en-US" sz="12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B60BD776-55F3-21C5-D670-88D05C36717F}"/>
              </a:ext>
            </a:extLst>
          </p:cNvPr>
          <p:cNvGraphicFramePr>
            <a:graphicFrameLocks noGrp="1"/>
          </p:cNvGraphicFramePr>
          <p:nvPr/>
        </p:nvGraphicFramePr>
        <p:xfrm>
          <a:off x="3392464" y="1179298"/>
          <a:ext cx="2492987" cy="1514796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356141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7432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cap="all" baseline="0" dirty="0">
                          <a:effectLst/>
                          <a:latin typeface="+mn-lt"/>
                        </a:rPr>
                        <a:t>September</a:t>
                      </a:r>
                      <a:endParaRPr lang="en-US" sz="12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DC96511C-7507-D3AC-5799-34F61FC6848D}"/>
              </a:ext>
            </a:extLst>
          </p:cNvPr>
          <p:cNvSpPr txBox="1"/>
          <p:nvPr/>
        </p:nvSpPr>
        <p:spPr>
          <a:xfrm>
            <a:off x="5386596" y="2836209"/>
            <a:ext cx="498855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b="1" dirty="0">
                <a:solidFill>
                  <a:schemeClr val="bg1">
                    <a:lumMod val="75000"/>
                  </a:schemeClr>
                </a:solidFill>
              </a:rPr>
              <a:t>2026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4EA0654-8C14-52E3-3B3E-AE78593BC532}"/>
              </a:ext>
            </a:extLst>
          </p:cNvPr>
          <p:cNvSpPr txBox="1"/>
          <p:nvPr/>
        </p:nvSpPr>
        <p:spPr>
          <a:xfrm>
            <a:off x="2472512" y="1179298"/>
            <a:ext cx="498855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b="1" dirty="0">
                <a:solidFill>
                  <a:schemeClr val="bg1">
                    <a:lumMod val="75000"/>
                  </a:schemeClr>
                </a:solidFill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131077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63FF65-BE52-4DDE-652D-3A24FE5FB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EDAAA-C90B-8B63-0C91-B22AD35AF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2025-2026 Academic Calendar – Slide Template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8D8373B-306B-4DD0-4B13-768C40E6B67C}"/>
              </a:ext>
            </a:extLst>
          </p:cNvPr>
          <p:cNvGraphicFramePr>
            <a:graphicFrameLocks noGrp="1"/>
          </p:cNvGraphicFramePr>
          <p:nvPr/>
        </p:nvGraphicFramePr>
        <p:xfrm>
          <a:off x="478380" y="1179298"/>
          <a:ext cx="2492987" cy="1514796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356141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7432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cap="all" baseline="0" dirty="0">
                          <a:effectLst/>
                          <a:latin typeface="+mn-lt"/>
                        </a:rPr>
                        <a:t>August</a:t>
                      </a:r>
                      <a:endParaRPr lang="en-US" sz="12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1E2C0EA0-BC0B-D5C5-4B78-07B4DD4E7092}"/>
              </a:ext>
            </a:extLst>
          </p:cNvPr>
          <p:cNvGraphicFramePr>
            <a:graphicFrameLocks noGrp="1"/>
          </p:cNvGraphicFramePr>
          <p:nvPr/>
        </p:nvGraphicFramePr>
        <p:xfrm>
          <a:off x="9220633" y="4493120"/>
          <a:ext cx="2492987" cy="1514796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356141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7432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cap="all" baseline="0" dirty="0">
                          <a:effectLst/>
                          <a:latin typeface="+mn-lt"/>
                        </a:rPr>
                        <a:t>July</a:t>
                      </a:r>
                      <a:endParaRPr lang="en-US" sz="12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403635DA-4A4D-419D-C4C1-4E44554D424D}"/>
              </a:ext>
            </a:extLst>
          </p:cNvPr>
          <p:cNvGraphicFramePr>
            <a:graphicFrameLocks noGrp="1"/>
          </p:cNvGraphicFramePr>
          <p:nvPr/>
        </p:nvGraphicFramePr>
        <p:xfrm>
          <a:off x="6306548" y="4493120"/>
          <a:ext cx="2492987" cy="1514796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356141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7432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cap="all" baseline="0" dirty="0">
                          <a:effectLst/>
                          <a:latin typeface="+mn-lt"/>
                        </a:rPr>
                        <a:t>June</a:t>
                      </a:r>
                      <a:endParaRPr lang="en-US" sz="12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CA024434-28B2-8FD0-71B2-7C54823A8C1B}"/>
              </a:ext>
            </a:extLst>
          </p:cNvPr>
          <p:cNvGraphicFramePr>
            <a:graphicFrameLocks noGrp="1"/>
          </p:cNvGraphicFramePr>
          <p:nvPr/>
        </p:nvGraphicFramePr>
        <p:xfrm>
          <a:off x="3392464" y="4493120"/>
          <a:ext cx="2492987" cy="1514796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356141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7432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cap="all" baseline="0" dirty="0">
                          <a:effectLst/>
                          <a:latin typeface="+mn-lt"/>
                        </a:rPr>
                        <a:t>May</a:t>
                      </a:r>
                      <a:endParaRPr lang="en-US" sz="12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0364F7AC-8FEB-A811-9B38-99D6D756BA4F}"/>
              </a:ext>
            </a:extLst>
          </p:cNvPr>
          <p:cNvGraphicFramePr>
            <a:graphicFrameLocks noGrp="1"/>
          </p:cNvGraphicFramePr>
          <p:nvPr/>
        </p:nvGraphicFramePr>
        <p:xfrm>
          <a:off x="478380" y="4493120"/>
          <a:ext cx="2492987" cy="1514796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356141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7432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cap="all" baseline="0" dirty="0">
                          <a:effectLst/>
                          <a:latin typeface="+mn-lt"/>
                        </a:rPr>
                        <a:t>April</a:t>
                      </a:r>
                      <a:endParaRPr lang="en-US" sz="12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F35DCEA3-9D68-A097-1C41-4F7E8BA0A1EF}"/>
              </a:ext>
            </a:extLst>
          </p:cNvPr>
          <p:cNvGraphicFramePr>
            <a:graphicFrameLocks noGrp="1"/>
          </p:cNvGraphicFramePr>
          <p:nvPr/>
        </p:nvGraphicFramePr>
        <p:xfrm>
          <a:off x="9220633" y="2836209"/>
          <a:ext cx="2492987" cy="1514796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356141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7432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cap="all" baseline="0" dirty="0">
                          <a:effectLst/>
                          <a:latin typeface="+mn-lt"/>
                        </a:rPr>
                        <a:t>March</a:t>
                      </a:r>
                      <a:endParaRPr lang="en-US" sz="12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FC8B20F5-B92F-4A33-F801-7674DA18D630}"/>
              </a:ext>
            </a:extLst>
          </p:cNvPr>
          <p:cNvGraphicFramePr>
            <a:graphicFrameLocks noGrp="1"/>
          </p:cNvGraphicFramePr>
          <p:nvPr/>
        </p:nvGraphicFramePr>
        <p:xfrm>
          <a:off x="6306548" y="2836209"/>
          <a:ext cx="2492987" cy="1514796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356141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7432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cap="all" baseline="0" dirty="0">
                          <a:effectLst/>
                          <a:latin typeface="+mn-lt"/>
                        </a:rPr>
                        <a:t>February</a:t>
                      </a:r>
                      <a:endParaRPr lang="en-US" sz="12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64BA4FE3-2DD0-A886-1858-F8148B2DBF88}"/>
              </a:ext>
            </a:extLst>
          </p:cNvPr>
          <p:cNvGraphicFramePr>
            <a:graphicFrameLocks noGrp="1"/>
          </p:cNvGraphicFramePr>
          <p:nvPr/>
        </p:nvGraphicFramePr>
        <p:xfrm>
          <a:off x="3392464" y="2836209"/>
          <a:ext cx="2492987" cy="1514796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356141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7432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cap="all" baseline="0" dirty="0">
                          <a:effectLst/>
                          <a:latin typeface="+mn-lt"/>
                        </a:rPr>
                        <a:t>January</a:t>
                      </a:r>
                      <a:endParaRPr lang="en-US" sz="12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FC85D944-893A-958F-7923-2AAC5E3F2361}"/>
              </a:ext>
            </a:extLst>
          </p:cNvPr>
          <p:cNvGraphicFramePr>
            <a:graphicFrameLocks noGrp="1"/>
          </p:cNvGraphicFramePr>
          <p:nvPr/>
        </p:nvGraphicFramePr>
        <p:xfrm>
          <a:off x="478380" y="2836209"/>
          <a:ext cx="2492987" cy="1514796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356141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7432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cap="all" baseline="0" dirty="0">
                          <a:effectLst/>
                          <a:latin typeface="+mn-lt"/>
                        </a:rPr>
                        <a:t>December</a:t>
                      </a:r>
                      <a:endParaRPr lang="en-US" sz="12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B3768CC7-99BB-837E-7BC0-F7D65714ACF5}"/>
              </a:ext>
            </a:extLst>
          </p:cNvPr>
          <p:cNvGraphicFramePr>
            <a:graphicFrameLocks noGrp="1"/>
          </p:cNvGraphicFramePr>
          <p:nvPr/>
        </p:nvGraphicFramePr>
        <p:xfrm>
          <a:off x="9220633" y="1179298"/>
          <a:ext cx="2492987" cy="1514796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356141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7432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cap="all" baseline="0" dirty="0">
                          <a:effectLst/>
                          <a:latin typeface="+mn-lt"/>
                        </a:rPr>
                        <a:t>November</a:t>
                      </a:r>
                      <a:endParaRPr lang="en-US" sz="12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7E1D47EF-CD68-6A12-2772-758F81865278}"/>
              </a:ext>
            </a:extLst>
          </p:cNvPr>
          <p:cNvGraphicFramePr>
            <a:graphicFrameLocks noGrp="1"/>
          </p:cNvGraphicFramePr>
          <p:nvPr/>
        </p:nvGraphicFramePr>
        <p:xfrm>
          <a:off x="6306548" y="1179298"/>
          <a:ext cx="2492987" cy="1514796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356141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7432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cap="all" baseline="0" dirty="0">
                          <a:effectLst/>
                          <a:latin typeface="+mn-lt"/>
                        </a:rPr>
                        <a:t>October</a:t>
                      </a:r>
                      <a:endParaRPr lang="en-US" sz="12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6F171CA6-C222-F091-E90B-74D8BF8BFF13}"/>
              </a:ext>
            </a:extLst>
          </p:cNvPr>
          <p:cNvGraphicFramePr>
            <a:graphicFrameLocks noGrp="1"/>
          </p:cNvGraphicFramePr>
          <p:nvPr/>
        </p:nvGraphicFramePr>
        <p:xfrm>
          <a:off x="3392464" y="1179298"/>
          <a:ext cx="2492987" cy="1514796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356141">
                  <a:extLst>
                    <a:ext uri="{9D8B030D-6E8A-4147-A177-3AD203B41FA5}">
                      <a16:colId xmlns:a16="http://schemas.microsoft.com/office/drawing/2014/main" val="343961582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9556951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219677175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1125419933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659467260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489858314"/>
                    </a:ext>
                  </a:extLst>
                </a:gridCol>
                <a:gridCol w="356141">
                  <a:extLst>
                    <a:ext uri="{9D8B030D-6E8A-4147-A177-3AD203B41FA5}">
                      <a16:colId xmlns:a16="http://schemas.microsoft.com/office/drawing/2014/main" val="3852146874"/>
                    </a:ext>
                  </a:extLst>
                </a:gridCol>
              </a:tblGrid>
              <a:tr h="27432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cap="all" baseline="0" dirty="0">
                          <a:effectLst/>
                          <a:latin typeface="+mn-lt"/>
                        </a:rPr>
                        <a:t>September</a:t>
                      </a:r>
                      <a:endParaRPr lang="en-US" sz="12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37021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Mo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We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Th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Fr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Sa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cap="all" baseline="0" dirty="0">
                          <a:effectLst/>
                          <a:latin typeface="+mn-lt"/>
                        </a:rPr>
                        <a:t>Su</a:t>
                      </a:r>
                      <a:endParaRPr lang="en-US" sz="1100" b="1" i="0" u="none" strike="noStrike" cap="all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106" marR="5106" marT="5106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439771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977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98374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30107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416169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086910"/>
                  </a:ext>
                </a:extLst>
              </a:tr>
              <a:tr h="122551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26" marR="8626" marT="8626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43275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0C4EA05-4011-8501-EF78-2AA522B04896}"/>
              </a:ext>
            </a:extLst>
          </p:cNvPr>
          <p:cNvSpPr txBox="1"/>
          <p:nvPr/>
        </p:nvSpPr>
        <p:spPr>
          <a:xfrm>
            <a:off x="5386596" y="2836209"/>
            <a:ext cx="498855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b="1" dirty="0">
                <a:solidFill>
                  <a:schemeClr val="bg1">
                    <a:lumMod val="75000"/>
                  </a:schemeClr>
                </a:solidFill>
              </a:rPr>
              <a:t>2026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FA5221-6B40-6F37-36AE-BECC679CE3C5}"/>
              </a:ext>
            </a:extLst>
          </p:cNvPr>
          <p:cNvSpPr txBox="1"/>
          <p:nvPr/>
        </p:nvSpPr>
        <p:spPr>
          <a:xfrm>
            <a:off x="2472512" y="1179298"/>
            <a:ext cx="498855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b="1" dirty="0">
                <a:solidFill>
                  <a:schemeClr val="bg1">
                    <a:lumMod val="75000"/>
                  </a:schemeClr>
                </a:solidFill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854068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9492</TotalTime>
  <Words>1197</Words>
  <Application>Microsoft Office PowerPoint</Application>
  <PresentationFormat>Widescreen</PresentationFormat>
  <Paragraphs>1133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2025-2026 Academic Calendar – Slide Template</vt:lpstr>
      <vt:lpstr>2025-2026 Academic Calendar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2025-2026 Academic Calendar</dc:title>
  <dc:creator>PresentationGO.com</dc:creator>
  <dc:description>© Copyright PresentationGO.com - Do not distribute or sale without written permission.</dc:description>
  <cp:lastModifiedBy>Christophe Barroche</cp:lastModifiedBy>
  <cp:revision>48</cp:revision>
  <dcterms:created xsi:type="dcterms:W3CDTF">2014-11-26T05:14:11Z</dcterms:created>
  <dcterms:modified xsi:type="dcterms:W3CDTF">2025-08-13T18:11:58Z</dcterms:modified>
  <cp:category>Timelines &amp; Planning</cp:category>
</cp:coreProperties>
</file>