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AD6EB-8CF5-3830-7246-E9E6F5448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221CA1-FD8B-606A-ED11-2CCED83476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2A91C4-CB24-4B2E-5CDF-99830B6A18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6FBF6-DCED-50DD-C964-7BB25F799B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67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04216-90B7-56C2-2A5D-DF1444285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2261A0-82E7-4E07-DD12-165BE45327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0C106E-6C3E-825D-17CB-99BE6F579C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B2BD5-1345-F414-A6B5-AFDDF7D53A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74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08E9C-4279-B374-65B8-86C37339B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AD7A2-4F8A-2EFD-D4AE-F47514F44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DIKW Pyramid – Slide Template</a:t>
            </a: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AEB7F713-68E0-396D-96E8-28311FD37253}"/>
              </a:ext>
            </a:extLst>
          </p:cNvPr>
          <p:cNvSpPr/>
          <p:nvPr/>
        </p:nvSpPr>
        <p:spPr>
          <a:xfrm>
            <a:off x="0" y="3463376"/>
            <a:ext cx="3625918" cy="869497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4279" cap="flat">
            <a:noFill/>
            <a:prstDash val="solid"/>
            <a:miter/>
          </a:ln>
        </p:spPr>
        <p:txBody>
          <a:bodyPr lIns="685800" tIns="68580" bIns="68580" rtlCol="0" anchor="t" anchorCtr="0"/>
          <a:lstStyle/>
          <a:p>
            <a:endParaRPr lang="en-US" sz="1050" dirty="0"/>
          </a:p>
        </p:txBody>
      </p:sp>
      <p:sp>
        <p:nvSpPr>
          <p:cNvPr id="12" name="Forme libre 9">
            <a:extLst>
              <a:ext uri="{FF2B5EF4-FFF2-40B4-BE49-F238E27FC236}">
                <a16:creationId xmlns:a16="http://schemas.microsoft.com/office/drawing/2014/main" id="{A06C7049-0922-D95E-D684-D13A0D2D15B8}"/>
              </a:ext>
            </a:extLst>
          </p:cNvPr>
          <p:cNvSpPr/>
          <p:nvPr/>
        </p:nvSpPr>
        <p:spPr>
          <a:xfrm>
            <a:off x="0" y="4484737"/>
            <a:ext cx="3183144" cy="876304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4279" cap="flat">
            <a:noFill/>
            <a:prstDash val="solid"/>
            <a:miter/>
          </a:ln>
        </p:spPr>
        <p:txBody>
          <a:bodyPr lIns="685800" tIns="68580" bIns="68580" rtlCol="0" anchor="t" anchorCtr="0"/>
          <a:lstStyle/>
          <a:p>
            <a:endParaRPr lang="en-US" sz="1050" dirty="0"/>
          </a:p>
        </p:txBody>
      </p:sp>
      <p:sp>
        <p:nvSpPr>
          <p:cNvPr id="13" name="Forme libre 8">
            <a:extLst>
              <a:ext uri="{FF2B5EF4-FFF2-40B4-BE49-F238E27FC236}">
                <a16:creationId xmlns:a16="http://schemas.microsoft.com/office/drawing/2014/main" id="{B976A5D3-41FC-2B0E-4EAE-D1131997DEA7}"/>
              </a:ext>
            </a:extLst>
          </p:cNvPr>
          <p:cNvSpPr/>
          <p:nvPr/>
        </p:nvSpPr>
        <p:spPr>
          <a:xfrm>
            <a:off x="0" y="2442014"/>
            <a:ext cx="4100991" cy="869497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4279" cap="flat">
            <a:noFill/>
            <a:prstDash val="solid"/>
            <a:miter/>
          </a:ln>
        </p:spPr>
        <p:txBody>
          <a:bodyPr lIns="685800" tIns="68580" bIns="68580" rtlCol="0" anchor="t" anchorCtr="0"/>
          <a:lstStyle/>
          <a:p>
            <a:endParaRPr lang="en-US" sz="1050" dirty="0"/>
          </a:p>
        </p:txBody>
      </p:sp>
      <p:sp>
        <p:nvSpPr>
          <p:cNvPr id="14" name="Forme libre 7">
            <a:extLst>
              <a:ext uri="{FF2B5EF4-FFF2-40B4-BE49-F238E27FC236}">
                <a16:creationId xmlns:a16="http://schemas.microsoft.com/office/drawing/2014/main" id="{5568C217-5419-5A33-6FEA-01275B8A797B}"/>
              </a:ext>
            </a:extLst>
          </p:cNvPr>
          <p:cNvSpPr/>
          <p:nvPr/>
        </p:nvSpPr>
        <p:spPr>
          <a:xfrm>
            <a:off x="-1" y="1496958"/>
            <a:ext cx="4572000" cy="793193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4279" cap="flat">
            <a:noFill/>
            <a:prstDash val="solid"/>
            <a:miter/>
          </a:ln>
        </p:spPr>
        <p:txBody>
          <a:bodyPr lIns="685800" tIns="68580" bIns="68580" rtlCol="0" anchor="t" anchorCtr="0"/>
          <a:lstStyle/>
          <a:p>
            <a:endParaRPr lang="en-US" sz="1050" dirty="0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46ED1ADF-644A-6495-549C-2BF2852B8002}"/>
              </a:ext>
            </a:extLst>
          </p:cNvPr>
          <p:cNvSpPr/>
          <p:nvPr/>
        </p:nvSpPr>
        <p:spPr>
          <a:xfrm>
            <a:off x="4572001" y="1496958"/>
            <a:ext cx="4571999" cy="7931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685800" tIns="137160" bIns="68580" rtlCol="0" anchor="t" anchorCtr="0"/>
          <a:lstStyle/>
          <a:p>
            <a:r>
              <a:rPr lang="en-US" b="1" dirty="0"/>
              <a:t>Judge, Decide</a:t>
            </a:r>
          </a:p>
          <a:p>
            <a:r>
              <a:rPr lang="en-US" sz="1000" dirty="0"/>
              <a:t>Knowledge guided by values and principles for strategic choices</a:t>
            </a:r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0DE4AB9E-5174-CE69-A10C-F61E97DB24AB}"/>
              </a:ext>
            </a:extLst>
          </p:cNvPr>
          <p:cNvSpPr/>
          <p:nvPr/>
        </p:nvSpPr>
        <p:spPr>
          <a:xfrm>
            <a:off x="5043009" y="2442014"/>
            <a:ext cx="4100992" cy="8694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685800" tIns="137160" bIns="0" rtlCol="0" anchor="t" anchorCtr="0"/>
          <a:lstStyle/>
          <a:p>
            <a:r>
              <a:rPr lang="en-US" b="1" dirty="0"/>
              <a:t>Understand, Apply</a:t>
            </a:r>
          </a:p>
          <a:p>
            <a:r>
              <a:rPr lang="en-US" sz="1000" dirty="0"/>
              <a:t>Information combined with experience to create actionable insights</a:t>
            </a:r>
            <a:endParaRPr lang="en-US" sz="10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44CAB5CD-85B9-1E13-94CC-97D83C92CED7}"/>
              </a:ext>
            </a:extLst>
          </p:cNvPr>
          <p:cNvSpPr/>
          <p:nvPr/>
        </p:nvSpPr>
        <p:spPr>
          <a:xfrm>
            <a:off x="5960857" y="4484737"/>
            <a:ext cx="3183144" cy="8763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137160" bIns="0" rtlCol="0" anchor="t" anchorCtr="0"/>
          <a:lstStyle/>
          <a:p>
            <a:r>
              <a:rPr lang="en-US" b="1" dirty="0"/>
              <a:t>Collect, Observe</a:t>
            </a:r>
          </a:p>
          <a:p>
            <a:r>
              <a:rPr lang="en-US" sz="1000" dirty="0"/>
              <a:t>Raw facts and measurements gathered without interpretation</a:t>
            </a:r>
            <a:endParaRPr lang="en-US" sz="16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542217E3-86D1-182F-9369-5535369E5593}"/>
              </a:ext>
            </a:extLst>
          </p:cNvPr>
          <p:cNvSpPr/>
          <p:nvPr/>
        </p:nvSpPr>
        <p:spPr>
          <a:xfrm>
            <a:off x="5518081" y="3463376"/>
            <a:ext cx="3625919" cy="8694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685800" tIns="137160" bIns="0" rtlCol="0" anchor="t" anchorCtr="0"/>
          <a:lstStyle/>
          <a:p>
            <a:r>
              <a:rPr lang="en-US" b="1" dirty="0"/>
              <a:t>Process, Organize</a:t>
            </a:r>
          </a:p>
          <a:p>
            <a:r>
              <a:rPr lang="en-US" sz="1000" dirty="0"/>
              <a:t>Data transformed into structured, contextual format</a:t>
            </a:r>
            <a:endParaRPr lang="en-US" sz="10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842E337-E16F-D4A8-C0AD-6D3BD3A0747B}"/>
              </a:ext>
            </a:extLst>
          </p:cNvPr>
          <p:cNvSpPr/>
          <p:nvPr/>
        </p:nvSpPr>
        <p:spPr>
          <a:xfrm>
            <a:off x="3090018" y="1893553"/>
            <a:ext cx="2980112" cy="3054223"/>
          </a:xfrm>
          <a:custGeom>
            <a:avLst/>
            <a:gdLst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911355 w 3402238"/>
              <a:gd name="connsiteY23" fmla="*/ 1618809 h 3486848"/>
              <a:gd name="connsiteX24" fmla="*/ 1395642 w 3402238"/>
              <a:gd name="connsiteY24" fmla="*/ 626149 h 3486848"/>
              <a:gd name="connsiteX25" fmla="*/ 1154176 w 3402238"/>
              <a:gd name="connsiteY25" fmla="*/ 626149 h 3486848"/>
              <a:gd name="connsiteX26" fmla="*/ 1236968 w 3402238"/>
              <a:gd name="connsiteY26" fmla="*/ 441893 h 3486848"/>
              <a:gd name="connsiteX27" fmla="*/ 1485824 w 3402238"/>
              <a:gd name="connsiteY27" fmla="*/ 44130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911355 w 3402238"/>
              <a:gd name="connsiteY23" fmla="*/ 1618809 h 3486848"/>
              <a:gd name="connsiteX24" fmla="*/ 1154176 w 3402238"/>
              <a:gd name="connsiteY24" fmla="*/ 626149 h 3486848"/>
              <a:gd name="connsiteX25" fmla="*/ 1236968 w 3402238"/>
              <a:gd name="connsiteY25" fmla="*/ 441893 h 3486848"/>
              <a:gd name="connsiteX26" fmla="*/ 1485824 w 3402238"/>
              <a:gd name="connsiteY26" fmla="*/ 441300 h 3486848"/>
              <a:gd name="connsiteX27" fmla="*/ 1701119 w 3402238"/>
              <a:gd name="connsiteY27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1154176 w 3402238"/>
              <a:gd name="connsiteY23" fmla="*/ 626149 h 3486848"/>
              <a:gd name="connsiteX24" fmla="*/ 1236968 w 3402238"/>
              <a:gd name="connsiteY24" fmla="*/ 441893 h 3486848"/>
              <a:gd name="connsiteX25" fmla="*/ 1485824 w 3402238"/>
              <a:gd name="connsiteY25" fmla="*/ 441300 h 3486848"/>
              <a:gd name="connsiteX26" fmla="*/ 1701119 w 3402238"/>
              <a:gd name="connsiteY26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630246 w 3402238"/>
              <a:gd name="connsiteY20" fmla="*/ 1792185 h 3486848"/>
              <a:gd name="connsiteX21" fmla="*/ 708148 w 3402238"/>
              <a:gd name="connsiteY21" fmla="*/ 1618809 h 3486848"/>
              <a:gd name="connsiteX22" fmla="*/ 1154176 w 3402238"/>
              <a:gd name="connsiteY22" fmla="*/ 626149 h 3486848"/>
              <a:gd name="connsiteX23" fmla="*/ 1236968 w 3402238"/>
              <a:gd name="connsiteY23" fmla="*/ 441893 h 3486848"/>
              <a:gd name="connsiteX24" fmla="*/ 1485824 w 3402238"/>
              <a:gd name="connsiteY24" fmla="*/ 441300 h 3486848"/>
              <a:gd name="connsiteX25" fmla="*/ 1701119 w 3402238"/>
              <a:gd name="connsiteY25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630246 w 3402238"/>
              <a:gd name="connsiteY19" fmla="*/ 1792185 h 3486848"/>
              <a:gd name="connsiteX20" fmla="*/ 708148 w 3402238"/>
              <a:gd name="connsiteY20" fmla="*/ 1618809 h 3486848"/>
              <a:gd name="connsiteX21" fmla="*/ 1154176 w 3402238"/>
              <a:gd name="connsiteY21" fmla="*/ 626149 h 3486848"/>
              <a:gd name="connsiteX22" fmla="*/ 1236968 w 3402238"/>
              <a:gd name="connsiteY22" fmla="*/ 441893 h 3486848"/>
              <a:gd name="connsiteX23" fmla="*/ 1485824 w 3402238"/>
              <a:gd name="connsiteY23" fmla="*/ 441300 h 3486848"/>
              <a:gd name="connsiteX24" fmla="*/ 1701119 w 3402238"/>
              <a:gd name="connsiteY24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106316 w 3402238"/>
              <a:gd name="connsiteY16" fmla="*/ 2958221 h 3486848"/>
              <a:gd name="connsiteX17" fmla="*/ 184218 w 3402238"/>
              <a:gd name="connsiteY17" fmla="*/ 2784845 h 3486848"/>
              <a:gd name="connsiteX18" fmla="*/ 630246 w 3402238"/>
              <a:gd name="connsiteY18" fmla="*/ 1792185 h 3486848"/>
              <a:gd name="connsiteX19" fmla="*/ 708148 w 3402238"/>
              <a:gd name="connsiteY19" fmla="*/ 1618809 h 3486848"/>
              <a:gd name="connsiteX20" fmla="*/ 1154176 w 3402238"/>
              <a:gd name="connsiteY20" fmla="*/ 626149 h 3486848"/>
              <a:gd name="connsiteX21" fmla="*/ 1236968 w 3402238"/>
              <a:gd name="connsiteY21" fmla="*/ 441893 h 3486848"/>
              <a:gd name="connsiteX22" fmla="*/ 1485824 w 3402238"/>
              <a:gd name="connsiteY22" fmla="*/ 441300 h 3486848"/>
              <a:gd name="connsiteX23" fmla="*/ 1701119 w 3402238"/>
              <a:gd name="connsiteY23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402238 w 3402238"/>
              <a:gd name="connsiteY13" fmla="*/ 3486848 h 3486848"/>
              <a:gd name="connsiteX14" fmla="*/ 0 w 3402238"/>
              <a:gd name="connsiteY14" fmla="*/ 3486848 h 3486848"/>
              <a:gd name="connsiteX15" fmla="*/ 106316 w 3402238"/>
              <a:gd name="connsiteY15" fmla="*/ 2958221 h 3486848"/>
              <a:gd name="connsiteX16" fmla="*/ 184218 w 3402238"/>
              <a:gd name="connsiteY16" fmla="*/ 2784845 h 3486848"/>
              <a:gd name="connsiteX17" fmla="*/ 630246 w 3402238"/>
              <a:gd name="connsiteY17" fmla="*/ 1792185 h 3486848"/>
              <a:gd name="connsiteX18" fmla="*/ 708148 w 3402238"/>
              <a:gd name="connsiteY18" fmla="*/ 1618809 h 3486848"/>
              <a:gd name="connsiteX19" fmla="*/ 1154176 w 3402238"/>
              <a:gd name="connsiteY19" fmla="*/ 626149 h 3486848"/>
              <a:gd name="connsiteX20" fmla="*/ 1236968 w 3402238"/>
              <a:gd name="connsiteY20" fmla="*/ 441893 h 3486848"/>
              <a:gd name="connsiteX21" fmla="*/ 1485824 w 3402238"/>
              <a:gd name="connsiteY21" fmla="*/ 441300 h 3486848"/>
              <a:gd name="connsiteX22" fmla="*/ 1701119 w 3402238"/>
              <a:gd name="connsiteY22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218020 w 3402238"/>
              <a:gd name="connsiteY10" fmla="*/ 2784845 h 3486848"/>
              <a:gd name="connsiteX11" fmla="*/ 3295922 w 3402238"/>
              <a:gd name="connsiteY11" fmla="*/ 2958221 h 3486848"/>
              <a:gd name="connsiteX12" fmla="*/ 3402238 w 3402238"/>
              <a:gd name="connsiteY12" fmla="*/ 3486848 h 3486848"/>
              <a:gd name="connsiteX13" fmla="*/ 0 w 3402238"/>
              <a:gd name="connsiteY13" fmla="*/ 3486848 h 3486848"/>
              <a:gd name="connsiteX14" fmla="*/ 106316 w 3402238"/>
              <a:gd name="connsiteY14" fmla="*/ 2958221 h 3486848"/>
              <a:gd name="connsiteX15" fmla="*/ 184218 w 3402238"/>
              <a:gd name="connsiteY15" fmla="*/ 2784845 h 3486848"/>
              <a:gd name="connsiteX16" fmla="*/ 630246 w 3402238"/>
              <a:gd name="connsiteY16" fmla="*/ 1792185 h 3486848"/>
              <a:gd name="connsiteX17" fmla="*/ 708148 w 3402238"/>
              <a:gd name="connsiteY17" fmla="*/ 1618809 h 3486848"/>
              <a:gd name="connsiteX18" fmla="*/ 1154176 w 3402238"/>
              <a:gd name="connsiteY18" fmla="*/ 626149 h 3486848"/>
              <a:gd name="connsiteX19" fmla="*/ 1236968 w 3402238"/>
              <a:gd name="connsiteY19" fmla="*/ 441893 h 3486848"/>
              <a:gd name="connsiteX20" fmla="*/ 1485824 w 3402238"/>
              <a:gd name="connsiteY20" fmla="*/ 441300 h 3486848"/>
              <a:gd name="connsiteX21" fmla="*/ 1701119 w 3402238"/>
              <a:gd name="connsiteY21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3218020 w 3402238"/>
              <a:gd name="connsiteY9" fmla="*/ 2784845 h 3486848"/>
              <a:gd name="connsiteX10" fmla="*/ 3295922 w 3402238"/>
              <a:gd name="connsiteY10" fmla="*/ 2958221 h 3486848"/>
              <a:gd name="connsiteX11" fmla="*/ 3402238 w 3402238"/>
              <a:gd name="connsiteY11" fmla="*/ 3486848 h 3486848"/>
              <a:gd name="connsiteX12" fmla="*/ 0 w 3402238"/>
              <a:gd name="connsiteY12" fmla="*/ 3486848 h 3486848"/>
              <a:gd name="connsiteX13" fmla="*/ 106316 w 3402238"/>
              <a:gd name="connsiteY13" fmla="*/ 2958221 h 3486848"/>
              <a:gd name="connsiteX14" fmla="*/ 184218 w 3402238"/>
              <a:gd name="connsiteY14" fmla="*/ 2784845 h 3486848"/>
              <a:gd name="connsiteX15" fmla="*/ 630246 w 3402238"/>
              <a:gd name="connsiteY15" fmla="*/ 1792185 h 3486848"/>
              <a:gd name="connsiteX16" fmla="*/ 708148 w 3402238"/>
              <a:gd name="connsiteY16" fmla="*/ 1618809 h 3486848"/>
              <a:gd name="connsiteX17" fmla="*/ 1154176 w 3402238"/>
              <a:gd name="connsiteY17" fmla="*/ 626149 h 3486848"/>
              <a:gd name="connsiteX18" fmla="*/ 1236968 w 3402238"/>
              <a:gd name="connsiteY18" fmla="*/ 441893 h 3486848"/>
              <a:gd name="connsiteX19" fmla="*/ 1485824 w 3402238"/>
              <a:gd name="connsiteY19" fmla="*/ 441300 h 3486848"/>
              <a:gd name="connsiteX20" fmla="*/ 1701119 w 3402238"/>
              <a:gd name="connsiteY20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694090 w 3402238"/>
              <a:gd name="connsiteY6" fmla="*/ 1618809 h 3486848"/>
              <a:gd name="connsiteX7" fmla="*/ 2771992 w 3402238"/>
              <a:gd name="connsiteY7" fmla="*/ 1792185 h 3486848"/>
              <a:gd name="connsiteX8" fmla="*/ 3218020 w 3402238"/>
              <a:gd name="connsiteY8" fmla="*/ 2784845 h 3486848"/>
              <a:gd name="connsiteX9" fmla="*/ 3295922 w 3402238"/>
              <a:gd name="connsiteY9" fmla="*/ 2958221 h 3486848"/>
              <a:gd name="connsiteX10" fmla="*/ 3402238 w 3402238"/>
              <a:gd name="connsiteY10" fmla="*/ 3486848 h 3486848"/>
              <a:gd name="connsiteX11" fmla="*/ 0 w 3402238"/>
              <a:gd name="connsiteY11" fmla="*/ 3486848 h 3486848"/>
              <a:gd name="connsiteX12" fmla="*/ 106316 w 3402238"/>
              <a:gd name="connsiteY12" fmla="*/ 2958221 h 3486848"/>
              <a:gd name="connsiteX13" fmla="*/ 184218 w 3402238"/>
              <a:gd name="connsiteY13" fmla="*/ 2784845 h 3486848"/>
              <a:gd name="connsiteX14" fmla="*/ 630246 w 3402238"/>
              <a:gd name="connsiteY14" fmla="*/ 1792185 h 3486848"/>
              <a:gd name="connsiteX15" fmla="*/ 708148 w 3402238"/>
              <a:gd name="connsiteY15" fmla="*/ 1618809 h 3486848"/>
              <a:gd name="connsiteX16" fmla="*/ 1154176 w 3402238"/>
              <a:gd name="connsiteY16" fmla="*/ 626149 h 3486848"/>
              <a:gd name="connsiteX17" fmla="*/ 1236968 w 3402238"/>
              <a:gd name="connsiteY17" fmla="*/ 441893 h 3486848"/>
              <a:gd name="connsiteX18" fmla="*/ 1485824 w 3402238"/>
              <a:gd name="connsiteY18" fmla="*/ 441300 h 3486848"/>
              <a:gd name="connsiteX19" fmla="*/ 1701119 w 3402238"/>
              <a:gd name="connsiteY19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708148 w 3402238"/>
              <a:gd name="connsiteY14" fmla="*/ 1618809 h 3486848"/>
              <a:gd name="connsiteX15" fmla="*/ 1154176 w 3402238"/>
              <a:gd name="connsiteY15" fmla="*/ 626149 h 3486848"/>
              <a:gd name="connsiteX16" fmla="*/ 1236968 w 3402238"/>
              <a:gd name="connsiteY16" fmla="*/ 441893 h 3486848"/>
              <a:gd name="connsiteX17" fmla="*/ 1485824 w 3402238"/>
              <a:gd name="connsiteY17" fmla="*/ 441300 h 3486848"/>
              <a:gd name="connsiteX18" fmla="*/ 1701119 w 3402238"/>
              <a:gd name="connsiteY18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708148 w 3402238"/>
              <a:gd name="connsiteY14" fmla="*/ 1618809 h 3486848"/>
              <a:gd name="connsiteX15" fmla="*/ 1236968 w 3402238"/>
              <a:gd name="connsiteY15" fmla="*/ 441893 h 3486848"/>
              <a:gd name="connsiteX16" fmla="*/ 1485824 w 3402238"/>
              <a:gd name="connsiteY16" fmla="*/ 441300 h 3486848"/>
              <a:gd name="connsiteX17" fmla="*/ 1701119 w 3402238"/>
              <a:gd name="connsiteY17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1236968 w 3402238"/>
              <a:gd name="connsiteY14" fmla="*/ 441893 h 3486848"/>
              <a:gd name="connsiteX15" fmla="*/ 1485824 w 3402238"/>
              <a:gd name="connsiteY15" fmla="*/ 441300 h 3486848"/>
              <a:gd name="connsiteX16" fmla="*/ 1701119 w 3402238"/>
              <a:gd name="connsiteY16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1236968 w 3402238"/>
              <a:gd name="connsiteY13" fmla="*/ 441893 h 3486848"/>
              <a:gd name="connsiteX14" fmla="*/ 1485824 w 3402238"/>
              <a:gd name="connsiteY14" fmla="*/ 441300 h 3486848"/>
              <a:gd name="connsiteX15" fmla="*/ 1701119 w 3402238"/>
              <a:gd name="connsiteY15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236968 w 3402238"/>
              <a:gd name="connsiteY12" fmla="*/ 441893 h 3486848"/>
              <a:gd name="connsiteX13" fmla="*/ 1485824 w 3402238"/>
              <a:gd name="connsiteY13" fmla="*/ 441300 h 3486848"/>
              <a:gd name="connsiteX14" fmla="*/ 1701119 w 3402238"/>
              <a:gd name="connsiteY14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95922 w 3402238"/>
              <a:gd name="connsiteY7" fmla="*/ 2958221 h 3486848"/>
              <a:gd name="connsiteX8" fmla="*/ 3402238 w 3402238"/>
              <a:gd name="connsiteY8" fmla="*/ 3486848 h 3486848"/>
              <a:gd name="connsiteX9" fmla="*/ 0 w 3402238"/>
              <a:gd name="connsiteY9" fmla="*/ 3486848 h 3486848"/>
              <a:gd name="connsiteX10" fmla="*/ 106316 w 3402238"/>
              <a:gd name="connsiteY10" fmla="*/ 2958221 h 3486848"/>
              <a:gd name="connsiteX11" fmla="*/ 1236968 w 3402238"/>
              <a:gd name="connsiteY11" fmla="*/ 441893 h 3486848"/>
              <a:gd name="connsiteX12" fmla="*/ 1485824 w 3402238"/>
              <a:gd name="connsiteY12" fmla="*/ 441300 h 3486848"/>
              <a:gd name="connsiteX13" fmla="*/ 1701119 w 3402238"/>
              <a:gd name="connsiteY13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3295922 w 3402238"/>
              <a:gd name="connsiteY6" fmla="*/ 2958221 h 3486848"/>
              <a:gd name="connsiteX7" fmla="*/ 3402238 w 3402238"/>
              <a:gd name="connsiteY7" fmla="*/ 3486848 h 3486848"/>
              <a:gd name="connsiteX8" fmla="*/ 0 w 3402238"/>
              <a:gd name="connsiteY8" fmla="*/ 3486848 h 3486848"/>
              <a:gd name="connsiteX9" fmla="*/ 106316 w 3402238"/>
              <a:gd name="connsiteY9" fmla="*/ 2958221 h 3486848"/>
              <a:gd name="connsiteX10" fmla="*/ 1236968 w 3402238"/>
              <a:gd name="connsiteY10" fmla="*/ 441893 h 3486848"/>
              <a:gd name="connsiteX11" fmla="*/ 1485824 w 3402238"/>
              <a:gd name="connsiteY11" fmla="*/ 441300 h 3486848"/>
              <a:gd name="connsiteX12" fmla="*/ 1701119 w 3402238"/>
              <a:gd name="connsiteY12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3295922 w 3402238"/>
              <a:gd name="connsiteY5" fmla="*/ 2958221 h 3486848"/>
              <a:gd name="connsiteX6" fmla="*/ 3402238 w 3402238"/>
              <a:gd name="connsiteY6" fmla="*/ 3486848 h 3486848"/>
              <a:gd name="connsiteX7" fmla="*/ 0 w 3402238"/>
              <a:gd name="connsiteY7" fmla="*/ 3486848 h 3486848"/>
              <a:gd name="connsiteX8" fmla="*/ 106316 w 3402238"/>
              <a:gd name="connsiteY8" fmla="*/ 2958221 h 3486848"/>
              <a:gd name="connsiteX9" fmla="*/ 1236968 w 3402238"/>
              <a:gd name="connsiteY9" fmla="*/ 441893 h 3486848"/>
              <a:gd name="connsiteX10" fmla="*/ 1485824 w 3402238"/>
              <a:gd name="connsiteY10" fmla="*/ 441300 h 3486848"/>
              <a:gd name="connsiteX11" fmla="*/ 1701119 w 3402238"/>
              <a:gd name="connsiteY11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3295922 w 3402238"/>
              <a:gd name="connsiteY4" fmla="*/ 2958221 h 3486848"/>
              <a:gd name="connsiteX5" fmla="*/ 3402238 w 3402238"/>
              <a:gd name="connsiteY5" fmla="*/ 3486848 h 3486848"/>
              <a:gd name="connsiteX6" fmla="*/ 0 w 3402238"/>
              <a:gd name="connsiteY6" fmla="*/ 3486848 h 3486848"/>
              <a:gd name="connsiteX7" fmla="*/ 106316 w 3402238"/>
              <a:gd name="connsiteY7" fmla="*/ 2958221 h 3486848"/>
              <a:gd name="connsiteX8" fmla="*/ 1236968 w 3402238"/>
              <a:gd name="connsiteY8" fmla="*/ 441893 h 3486848"/>
              <a:gd name="connsiteX9" fmla="*/ 1485824 w 3402238"/>
              <a:gd name="connsiteY9" fmla="*/ 441300 h 3486848"/>
              <a:gd name="connsiteX10" fmla="*/ 1701119 w 3402238"/>
              <a:gd name="connsiteY10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3295922 w 3402238"/>
              <a:gd name="connsiteY4" fmla="*/ 2958221 h 3486848"/>
              <a:gd name="connsiteX5" fmla="*/ 3402238 w 3402238"/>
              <a:gd name="connsiteY5" fmla="*/ 3486848 h 3486848"/>
              <a:gd name="connsiteX6" fmla="*/ 0 w 3402238"/>
              <a:gd name="connsiteY6" fmla="*/ 3486848 h 3486848"/>
              <a:gd name="connsiteX7" fmla="*/ 106316 w 3402238"/>
              <a:gd name="connsiteY7" fmla="*/ 2958221 h 3486848"/>
              <a:gd name="connsiteX8" fmla="*/ 1236968 w 3402238"/>
              <a:gd name="connsiteY8" fmla="*/ 441893 h 3486848"/>
              <a:gd name="connsiteX9" fmla="*/ 1701119 w 3402238"/>
              <a:gd name="connsiteY9" fmla="*/ 0 h 3486848"/>
              <a:gd name="connsiteX0" fmla="*/ 1701119 w 3402238"/>
              <a:gd name="connsiteY0" fmla="*/ 0 h 3486848"/>
              <a:gd name="connsiteX1" fmla="*/ 2155309 w 3402238"/>
              <a:gd name="connsiteY1" fmla="*/ 439703 h 3486848"/>
              <a:gd name="connsiteX2" fmla="*/ 2161460 w 3402238"/>
              <a:gd name="connsiteY2" fmla="*/ 433411 h 3486848"/>
              <a:gd name="connsiteX3" fmla="*/ 3295922 w 3402238"/>
              <a:gd name="connsiteY3" fmla="*/ 2958221 h 3486848"/>
              <a:gd name="connsiteX4" fmla="*/ 3402238 w 3402238"/>
              <a:gd name="connsiteY4" fmla="*/ 3486848 h 3486848"/>
              <a:gd name="connsiteX5" fmla="*/ 0 w 3402238"/>
              <a:gd name="connsiteY5" fmla="*/ 3486848 h 3486848"/>
              <a:gd name="connsiteX6" fmla="*/ 106316 w 3402238"/>
              <a:gd name="connsiteY6" fmla="*/ 2958221 h 3486848"/>
              <a:gd name="connsiteX7" fmla="*/ 1236968 w 3402238"/>
              <a:gd name="connsiteY7" fmla="*/ 441893 h 3486848"/>
              <a:gd name="connsiteX8" fmla="*/ 1701119 w 3402238"/>
              <a:gd name="connsiteY8" fmla="*/ 0 h 348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2238" h="3486848">
                <a:moveTo>
                  <a:pt x="1701119" y="0"/>
                </a:moveTo>
                <a:lnTo>
                  <a:pt x="2155309" y="439703"/>
                </a:lnTo>
                <a:lnTo>
                  <a:pt x="2161460" y="433411"/>
                </a:lnTo>
                <a:lnTo>
                  <a:pt x="3295922" y="2958221"/>
                </a:lnTo>
                <a:lnTo>
                  <a:pt x="3402238" y="3486848"/>
                </a:lnTo>
                <a:lnTo>
                  <a:pt x="0" y="3486848"/>
                </a:lnTo>
                <a:lnTo>
                  <a:pt x="106316" y="2958221"/>
                </a:lnTo>
                <a:lnTo>
                  <a:pt x="1236968" y="441893"/>
                </a:lnTo>
                <a:lnTo>
                  <a:pt x="1701119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0" name="Forme libre 7">
            <a:extLst>
              <a:ext uri="{FF2B5EF4-FFF2-40B4-BE49-F238E27FC236}">
                <a16:creationId xmlns:a16="http://schemas.microsoft.com/office/drawing/2014/main" id="{F73BEC9F-7354-6333-9C81-5B4C27FA1D6A}"/>
              </a:ext>
            </a:extLst>
          </p:cNvPr>
          <p:cNvSpPr/>
          <p:nvPr/>
        </p:nvSpPr>
        <p:spPr>
          <a:xfrm>
            <a:off x="4126892" y="1496958"/>
            <a:ext cx="890640" cy="793193"/>
          </a:xfrm>
          <a:custGeom>
            <a:avLst/>
            <a:gdLst>
              <a:gd name="connsiteX0" fmla="*/ 92686 w 1016797"/>
              <a:gd name="connsiteY0" fmla="*/ 905547 h 905547"/>
              <a:gd name="connsiteX1" fmla="*/ 923869 w 1016797"/>
              <a:gd name="connsiteY1" fmla="*/ 905547 h 905547"/>
              <a:gd name="connsiteX2" fmla="*/ 1004244 w 1016797"/>
              <a:gd name="connsiteY2" fmla="*/ 766167 h 905547"/>
              <a:gd name="connsiteX3" fmla="*/ 588773 w 1016797"/>
              <a:gd name="connsiteY3" fmla="*/ 46440 h 905547"/>
              <a:gd name="connsiteX4" fmla="*/ 428024 w 1016797"/>
              <a:gd name="connsiteY4" fmla="*/ 46440 h 905547"/>
              <a:gd name="connsiteX5" fmla="*/ 12554 w 1016797"/>
              <a:gd name="connsiteY5" fmla="*/ 766167 h 905547"/>
              <a:gd name="connsiteX6" fmla="*/ 92928 w 1016797"/>
              <a:gd name="connsiteY6" fmla="*/ 905547 h 905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6797" h="905547">
                <a:moveTo>
                  <a:pt x="92686" y="905547"/>
                </a:moveTo>
                <a:lnTo>
                  <a:pt x="923869" y="905547"/>
                </a:lnTo>
                <a:cubicBezTo>
                  <a:pt x="995259" y="905547"/>
                  <a:pt x="1039938" y="828087"/>
                  <a:pt x="1004244" y="766167"/>
                </a:cubicBezTo>
                <a:lnTo>
                  <a:pt x="588773" y="46440"/>
                </a:lnTo>
                <a:cubicBezTo>
                  <a:pt x="553078" y="-15480"/>
                  <a:pt x="463719" y="-15480"/>
                  <a:pt x="428024" y="46440"/>
                </a:cubicBezTo>
                <a:lnTo>
                  <a:pt x="12554" y="766167"/>
                </a:lnTo>
                <a:cubicBezTo>
                  <a:pt x="-23141" y="828087"/>
                  <a:pt x="21539" y="905547"/>
                  <a:pt x="92928" y="905547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68580" rtlCol="0" anchor="b"/>
          <a:lstStyle/>
          <a:p>
            <a:pPr algn="ctr"/>
            <a:r>
              <a:rPr lang="en-US" sz="105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Wisdom</a:t>
            </a:r>
          </a:p>
        </p:txBody>
      </p:sp>
      <p:sp>
        <p:nvSpPr>
          <p:cNvPr id="21" name="Forme libre 8">
            <a:extLst>
              <a:ext uri="{FF2B5EF4-FFF2-40B4-BE49-F238E27FC236}">
                <a16:creationId xmlns:a16="http://schemas.microsoft.com/office/drawing/2014/main" id="{66A5513A-E443-A2BF-857B-AE5D90C32401}"/>
              </a:ext>
            </a:extLst>
          </p:cNvPr>
          <p:cNvSpPr/>
          <p:nvPr/>
        </p:nvSpPr>
        <p:spPr>
          <a:xfrm>
            <a:off x="3536876" y="2442014"/>
            <a:ext cx="2070247" cy="869497"/>
          </a:xfrm>
          <a:custGeom>
            <a:avLst/>
            <a:gdLst>
              <a:gd name="connsiteX0" fmla="*/ 93171 w 2363493"/>
              <a:gd name="connsiteY0" fmla="*/ 992660 h 992660"/>
              <a:gd name="connsiteX1" fmla="*/ 2270565 w 2363493"/>
              <a:gd name="connsiteY1" fmla="*/ 992660 h 992660"/>
              <a:gd name="connsiteX2" fmla="*/ 2350939 w 2363493"/>
              <a:gd name="connsiteY2" fmla="*/ 853280 h 992660"/>
              <a:gd name="connsiteX3" fmla="*/ 1884962 w 2363493"/>
              <a:gd name="connsiteY3" fmla="*/ 46379 h 992660"/>
              <a:gd name="connsiteX4" fmla="*/ 1804587 w 2363493"/>
              <a:gd name="connsiteY4" fmla="*/ 0 h 992660"/>
              <a:gd name="connsiteX5" fmla="*/ 558906 w 2363493"/>
              <a:gd name="connsiteY5" fmla="*/ 0 h 992660"/>
              <a:gd name="connsiteX6" fmla="*/ 478531 w 2363493"/>
              <a:gd name="connsiteY6" fmla="*/ 46379 h 992660"/>
              <a:gd name="connsiteX7" fmla="*/ 12554 w 2363493"/>
              <a:gd name="connsiteY7" fmla="*/ 853280 h 992660"/>
              <a:gd name="connsiteX8" fmla="*/ 92928 w 2363493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493" h="992660">
                <a:moveTo>
                  <a:pt x="93171" y="992660"/>
                </a:moveTo>
                <a:lnTo>
                  <a:pt x="2270565" y="992660"/>
                </a:lnTo>
                <a:cubicBezTo>
                  <a:pt x="2341955" y="992660"/>
                  <a:pt x="2386634" y="915200"/>
                  <a:pt x="2350939" y="853280"/>
                </a:cubicBezTo>
                <a:lnTo>
                  <a:pt x="1884962" y="46379"/>
                </a:lnTo>
                <a:cubicBezTo>
                  <a:pt x="1868450" y="17726"/>
                  <a:pt x="1837612" y="0"/>
                  <a:pt x="1804587" y="0"/>
                </a:cubicBezTo>
                <a:lnTo>
                  <a:pt x="558906" y="0"/>
                </a:lnTo>
                <a:cubicBezTo>
                  <a:pt x="525639" y="0"/>
                  <a:pt x="495043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8" y="992660"/>
                  <a:pt x="92928" y="99266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16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Knowledge</a:t>
            </a:r>
          </a:p>
        </p:txBody>
      </p:sp>
      <p:sp>
        <p:nvSpPr>
          <p:cNvPr id="22" name="Forme libre 9">
            <a:extLst>
              <a:ext uri="{FF2B5EF4-FFF2-40B4-BE49-F238E27FC236}">
                <a16:creationId xmlns:a16="http://schemas.microsoft.com/office/drawing/2014/main" id="{6DC26EC3-7FFF-26F3-0185-CDC6BF2198AC}"/>
              </a:ext>
            </a:extLst>
          </p:cNvPr>
          <p:cNvSpPr/>
          <p:nvPr/>
        </p:nvSpPr>
        <p:spPr>
          <a:xfrm>
            <a:off x="2353653" y="4484737"/>
            <a:ext cx="4436693" cy="876304"/>
          </a:xfrm>
          <a:custGeom>
            <a:avLst/>
            <a:gdLst>
              <a:gd name="connsiteX0" fmla="*/ 482902 w 5065141"/>
              <a:gd name="connsiteY0" fmla="*/ 46379 h 1000430"/>
              <a:gd name="connsiteX1" fmla="*/ 12554 w 5065141"/>
              <a:gd name="connsiteY1" fmla="*/ 861050 h 1000430"/>
              <a:gd name="connsiteX2" fmla="*/ 92928 w 5065141"/>
              <a:gd name="connsiteY2" fmla="*/ 1000430 h 1000430"/>
              <a:gd name="connsiteX3" fmla="*/ 4972214 w 5065141"/>
              <a:gd name="connsiteY3" fmla="*/ 1000430 h 1000430"/>
              <a:gd name="connsiteX4" fmla="*/ 5052588 w 5065141"/>
              <a:gd name="connsiteY4" fmla="*/ 861050 h 1000430"/>
              <a:gd name="connsiteX5" fmla="*/ 4582240 w 5065141"/>
              <a:gd name="connsiteY5" fmla="*/ 46379 h 1000430"/>
              <a:gd name="connsiteX6" fmla="*/ 4501866 w 5065141"/>
              <a:gd name="connsiteY6" fmla="*/ 0 h 1000430"/>
              <a:gd name="connsiteX7" fmla="*/ 563276 w 5065141"/>
              <a:gd name="connsiteY7" fmla="*/ 0 h 1000430"/>
              <a:gd name="connsiteX8" fmla="*/ 482902 w 5065141"/>
              <a:gd name="connsiteY8" fmla="*/ 46379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1000430">
                <a:moveTo>
                  <a:pt x="482902" y="46379"/>
                </a:moveTo>
                <a:lnTo>
                  <a:pt x="12554" y="861050"/>
                </a:lnTo>
                <a:cubicBezTo>
                  <a:pt x="-23141" y="922970"/>
                  <a:pt x="21538" y="1000430"/>
                  <a:pt x="92928" y="1000430"/>
                </a:cubicBezTo>
                <a:lnTo>
                  <a:pt x="4972214" y="1000430"/>
                </a:lnTo>
                <a:cubicBezTo>
                  <a:pt x="5043604" y="1000430"/>
                  <a:pt x="5088284" y="922970"/>
                  <a:pt x="5052588" y="861050"/>
                </a:cubicBezTo>
                <a:lnTo>
                  <a:pt x="4582240" y="46379"/>
                </a:lnTo>
                <a:cubicBezTo>
                  <a:pt x="4565728" y="17726"/>
                  <a:pt x="4534889" y="0"/>
                  <a:pt x="4501866" y="0"/>
                </a:cubicBezTo>
                <a:lnTo>
                  <a:pt x="563276" y="0"/>
                </a:lnTo>
                <a:cubicBezTo>
                  <a:pt x="530010" y="0"/>
                  <a:pt x="499415" y="17726"/>
                  <a:pt x="482902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Data</a:t>
            </a:r>
          </a:p>
        </p:txBody>
      </p:sp>
      <p:sp>
        <p:nvSpPr>
          <p:cNvPr id="23" name="Forme libre 10">
            <a:extLst>
              <a:ext uri="{FF2B5EF4-FFF2-40B4-BE49-F238E27FC236}">
                <a16:creationId xmlns:a16="http://schemas.microsoft.com/office/drawing/2014/main" id="{5F48B628-A1A1-40CD-09FD-A22761C2FE50}"/>
              </a:ext>
            </a:extLst>
          </p:cNvPr>
          <p:cNvSpPr/>
          <p:nvPr/>
        </p:nvSpPr>
        <p:spPr>
          <a:xfrm>
            <a:off x="2947072" y="3463376"/>
            <a:ext cx="3249642" cy="869497"/>
          </a:xfrm>
          <a:custGeom>
            <a:avLst/>
            <a:gdLst>
              <a:gd name="connsiteX0" fmla="*/ 93171 w 3709947"/>
              <a:gd name="connsiteY0" fmla="*/ 992660 h 992660"/>
              <a:gd name="connsiteX1" fmla="*/ 3617019 w 3709947"/>
              <a:gd name="connsiteY1" fmla="*/ 992660 h 992660"/>
              <a:gd name="connsiteX2" fmla="*/ 3697393 w 3709947"/>
              <a:gd name="connsiteY2" fmla="*/ 853280 h 992660"/>
              <a:gd name="connsiteX3" fmla="*/ 3231416 w 3709947"/>
              <a:gd name="connsiteY3" fmla="*/ 46379 h 992660"/>
              <a:gd name="connsiteX4" fmla="*/ 3151041 w 3709947"/>
              <a:gd name="connsiteY4" fmla="*/ 0 h 992660"/>
              <a:gd name="connsiteX5" fmla="*/ 558906 w 3709947"/>
              <a:gd name="connsiteY5" fmla="*/ 0 h 992660"/>
              <a:gd name="connsiteX6" fmla="*/ 478531 w 3709947"/>
              <a:gd name="connsiteY6" fmla="*/ 46379 h 992660"/>
              <a:gd name="connsiteX7" fmla="*/ 12554 w 3709947"/>
              <a:gd name="connsiteY7" fmla="*/ 853280 h 992660"/>
              <a:gd name="connsiteX8" fmla="*/ 92929 w 3709947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9947" h="992660">
                <a:moveTo>
                  <a:pt x="93171" y="992660"/>
                </a:moveTo>
                <a:lnTo>
                  <a:pt x="3617019" y="992660"/>
                </a:lnTo>
                <a:cubicBezTo>
                  <a:pt x="3688409" y="992660"/>
                  <a:pt x="3733088" y="915200"/>
                  <a:pt x="3697393" y="853280"/>
                </a:cubicBezTo>
                <a:lnTo>
                  <a:pt x="3231416" y="46379"/>
                </a:lnTo>
                <a:cubicBezTo>
                  <a:pt x="3214904" y="17726"/>
                  <a:pt x="3184065" y="0"/>
                  <a:pt x="3151041" y="0"/>
                </a:cubicBezTo>
                <a:lnTo>
                  <a:pt x="558906" y="0"/>
                </a:lnTo>
                <a:cubicBezTo>
                  <a:pt x="525639" y="0"/>
                  <a:pt x="495044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9" y="992660"/>
                  <a:pt x="92929" y="992660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Information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E82DCF6-E9BB-C26A-481B-1243D15A12CB}"/>
              </a:ext>
            </a:extLst>
          </p:cNvPr>
          <p:cNvSpPr/>
          <p:nvPr/>
        </p:nvSpPr>
        <p:spPr>
          <a:xfrm>
            <a:off x="4126892" y="1527736"/>
            <a:ext cx="384910" cy="752884"/>
          </a:xfrm>
          <a:custGeom>
            <a:avLst/>
            <a:gdLst>
              <a:gd name="connsiteX0" fmla="*/ 439432 w 439432"/>
              <a:gd name="connsiteY0" fmla="*/ 0 h 859528"/>
              <a:gd name="connsiteX1" fmla="*/ 53224 w 439432"/>
              <a:gd name="connsiteY1" fmla="*/ 859528 h 859528"/>
              <a:gd name="connsiteX2" fmla="*/ 45233 w 439432"/>
              <a:gd name="connsiteY2" fmla="*/ 857338 h 859528"/>
              <a:gd name="connsiteX3" fmla="*/ 12554 w 439432"/>
              <a:gd name="connsiteY3" fmla="*/ 731029 h 859528"/>
              <a:gd name="connsiteX4" fmla="*/ 428024 w 439432"/>
              <a:gd name="connsiteY4" fmla="*/ 11302 h 859528"/>
              <a:gd name="connsiteX5" fmla="*/ 439432 w 439432"/>
              <a:gd name="connsiteY5" fmla="*/ 0 h 859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9432" h="859528">
                <a:moveTo>
                  <a:pt x="439432" y="0"/>
                </a:moveTo>
                <a:lnTo>
                  <a:pt x="53224" y="859528"/>
                </a:lnTo>
                <a:lnTo>
                  <a:pt x="45233" y="857338"/>
                </a:lnTo>
                <a:cubicBezTo>
                  <a:pt x="4223" y="832650"/>
                  <a:pt x="-14217" y="777469"/>
                  <a:pt x="12554" y="731029"/>
                </a:cubicBezTo>
                <a:lnTo>
                  <a:pt x="428024" y="11302"/>
                </a:lnTo>
                <a:lnTo>
                  <a:pt x="43943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A438CDA-0A64-1B95-4861-E79FEC1EBF82}"/>
              </a:ext>
            </a:extLst>
          </p:cNvPr>
          <p:cNvSpPr/>
          <p:nvPr/>
        </p:nvSpPr>
        <p:spPr>
          <a:xfrm>
            <a:off x="4688554" y="1617216"/>
            <a:ext cx="328978" cy="655973"/>
          </a:xfrm>
          <a:custGeom>
            <a:avLst/>
            <a:gdLst>
              <a:gd name="connsiteX0" fmla="*/ 0 w 375577"/>
              <a:gd name="connsiteY0" fmla="*/ 0 h 748890"/>
              <a:gd name="connsiteX1" fmla="*/ 363024 w 375577"/>
              <a:gd name="connsiteY1" fmla="*/ 628873 h 748890"/>
              <a:gd name="connsiteX2" fmla="*/ 362993 w 375577"/>
              <a:gd name="connsiteY2" fmla="*/ 721783 h 748890"/>
              <a:gd name="connsiteX3" fmla="*/ 336496 w 375577"/>
              <a:gd name="connsiteY3" fmla="*/ 748890 h 748890"/>
              <a:gd name="connsiteX4" fmla="*/ 0 w 375577"/>
              <a:gd name="connsiteY4" fmla="*/ 0 h 74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577" h="748890">
                <a:moveTo>
                  <a:pt x="0" y="0"/>
                </a:moveTo>
                <a:lnTo>
                  <a:pt x="363024" y="628873"/>
                </a:lnTo>
                <a:cubicBezTo>
                  <a:pt x="380871" y="659833"/>
                  <a:pt x="378625" y="694678"/>
                  <a:pt x="362993" y="721783"/>
                </a:cubicBezTo>
                <a:lnTo>
                  <a:pt x="336496" y="74889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2B16C46-69EA-43FD-86E5-25D9DF093D39}"/>
              </a:ext>
            </a:extLst>
          </p:cNvPr>
          <p:cNvSpPr/>
          <p:nvPr/>
        </p:nvSpPr>
        <p:spPr>
          <a:xfrm>
            <a:off x="3536876" y="2442013"/>
            <a:ext cx="564117" cy="869497"/>
          </a:xfrm>
          <a:custGeom>
            <a:avLst/>
            <a:gdLst>
              <a:gd name="connsiteX0" fmla="*/ 558906 w 644023"/>
              <a:gd name="connsiteY0" fmla="*/ 0 h 992660"/>
              <a:gd name="connsiteX1" fmla="*/ 644023 w 644023"/>
              <a:gd name="connsiteY1" fmla="*/ 0 h 992660"/>
              <a:gd name="connsiteX2" fmla="*/ 197995 w 644023"/>
              <a:gd name="connsiteY2" fmla="*/ 992660 h 992660"/>
              <a:gd name="connsiteX3" fmla="*/ 93171 w 644023"/>
              <a:gd name="connsiteY3" fmla="*/ 992660 h 992660"/>
              <a:gd name="connsiteX4" fmla="*/ 92928 w 644023"/>
              <a:gd name="connsiteY4" fmla="*/ 992660 h 992660"/>
              <a:gd name="connsiteX5" fmla="*/ 12554 w 644023"/>
              <a:gd name="connsiteY5" fmla="*/ 853280 h 992660"/>
              <a:gd name="connsiteX6" fmla="*/ 478531 w 644023"/>
              <a:gd name="connsiteY6" fmla="*/ 46379 h 992660"/>
              <a:gd name="connsiteX7" fmla="*/ 558906 w 644023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4023" h="992660">
                <a:moveTo>
                  <a:pt x="558906" y="0"/>
                </a:moveTo>
                <a:lnTo>
                  <a:pt x="644023" y="0"/>
                </a:lnTo>
                <a:lnTo>
                  <a:pt x="197995" y="992660"/>
                </a:lnTo>
                <a:lnTo>
                  <a:pt x="93171" y="992660"/>
                </a:lnTo>
                <a:lnTo>
                  <a:pt x="92928" y="992660"/>
                </a:lnTo>
                <a:cubicBezTo>
                  <a:pt x="21538" y="992660"/>
                  <a:pt x="-23141" y="915200"/>
                  <a:pt x="12554" y="853280"/>
                </a:cubicBezTo>
                <a:lnTo>
                  <a:pt x="478531" y="46379"/>
                </a:lnTo>
                <a:cubicBezTo>
                  <a:pt x="495043" y="17726"/>
                  <a:pt x="525639" y="0"/>
                  <a:pt x="55890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F62C9BD-78C6-BFA7-A18A-A3E64B7AF614}"/>
              </a:ext>
            </a:extLst>
          </p:cNvPr>
          <p:cNvSpPr/>
          <p:nvPr/>
        </p:nvSpPr>
        <p:spPr>
          <a:xfrm>
            <a:off x="5059157" y="2442013"/>
            <a:ext cx="547966" cy="869497"/>
          </a:xfrm>
          <a:custGeom>
            <a:avLst/>
            <a:gdLst>
              <a:gd name="connsiteX0" fmla="*/ 0 w 625584"/>
              <a:gd name="connsiteY0" fmla="*/ 0 h 992660"/>
              <a:gd name="connsiteX1" fmla="*/ 66678 w 625584"/>
              <a:gd name="connsiteY1" fmla="*/ 0 h 992660"/>
              <a:gd name="connsiteX2" fmla="*/ 147053 w 625584"/>
              <a:gd name="connsiteY2" fmla="*/ 46379 h 992660"/>
              <a:gd name="connsiteX3" fmla="*/ 613030 w 625584"/>
              <a:gd name="connsiteY3" fmla="*/ 853280 h 992660"/>
              <a:gd name="connsiteX4" fmla="*/ 532656 w 625584"/>
              <a:gd name="connsiteY4" fmla="*/ 992660 h 992660"/>
              <a:gd name="connsiteX5" fmla="*/ 446028 w 625584"/>
              <a:gd name="connsiteY5" fmla="*/ 992660 h 992660"/>
              <a:gd name="connsiteX6" fmla="*/ 0 w 625584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5584" h="992660">
                <a:moveTo>
                  <a:pt x="0" y="0"/>
                </a:moveTo>
                <a:lnTo>
                  <a:pt x="66678" y="0"/>
                </a:lnTo>
                <a:cubicBezTo>
                  <a:pt x="99703" y="0"/>
                  <a:pt x="130541" y="17726"/>
                  <a:pt x="147053" y="46379"/>
                </a:cubicBezTo>
                <a:lnTo>
                  <a:pt x="613030" y="853280"/>
                </a:lnTo>
                <a:cubicBezTo>
                  <a:pt x="648725" y="915200"/>
                  <a:pt x="604046" y="992660"/>
                  <a:pt x="532656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42A49CD-53D8-274F-DFA3-250ACE041073}"/>
              </a:ext>
            </a:extLst>
          </p:cNvPr>
          <p:cNvSpPr/>
          <p:nvPr/>
        </p:nvSpPr>
        <p:spPr>
          <a:xfrm>
            <a:off x="2947074" y="3463375"/>
            <a:ext cx="694995" cy="869497"/>
          </a:xfrm>
          <a:custGeom>
            <a:avLst/>
            <a:gdLst>
              <a:gd name="connsiteX0" fmla="*/ 558905 w 793440"/>
              <a:gd name="connsiteY0" fmla="*/ 0 h 992660"/>
              <a:gd name="connsiteX1" fmla="*/ 793440 w 793440"/>
              <a:gd name="connsiteY1" fmla="*/ 0 h 992660"/>
              <a:gd name="connsiteX2" fmla="*/ 347412 w 793440"/>
              <a:gd name="connsiteY2" fmla="*/ 992660 h 992660"/>
              <a:gd name="connsiteX3" fmla="*/ 93170 w 793440"/>
              <a:gd name="connsiteY3" fmla="*/ 992660 h 992660"/>
              <a:gd name="connsiteX4" fmla="*/ 92928 w 793440"/>
              <a:gd name="connsiteY4" fmla="*/ 992660 h 992660"/>
              <a:gd name="connsiteX5" fmla="*/ 12553 w 793440"/>
              <a:gd name="connsiteY5" fmla="*/ 853280 h 992660"/>
              <a:gd name="connsiteX6" fmla="*/ 478530 w 793440"/>
              <a:gd name="connsiteY6" fmla="*/ 46379 h 992660"/>
              <a:gd name="connsiteX7" fmla="*/ 558905 w 793440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440" h="992660">
                <a:moveTo>
                  <a:pt x="558905" y="0"/>
                </a:moveTo>
                <a:lnTo>
                  <a:pt x="793440" y="0"/>
                </a:lnTo>
                <a:lnTo>
                  <a:pt x="347412" y="992660"/>
                </a:lnTo>
                <a:lnTo>
                  <a:pt x="93170" y="992660"/>
                </a:lnTo>
                <a:lnTo>
                  <a:pt x="92928" y="992660"/>
                </a:lnTo>
                <a:cubicBezTo>
                  <a:pt x="21538" y="992660"/>
                  <a:pt x="-23142" y="915200"/>
                  <a:pt x="12553" y="853280"/>
                </a:cubicBezTo>
                <a:lnTo>
                  <a:pt x="478530" y="46379"/>
                </a:lnTo>
                <a:cubicBezTo>
                  <a:pt x="495043" y="17726"/>
                  <a:pt x="525638" y="0"/>
                  <a:pt x="558905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5F0F59E-A48A-CB17-909A-AE100ADD2C2A}"/>
              </a:ext>
            </a:extLst>
          </p:cNvPr>
          <p:cNvSpPr/>
          <p:nvPr/>
        </p:nvSpPr>
        <p:spPr>
          <a:xfrm>
            <a:off x="5518081" y="3463375"/>
            <a:ext cx="678633" cy="869497"/>
          </a:xfrm>
          <a:custGeom>
            <a:avLst/>
            <a:gdLst>
              <a:gd name="connsiteX0" fmla="*/ 0 w 774760"/>
              <a:gd name="connsiteY0" fmla="*/ 0 h 992660"/>
              <a:gd name="connsiteX1" fmla="*/ 215854 w 774760"/>
              <a:gd name="connsiteY1" fmla="*/ 0 h 992660"/>
              <a:gd name="connsiteX2" fmla="*/ 296229 w 774760"/>
              <a:gd name="connsiteY2" fmla="*/ 46379 h 992660"/>
              <a:gd name="connsiteX3" fmla="*/ 762206 w 774760"/>
              <a:gd name="connsiteY3" fmla="*/ 853280 h 992660"/>
              <a:gd name="connsiteX4" fmla="*/ 681832 w 774760"/>
              <a:gd name="connsiteY4" fmla="*/ 992660 h 992660"/>
              <a:gd name="connsiteX5" fmla="*/ 446028 w 774760"/>
              <a:gd name="connsiteY5" fmla="*/ 992660 h 992660"/>
              <a:gd name="connsiteX6" fmla="*/ 0 w 774760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4760" h="992660">
                <a:moveTo>
                  <a:pt x="0" y="0"/>
                </a:moveTo>
                <a:lnTo>
                  <a:pt x="215854" y="0"/>
                </a:lnTo>
                <a:cubicBezTo>
                  <a:pt x="248878" y="0"/>
                  <a:pt x="279717" y="17726"/>
                  <a:pt x="296229" y="46379"/>
                </a:cubicBezTo>
                <a:lnTo>
                  <a:pt x="762206" y="853280"/>
                </a:lnTo>
                <a:cubicBezTo>
                  <a:pt x="797901" y="915200"/>
                  <a:pt x="753222" y="992660"/>
                  <a:pt x="681832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4C39733-8083-7A19-BFEB-C4D04DD59A9B}"/>
              </a:ext>
            </a:extLst>
          </p:cNvPr>
          <p:cNvSpPr/>
          <p:nvPr/>
        </p:nvSpPr>
        <p:spPr>
          <a:xfrm>
            <a:off x="2353653" y="4484737"/>
            <a:ext cx="829491" cy="876304"/>
          </a:xfrm>
          <a:custGeom>
            <a:avLst/>
            <a:gdLst>
              <a:gd name="connsiteX0" fmla="*/ 563276 w 946987"/>
              <a:gd name="connsiteY0" fmla="*/ 0 h 1000430"/>
              <a:gd name="connsiteX1" fmla="*/ 946987 w 946987"/>
              <a:gd name="connsiteY1" fmla="*/ 0 h 1000430"/>
              <a:gd name="connsiteX2" fmla="*/ 497468 w 946987"/>
              <a:gd name="connsiteY2" fmla="*/ 1000430 h 1000430"/>
              <a:gd name="connsiteX3" fmla="*/ 92928 w 946987"/>
              <a:gd name="connsiteY3" fmla="*/ 1000430 h 1000430"/>
              <a:gd name="connsiteX4" fmla="*/ 12554 w 946987"/>
              <a:gd name="connsiteY4" fmla="*/ 861050 h 1000430"/>
              <a:gd name="connsiteX5" fmla="*/ 482902 w 946987"/>
              <a:gd name="connsiteY5" fmla="*/ 46379 h 1000430"/>
              <a:gd name="connsiteX6" fmla="*/ 563276 w 946987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6987" h="1000430">
                <a:moveTo>
                  <a:pt x="563276" y="0"/>
                </a:moveTo>
                <a:lnTo>
                  <a:pt x="946987" y="0"/>
                </a:lnTo>
                <a:lnTo>
                  <a:pt x="497468" y="1000430"/>
                </a:lnTo>
                <a:lnTo>
                  <a:pt x="92928" y="1000430"/>
                </a:lnTo>
                <a:cubicBezTo>
                  <a:pt x="21538" y="1000430"/>
                  <a:pt x="-23141" y="922970"/>
                  <a:pt x="12554" y="861050"/>
                </a:cubicBezTo>
                <a:lnTo>
                  <a:pt x="482902" y="46379"/>
                </a:lnTo>
                <a:cubicBezTo>
                  <a:pt x="499415" y="17726"/>
                  <a:pt x="530010" y="0"/>
                  <a:pt x="56327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F88D42F-8643-4603-518D-A6A914108E86}"/>
              </a:ext>
            </a:extLst>
          </p:cNvPr>
          <p:cNvSpPr/>
          <p:nvPr/>
        </p:nvSpPr>
        <p:spPr>
          <a:xfrm>
            <a:off x="5977006" y="4484737"/>
            <a:ext cx="813341" cy="876304"/>
          </a:xfrm>
          <a:custGeom>
            <a:avLst/>
            <a:gdLst>
              <a:gd name="connsiteX0" fmla="*/ 0 w 928549"/>
              <a:gd name="connsiteY0" fmla="*/ 0 h 1000430"/>
              <a:gd name="connsiteX1" fmla="*/ 365273 w 928549"/>
              <a:gd name="connsiteY1" fmla="*/ 0 h 1000430"/>
              <a:gd name="connsiteX2" fmla="*/ 445647 w 928549"/>
              <a:gd name="connsiteY2" fmla="*/ 46379 h 1000430"/>
              <a:gd name="connsiteX3" fmla="*/ 915995 w 928549"/>
              <a:gd name="connsiteY3" fmla="*/ 861050 h 1000430"/>
              <a:gd name="connsiteX4" fmla="*/ 835621 w 928549"/>
              <a:gd name="connsiteY4" fmla="*/ 1000430 h 1000430"/>
              <a:gd name="connsiteX5" fmla="*/ 449519 w 928549"/>
              <a:gd name="connsiteY5" fmla="*/ 1000430 h 1000430"/>
              <a:gd name="connsiteX6" fmla="*/ 0 w 928549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8549" h="1000430">
                <a:moveTo>
                  <a:pt x="0" y="0"/>
                </a:moveTo>
                <a:lnTo>
                  <a:pt x="365273" y="0"/>
                </a:lnTo>
                <a:cubicBezTo>
                  <a:pt x="398296" y="0"/>
                  <a:pt x="429135" y="17726"/>
                  <a:pt x="445647" y="46379"/>
                </a:cubicBezTo>
                <a:lnTo>
                  <a:pt x="915995" y="861050"/>
                </a:lnTo>
                <a:cubicBezTo>
                  <a:pt x="951691" y="922970"/>
                  <a:pt x="907011" y="1000430"/>
                  <a:pt x="835621" y="1000430"/>
                </a:cubicBezTo>
                <a:lnTo>
                  <a:pt x="449519" y="100043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FB960E75-A03E-8367-DCD6-70E9C50A0407}"/>
              </a:ext>
            </a:extLst>
          </p:cNvPr>
          <p:cNvSpPr/>
          <p:nvPr/>
        </p:nvSpPr>
        <p:spPr>
          <a:xfrm>
            <a:off x="4237679" y="4332872"/>
            <a:ext cx="668640" cy="151865"/>
          </a:xfrm>
          <a:prstGeom prst="triangle">
            <a:avLst/>
          </a:prstGeom>
          <a:solidFill>
            <a:srgbClr val="35ACC3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27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007AA7E7-A8DD-FCD6-4A7F-ECD4C92FC7BD}"/>
              </a:ext>
            </a:extLst>
          </p:cNvPr>
          <p:cNvSpPr/>
          <p:nvPr/>
        </p:nvSpPr>
        <p:spPr>
          <a:xfrm>
            <a:off x="4237679" y="2290149"/>
            <a:ext cx="668640" cy="151865"/>
          </a:xfrm>
          <a:prstGeom prst="triangle">
            <a:avLst/>
          </a:prstGeom>
          <a:solidFill>
            <a:srgbClr val="DA941E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27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DCBB1060-A2E9-E1BA-AC59-1EF7CB2130F5}"/>
              </a:ext>
            </a:extLst>
          </p:cNvPr>
          <p:cNvSpPr/>
          <p:nvPr/>
        </p:nvSpPr>
        <p:spPr>
          <a:xfrm>
            <a:off x="4237679" y="3311510"/>
            <a:ext cx="668640" cy="151865"/>
          </a:xfrm>
          <a:prstGeom prst="triangle">
            <a:avLst/>
          </a:prstGeom>
          <a:solidFill>
            <a:srgbClr val="629060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27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A0E1C1-B990-29C1-11B1-233A6EB780C2}"/>
              </a:ext>
            </a:extLst>
          </p:cNvPr>
          <p:cNvSpPr txBox="1"/>
          <p:nvPr/>
        </p:nvSpPr>
        <p:spPr>
          <a:xfrm>
            <a:off x="0" y="4599722"/>
            <a:ext cx="235365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100" b="1" dirty="0"/>
              <a:t>Raw facts, numbers, observations, measurements, symbols, characters</a:t>
            </a:r>
          </a:p>
          <a:p>
            <a:pPr algn="ctr"/>
            <a:r>
              <a:rPr lang="en-US" sz="7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Examples: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"Sales: $50,000", "Temperature: 72°F", "Customer ID: 12345", "Survey responses: Yes/No/Maybe"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D21D49-D999-F67C-A4A1-ACA886C913DC}"/>
              </a:ext>
            </a:extLst>
          </p:cNvPr>
          <p:cNvSpPr txBox="1"/>
          <p:nvPr/>
        </p:nvSpPr>
        <p:spPr>
          <a:xfrm>
            <a:off x="228599" y="3574958"/>
            <a:ext cx="271847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100" b="1" dirty="0"/>
              <a:t>Processed data, organized facts, answers to "what/when/where/who“</a:t>
            </a:r>
          </a:p>
          <a:p>
            <a:pPr algn="ctr"/>
            <a:r>
              <a:rPr lang="en-US" sz="7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Examples: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"Q1 sales increased 15%", "Average customer satisfaction: 4.2/5", "Monthly website traffic trends"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1635A6-44F1-F3B6-71E1-323B9C7F01ED}"/>
              </a:ext>
            </a:extLst>
          </p:cNvPr>
          <p:cNvSpPr txBox="1"/>
          <p:nvPr/>
        </p:nvSpPr>
        <p:spPr>
          <a:xfrm>
            <a:off x="145473" y="2638212"/>
            <a:ext cx="3391403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100" b="1" dirty="0"/>
              <a:t>Applied information, understanding, answers to "how“</a:t>
            </a:r>
          </a:p>
          <a:p>
            <a:pPr algn="ctr"/>
            <a:r>
              <a:rPr lang="en-US" sz="7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Examples: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"Social media campaigns drive 30% more engagement than email", "Customer churn correlates with support response time"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F966CA-A963-DCFC-54A7-62E745FECEAA}"/>
              </a:ext>
            </a:extLst>
          </p:cNvPr>
          <p:cNvSpPr txBox="1"/>
          <p:nvPr/>
        </p:nvSpPr>
        <p:spPr>
          <a:xfrm>
            <a:off x="501959" y="1671695"/>
            <a:ext cx="3624934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100" b="1" dirty="0"/>
              <a:t>Judgment, values-based decisions, answers to "why“</a:t>
            </a:r>
          </a:p>
          <a:p>
            <a:pPr algn="ctr"/>
            <a:r>
              <a:rPr lang="en-US" sz="7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Examples:</a:t>
            </a:r>
            <a:r>
              <a:rPr lang="en-US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"Invest in customer service training to reduce churn", "Balance growth with sustainability for long-term success"</a:t>
            </a:r>
          </a:p>
        </p:txBody>
      </p:sp>
    </p:spTree>
    <p:extLst>
      <p:ext uri="{BB962C8B-B14F-4D97-AF65-F5344CB8AC3E}">
        <p14:creationId xmlns:p14="http://schemas.microsoft.com/office/powerpoint/2010/main" val="1896278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8CF67-9EBE-85B8-1985-C82BA2AAF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8240A-CC29-2258-0720-6AC17E6A5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DIKW Pyramid – Slide Template</a:t>
            </a: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D404FC19-E97E-C0A4-D586-5E78684C9EFF}"/>
              </a:ext>
            </a:extLst>
          </p:cNvPr>
          <p:cNvSpPr/>
          <p:nvPr/>
        </p:nvSpPr>
        <p:spPr>
          <a:xfrm>
            <a:off x="0" y="3463376"/>
            <a:ext cx="3625918" cy="869497"/>
          </a:xfrm>
          <a:prstGeom prst="rect">
            <a:avLst/>
          </a:prstGeom>
          <a:solidFill>
            <a:schemeClr val="bg2">
              <a:lumMod val="90000"/>
              <a:alpha val="25000"/>
            </a:schemeClr>
          </a:solidFill>
          <a:ln w="24279" cap="flat">
            <a:noFill/>
            <a:prstDash val="solid"/>
            <a:miter/>
          </a:ln>
        </p:spPr>
        <p:txBody>
          <a:bodyPr lIns="685800" tIns="68580" bIns="68580" rtlCol="0" anchor="t" anchorCtr="0"/>
          <a:lstStyle/>
          <a:p>
            <a:endParaRPr lang="en-US" sz="1050" dirty="0"/>
          </a:p>
        </p:txBody>
      </p:sp>
      <p:sp>
        <p:nvSpPr>
          <p:cNvPr id="12" name="Forme libre 9">
            <a:extLst>
              <a:ext uri="{FF2B5EF4-FFF2-40B4-BE49-F238E27FC236}">
                <a16:creationId xmlns:a16="http://schemas.microsoft.com/office/drawing/2014/main" id="{0538AC8F-FF13-A312-A266-52ADB88B6A24}"/>
              </a:ext>
            </a:extLst>
          </p:cNvPr>
          <p:cNvSpPr/>
          <p:nvPr/>
        </p:nvSpPr>
        <p:spPr>
          <a:xfrm>
            <a:off x="0" y="4484737"/>
            <a:ext cx="3183144" cy="876304"/>
          </a:xfrm>
          <a:prstGeom prst="rect">
            <a:avLst/>
          </a:prstGeom>
          <a:solidFill>
            <a:schemeClr val="bg2">
              <a:lumMod val="90000"/>
              <a:alpha val="25000"/>
            </a:schemeClr>
          </a:solidFill>
          <a:ln w="24279" cap="flat">
            <a:noFill/>
            <a:prstDash val="solid"/>
            <a:miter/>
          </a:ln>
        </p:spPr>
        <p:txBody>
          <a:bodyPr lIns="685800" tIns="68580" bIns="68580" rtlCol="0" anchor="t" anchorCtr="0"/>
          <a:lstStyle/>
          <a:p>
            <a:endParaRPr lang="en-US" sz="1050" dirty="0"/>
          </a:p>
        </p:txBody>
      </p:sp>
      <p:sp>
        <p:nvSpPr>
          <p:cNvPr id="13" name="Forme libre 8">
            <a:extLst>
              <a:ext uri="{FF2B5EF4-FFF2-40B4-BE49-F238E27FC236}">
                <a16:creationId xmlns:a16="http://schemas.microsoft.com/office/drawing/2014/main" id="{D7D514BB-C190-E14D-2DA0-5D223766171D}"/>
              </a:ext>
            </a:extLst>
          </p:cNvPr>
          <p:cNvSpPr/>
          <p:nvPr/>
        </p:nvSpPr>
        <p:spPr>
          <a:xfrm>
            <a:off x="0" y="2442014"/>
            <a:ext cx="4100991" cy="869497"/>
          </a:xfrm>
          <a:prstGeom prst="rect">
            <a:avLst/>
          </a:prstGeom>
          <a:solidFill>
            <a:schemeClr val="bg2">
              <a:lumMod val="90000"/>
              <a:alpha val="25000"/>
            </a:schemeClr>
          </a:solidFill>
          <a:ln w="24279" cap="flat">
            <a:noFill/>
            <a:prstDash val="solid"/>
            <a:miter/>
          </a:ln>
        </p:spPr>
        <p:txBody>
          <a:bodyPr lIns="685800" tIns="68580" bIns="68580" rtlCol="0" anchor="t" anchorCtr="0"/>
          <a:lstStyle/>
          <a:p>
            <a:endParaRPr lang="en-US" sz="1050" dirty="0"/>
          </a:p>
        </p:txBody>
      </p:sp>
      <p:sp>
        <p:nvSpPr>
          <p:cNvPr id="14" name="Forme libre 7">
            <a:extLst>
              <a:ext uri="{FF2B5EF4-FFF2-40B4-BE49-F238E27FC236}">
                <a16:creationId xmlns:a16="http://schemas.microsoft.com/office/drawing/2014/main" id="{C772EE07-3D47-52AC-1395-391070DB3A12}"/>
              </a:ext>
            </a:extLst>
          </p:cNvPr>
          <p:cNvSpPr/>
          <p:nvPr/>
        </p:nvSpPr>
        <p:spPr>
          <a:xfrm>
            <a:off x="-1" y="1496958"/>
            <a:ext cx="4572000" cy="793193"/>
          </a:xfrm>
          <a:prstGeom prst="rect">
            <a:avLst/>
          </a:prstGeom>
          <a:solidFill>
            <a:schemeClr val="bg2">
              <a:lumMod val="90000"/>
              <a:alpha val="25000"/>
            </a:schemeClr>
          </a:solidFill>
          <a:ln w="24279" cap="flat">
            <a:noFill/>
            <a:prstDash val="solid"/>
            <a:miter/>
          </a:ln>
        </p:spPr>
        <p:txBody>
          <a:bodyPr lIns="685800" tIns="68580" bIns="68580" rtlCol="0" anchor="t" anchorCtr="0"/>
          <a:lstStyle/>
          <a:p>
            <a:endParaRPr lang="en-US" sz="1050" dirty="0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555DCA7D-CEAF-9248-C19E-684C81CF8DA6}"/>
              </a:ext>
            </a:extLst>
          </p:cNvPr>
          <p:cNvSpPr/>
          <p:nvPr/>
        </p:nvSpPr>
        <p:spPr>
          <a:xfrm>
            <a:off x="4572001" y="1496958"/>
            <a:ext cx="4571999" cy="7931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685800" tIns="137160" bIns="68580" rtlCol="0" anchor="t" anchorCtr="0"/>
          <a:lstStyle/>
          <a:p>
            <a:r>
              <a:rPr lang="en-US" b="1" dirty="0"/>
              <a:t>Judge, Decide</a:t>
            </a:r>
          </a:p>
          <a:p>
            <a:r>
              <a:rPr lang="en-US" sz="1000" dirty="0"/>
              <a:t>Knowledge guided by values and principles for strategic choices</a:t>
            </a:r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8E222933-E0D2-B223-BD15-1D593633BD10}"/>
              </a:ext>
            </a:extLst>
          </p:cNvPr>
          <p:cNvSpPr/>
          <p:nvPr/>
        </p:nvSpPr>
        <p:spPr>
          <a:xfrm>
            <a:off x="5043009" y="2442014"/>
            <a:ext cx="4100992" cy="8694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685800" tIns="137160" bIns="0" rtlCol="0" anchor="t" anchorCtr="0"/>
          <a:lstStyle/>
          <a:p>
            <a:r>
              <a:rPr lang="en-US" b="1" dirty="0"/>
              <a:t>Understand, Apply</a:t>
            </a:r>
          </a:p>
          <a:p>
            <a:r>
              <a:rPr lang="en-US" sz="1000" dirty="0"/>
              <a:t>Information combined with experience to create actionable insights</a:t>
            </a:r>
            <a:endParaRPr lang="en-US" sz="10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94E445EF-DBDC-CBE2-E8C6-36AC10147777}"/>
              </a:ext>
            </a:extLst>
          </p:cNvPr>
          <p:cNvSpPr/>
          <p:nvPr/>
        </p:nvSpPr>
        <p:spPr>
          <a:xfrm>
            <a:off x="5960857" y="4484737"/>
            <a:ext cx="3183144" cy="8763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137160" bIns="0" rtlCol="0" anchor="t" anchorCtr="0"/>
          <a:lstStyle/>
          <a:p>
            <a:r>
              <a:rPr lang="en-US" b="1" dirty="0"/>
              <a:t>Collect, Observe</a:t>
            </a:r>
          </a:p>
          <a:p>
            <a:r>
              <a:rPr lang="en-US" sz="1000" dirty="0"/>
              <a:t>Raw facts and measurements gathered without interpretation</a:t>
            </a:r>
            <a:endParaRPr lang="en-US" sz="16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56B77786-AC0F-B9BC-9156-64FAF32317F1}"/>
              </a:ext>
            </a:extLst>
          </p:cNvPr>
          <p:cNvSpPr/>
          <p:nvPr/>
        </p:nvSpPr>
        <p:spPr>
          <a:xfrm>
            <a:off x="5518081" y="3463376"/>
            <a:ext cx="3625919" cy="8694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685800" tIns="137160" bIns="0" rtlCol="0" anchor="t" anchorCtr="0"/>
          <a:lstStyle/>
          <a:p>
            <a:r>
              <a:rPr lang="en-US" b="1" dirty="0"/>
              <a:t>Process, Organize</a:t>
            </a:r>
          </a:p>
          <a:p>
            <a:r>
              <a:rPr lang="en-US" sz="1000" dirty="0"/>
              <a:t>Data transformed into structured, contextual format</a:t>
            </a:r>
            <a:endParaRPr lang="en-US" sz="10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75E34EC-A1AD-527A-78EB-027CF3CF5812}"/>
              </a:ext>
            </a:extLst>
          </p:cNvPr>
          <p:cNvSpPr/>
          <p:nvPr/>
        </p:nvSpPr>
        <p:spPr>
          <a:xfrm>
            <a:off x="3090018" y="1893553"/>
            <a:ext cx="2980112" cy="3054223"/>
          </a:xfrm>
          <a:custGeom>
            <a:avLst/>
            <a:gdLst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911355 w 3402238"/>
              <a:gd name="connsiteY23" fmla="*/ 1618809 h 3486848"/>
              <a:gd name="connsiteX24" fmla="*/ 1395642 w 3402238"/>
              <a:gd name="connsiteY24" fmla="*/ 626149 h 3486848"/>
              <a:gd name="connsiteX25" fmla="*/ 1154176 w 3402238"/>
              <a:gd name="connsiteY25" fmla="*/ 626149 h 3486848"/>
              <a:gd name="connsiteX26" fmla="*/ 1236968 w 3402238"/>
              <a:gd name="connsiteY26" fmla="*/ 441893 h 3486848"/>
              <a:gd name="connsiteX27" fmla="*/ 1485824 w 3402238"/>
              <a:gd name="connsiteY27" fmla="*/ 44130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911355 w 3402238"/>
              <a:gd name="connsiteY23" fmla="*/ 1618809 h 3486848"/>
              <a:gd name="connsiteX24" fmla="*/ 1154176 w 3402238"/>
              <a:gd name="connsiteY24" fmla="*/ 626149 h 3486848"/>
              <a:gd name="connsiteX25" fmla="*/ 1236968 w 3402238"/>
              <a:gd name="connsiteY25" fmla="*/ 441893 h 3486848"/>
              <a:gd name="connsiteX26" fmla="*/ 1485824 w 3402238"/>
              <a:gd name="connsiteY26" fmla="*/ 441300 h 3486848"/>
              <a:gd name="connsiteX27" fmla="*/ 1701119 w 3402238"/>
              <a:gd name="connsiteY27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1154176 w 3402238"/>
              <a:gd name="connsiteY23" fmla="*/ 626149 h 3486848"/>
              <a:gd name="connsiteX24" fmla="*/ 1236968 w 3402238"/>
              <a:gd name="connsiteY24" fmla="*/ 441893 h 3486848"/>
              <a:gd name="connsiteX25" fmla="*/ 1485824 w 3402238"/>
              <a:gd name="connsiteY25" fmla="*/ 441300 h 3486848"/>
              <a:gd name="connsiteX26" fmla="*/ 1701119 w 3402238"/>
              <a:gd name="connsiteY26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630246 w 3402238"/>
              <a:gd name="connsiteY20" fmla="*/ 1792185 h 3486848"/>
              <a:gd name="connsiteX21" fmla="*/ 708148 w 3402238"/>
              <a:gd name="connsiteY21" fmla="*/ 1618809 h 3486848"/>
              <a:gd name="connsiteX22" fmla="*/ 1154176 w 3402238"/>
              <a:gd name="connsiteY22" fmla="*/ 626149 h 3486848"/>
              <a:gd name="connsiteX23" fmla="*/ 1236968 w 3402238"/>
              <a:gd name="connsiteY23" fmla="*/ 441893 h 3486848"/>
              <a:gd name="connsiteX24" fmla="*/ 1485824 w 3402238"/>
              <a:gd name="connsiteY24" fmla="*/ 441300 h 3486848"/>
              <a:gd name="connsiteX25" fmla="*/ 1701119 w 3402238"/>
              <a:gd name="connsiteY25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630246 w 3402238"/>
              <a:gd name="connsiteY19" fmla="*/ 1792185 h 3486848"/>
              <a:gd name="connsiteX20" fmla="*/ 708148 w 3402238"/>
              <a:gd name="connsiteY20" fmla="*/ 1618809 h 3486848"/>
              <a:gd name="connsiteX21" fmla="*/ 1154176 w 3402238"/>
              <a:gd name="connsiteY21" fmla="*/ 626149 h 3486848"/>
              <a:gd name="connsiteX22" fmla="*/ 1236968 w 3402238"/>
              <a:gd name="connsiteY22" fmla="*/ 441893 h 3486848"/>
              <a:gd name="connsiteX23" fmla="*/ 1485824 w 3402238"/>
              <a:gd name="connsiteY23" fmla="*/ 441300 h 3486848"/>
              <a:gd name="connsiteX24" fmla="*/ 1701119 w 3402238"/>
              <a:gd name="connsiteY24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106316 w 3402238"/>
              <a:gd name="connsiteY16" fmla="*/ 2958221 h 3486848"/>
              <a:gd name="connsiteX17" fmla="*/ 184218 w 3402238"/>
              <a:gd name="connsiteY17" fmla="*/ 2784845 h 3486848"/>
              <a:gd name="connsiteX18" fmla="*/ 630246 w 3402238"/>
              <a:gd name="connsiteY18" fmla="*/ 1792185 h 3486848"/>
              <a:gd name="connsiteX19" fmla="*/ 708148 w 3402238"/>
              <a:gd name="connsiteY19" fmla="*/ 1618809 h 3486848"/>
              <a:gd name="connsiteX20" fmla="*/ 1154176 w 3402238"/>
              <a:gd name="connsiteY20" fmla="*/ 626149 h 3486848"/>
              <a:gd name="connsiteX21" fmla="*/ 1236968 w 3402238"/>
              <a:gd name="connsiteY21" fmla="*/ 441893 h 3486848"/>
              <a:gd name="connsiteX22" fmla="*/ 1485824 w 3402238"/>
              <a:gd name="connsiteY22" fmla="*/ 441300 h 3486848"/>
              <a:gd name="connsiteX23" fmla="*/ 1701119 w 3402238"/>
              <a:gd name="connsiteY23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402238 w 3402238"/>
              <a:gd name="connsiteY13" fmla="*/ 3486848 h 3486848"/>
              <a:gd name="connsiteX14" fmla="*/ 0 w 3402238"/>
              <a:gd name="connsiteY14" fmla="*/ 3486848 h 3486848"/>
              <a:gd name="connsiteX15" fmla="*/ 106316 w 3402238"/>
              <a:gd name="connsiteY15" fmla="*/ 2958221 h 3486848"/>
              <a:gd name="connsiteX16" fmla="*/ 184218 w 3402238"/>
              <a:gd name="connsiteY16" fmla="*/ 2784845 h 3486848"/>
              <a:gd name="connsiteX17" fmla="*/ 630246 w 3402238"/>
              <a:gd name="connsiteY17" fmla="*/ 1792185 h 3486848"/>
              <a:gd name="connsiteX18" fmla="*/ 708148 w 3402238"/>
              <a:gd name="connsiteY18" fmla="*/ 1618809 h 3486848"/>
              <a:gd name="connsiteX19" fmla="*/ 1154176 w 3402238"/>
              <a:gd name="connsiteY19" fmla="*/ 626149 h 3486848"/>
              <a:gd name="connsiteX20" fmla="*/ 1236968 w 3402238"/>
              <a:gd name="connsiteY20" fmla="*/ 441893 h 3486848"/>
              <a:gd name="connsiteX21" fmla="*/ 1485824 w 3402238"/>
              <a:gd name="connsiteY21" fmla="*/ 441300 h 3486848"/>
              <a:gd name="connsiteX22" fmla="*/ 1701119 w 3402238"/>
              <a:gd name="connsiteY22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218020 w 3402238"/>
              <a:gd name="connsiteY10" fmla="*/ 2784845 h 3486848"/>
              <a:gd name="connsiteX11" fmla="*/ 3295922 w 3402238"/>
              <a:gd name="connsiteY11" fmla="*/ 2958221 h 3486848"/>
              <a:gd name="connsiteX12" fmla="*/ 3402238 w 3402238"/>
              <a:gd name="connsiteY12" fmla="*/ 3486848 h 3486848"/>
              <a:gd name="connsiteX13" fmla="*/ 0 w 3402238"/>
              <a:gd name="connsiteY13" fmla="*/ 3486848 h 3486848"/>
              <a:gd name="connsiteX14" fmla="*/ 106316 w 3402238"/>
              <a:gd name="connsiteY14" fmla="*/ 2958221 h 3486848"/>
              <a:gd name="connsiteX15" fmla="*/ 184218 w 3402238"/>
              <a:gd name="connsiteY15" fmla="*/ 2784845 h 3486848"/>
              <a:gd name="connsiteX16" fmla="*/ 630246 w 3402238"/>
              <a:gd name="connsiteY16" fmla="*/ 1792185 h 3486848"/>
              <a:gd name="connsiteX17" fmla="*/ 708148 w 3402238"/>
              <a:gd name="connsiteY17" fmla="*/ 1618809 h 3486848"/>
              <a:gd name="connsiteX18" fmla="*/ 1154176 w 3402238"/>
              <a:gd name="connsiteY18" fmla="*/ 626149 h 3486848"/>
              <a:gd name="connsiteX19" fmla="*/ 1236968 w 3402238"/>
              <a:gd name="connsiteY19" fmla="*/ 441893 h 3486848"/>
              <a:gd name="connsiteX20" fmla="*/ 1485824 w 3402238"/>
              <a:gd name="connsiteY20" fmla="*/ 441300 h 3486848"/>
              <a:gd name="connsiteX21" fmla="*/ 1701119 w 3402238"/>
              <a:gd name="connsiteY21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3218020 w 3402238"/>
              <a:gd name="connsiteY9" fmla="*/ 2784845 h 3486848"/>
              <a:gd name="connsiteX10" fmla="*/ 3295922 w 3402238"/>
              <a:gd name="connsiteY10" fmla="*/ 2958221 h 3486848"/>
              <a:gd name="connsiteX11" fmla="*/ 3402238 w 3402238"/>
              <a:gd name="connsiteY11" fmla="*/ 3486848 h 3486848"/>
              <a:gd name="connsiteX12" fmla="*/ 0 w 3402238"/>
              <a:gd name="connsiteY12" fmla="*/ 3486848 h 3486848"/>
              <a:gd name="connsiteX13" fmla="*/ 106316 w 3402238"/>
              <a:gd name="connsiteY13" fmla="*/ 2958221 h 3486848"/>
              <a:gd name="connsiteX14" fmla="*/ 184218 w 3402238"/>
              <a:gd name="connsiteY14" fmla="*/ 2784845 h 3486848"/>
              <a:gd name="connsiteX15" fmla="*/ 630246 w 3402238"/>
              <a:gd name="connsiteY15" fmla="*/ 1792185 h 3486848"/>
              <a:gd name="connsiteX16" fmla="*/ 708148 w 3402238"/>
              <a:gd name="connsiteY16" fmla="*/ 1618809 h 3486848"/>
              <a:gd name="connsiteX17" fmla="*/ 1154176 w 3402238"/>
              <a:gd name="connsiteY17" fmla="*/ 626149 h 3486848"/>
              <a:gd name="connsiteX18" fmla="*/ 1236968 w 3402238"/>
              <a:gd name="connsiteY18" fmla="*/ 441893 h 3486848"/>
              <a:gd name="connsiteX19" fmla="*/ 1485824 w 3402238"/>
              <a:gd name="connsiteY19" fmla="*/ 441300 h 3486848"/>
              <a:gd name="connsiteX20" fmla="*/ 1701119 w 3402238"/>
              <a:gd name="connsiteY20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694090 w 3402238"/>
              <a:gd name="connsiteY6" fmla="*/ 1618809 h 3486848"/>
              <a:gd name="connsiteX7" fmla="*/ 2771992 w 3402238"/>
              <a:gd name="connsiteY7" fmla="*/ 1792185 h 3486848"/>
              <a:gd name="connsiteX8" fmla="*/ 3218020 w 3402238"/>
              <a:gd name="connsiteY8" fmla="*/ 2784845 h 3486848"/>
              <a:gd name="connsiteX9" fmla="*/ 3295922 w 3402238"/>
              <a:gd name="connsiteY9" fmla="*/ 2958221 h 3486848"/>
              <a:gd name="connsiteX10" fmla="*/ 3402238 w 3402238"/>
              <a:gd name="connsiteY10" fmla="*/ 3486848 h 3486848"/>
              <a:gd name="connsiteX11" fmla="*/ 0 w 3402238"/>
              <a:gd name="connsiteY11" fmla="*/ 3486848 h 3486848"/>
              <a:gd name="connsiteX12" fmla="*/ 106316 w 3402238"/>
              <a:gd name="connsiteY12" fmla="*/ 2958221 h 3486848"/>
              <a:gd name="connsiteX13" fmla="*/ 184218 w 3402238"/>
              <a:gd name="connsiteY13" fmla="*/ 2784845 h 3486848"/>
              <a:gd name="connsiteX14" fmla="*/ 630246 w 3402238"/>
              <a:gd name="connsiteY14" fmla="*/ 1792185 h 3486848"/>
              <a:gd name="connsiteX15" fmla="*/ 708148 w 3402238"/>
              <a:gd name="connsiteY15" fmla="*/ 1618809 h 3486848"/>
              <a:gd name="connsiteX16" fmla="*/ 1154176 w 3402238"/>
              <a:gd name="connsiteY16" fmla="*/ 626149 h 3486848"/>
              <a:gd name="connsiteX17" fmla="*/ 1236968 w 3402238"/>
              <a:gd name="connsiteY17" fmla="*/ 441893 h 3486848"/>
              <a:gd name="connsiteX18" fmla="*/ 1485824 w 3402238"/>
              <a:gd name="connsiteY18" fmla="*/ 441300 h 3486848"/>
              <a:gd name="connsiteX19" fmla="*/ 1701119 w 3402238"/>
              <a:gd name="connsiteY19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708148 w 3402238"/>
              <a:gd name="connsiteY14" fmla="*/ 1618809 h 3486848"/>
              <a:gd name="connsiteX15" fmla="*/ 1154176 w 3402238"/>
              <a:gd name="connsiteY15" fmla="*/ 626149 h 3486848"/>
              <a:gd name="connsiteX16" fmla="*/ 1236968 w 3402238"/>
              <a:gd name="connsiteY16" fmla="*/ 441893 h 3486848"/>
              <a:gd name="connsiteX17" fmla="*/ 1485824 w 3402238"/>
              <a:gd name="connsiteY17" fmla="*/ 441300 h 3486848"/>
              <a:gd name="connsiteX18" fmla="*/ 1701119 w 3402238"/>
              <a:gd name="connsiteY18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708148 w 3402238"/>
              <a:gd name="connsiteY14" fmla="*/ 1618809 h 3486848"/>
              <a:gd name="connsiteX15" fmla="*/ 1236968 w 3402238"/>
              <a:gd name="connsiteY15" fmla="*/ 441893 h 3486848"/>
              <a:gd name="connsiteX16" fmla="*/ 1485824 w 3402238"/>
              <a:gd name="connsiteY16" fmla="*/ 441300 h 3486848"/>
              <a:gd name="connsiteX17" fmla="*/ 1701119 w 3402238"/>
              <a:gd name="connsiteY17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1236968 w 3402238"/>
              <a:gd name="connsiteY14" fmla="*/ 441893 h 3486848"/>
              <a:gd name="connsiteX15" fmla="*/ 1485824 w 3402238"/>
              <a:gd name="connsiteY15" fmla="*/ 441300 h 3486848"/>
              <a:gd name="connsiteX16" fmla="*/ 1701119 w 3402238"/>
              <a:gd name="connsiteY16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1236968 w 3402238"/>
              <a:gd name="connsiteY13" fmla="*/ 441893 h 3486848"/>
              <a:gd name="connsiteX14" fmla="*/ 1485824 w 3402238"/>
              <a:gd name="connsiteY14" fmla="*/ 441300 h 3486848"/>
              <a:gd name="connsiteX15" fmla="*/ 1701119 w 3402238"/>
              <a:gd name="connsiteY15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236968 w 3402238"/>
              <a:gd name="connsiteY12" fmla="*/ 441893 h 3486848"/>
              <a:gd name="connsiteX13" fmla="*/ 1485824 w 3402238"/>
              <a:gd name="connsiteY13" fmla="*/ 441300 h 3486848"/>
              <a:gd name="connsiteX14" fmla="*/ 1701119 w 3402238"/>
              <a:gd name="connsiteY14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95922 w 3402238"/>
              <a:gd name="connsiteY7" fmla="*/ 2958221 h 3486848"/>
              <a:gd name="connsiteX8" fmla="*/ 3402238 w 3402238"/>
              <a:gd name="connsiteY8" fmla="*/ 3486848 h 3486848"/>
              <a:gd name="connsiteX9" fmla="*/ 0 w 3402238"/>
              <a:gd name="connsiteY9" fmla="*/ 3486848 h 3486848"/>
              <a:gd name="connsiteX10" fmla="*/ 106316 w 3402238"/>
              <a:gd name="connsiteY10" fmla="*/ 2958221 h 3486848"/>
              <a:gd name="connsiteX11" fmla="*/ 1236968 w 3402238"/>
              <a:gd name="connsiteY11" fmla="*/ 441893 h 3486848"/>
              <a:gd name="connsiteX12" fmla="*/ 1485824 w 3402238"/>
              <a:gd name="connsiteY12" fmla="*/ 441300 h 3486848"/>
              <a:gd name="connsiteX13" fmla="*/ 1701119 w 3402238"/>
              <a:gd name="connsiteY13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3295922 w 3402238"/>
              <a:gd name="connsiteY6" fmla="*/ 2958221 h 3486848"/>
              <a:gd name="connsiteX7" fmla="*/ 3402238 w 3402238"/>
              <a:gd name="connsiteY7" fmla="*/ 3486848 h 3486848"/>
              <a:gd name="connsiteX8" fmla="*/ 0 w 3402238"/>
              <a:gd name="connsiteY8" fmla="*/ 3486848 h 3486848"/>
              <a:gd name="connsiteX9" fmla="*/ 106316 w 3402238"/>
              <a:gd name="connsiteY9" fmla="*/ 2958221 h 3486848"/>
              <a:gd name="connsiteX10" fmla="*/ 1236968 w 3402238"/>
              <a:gd name="connsiteY10" fmla="*/ 441893 h 3486848"/>
              <a:gd name="connsiteX11" fmla="*/ 1485824 w 3402238"/>
              <a:gd name="connsiteY11" fmla="*/ 441300 h 3486848"/>
              <a:gd name="connsiteX12" fmla="*/ 1701119 w 3402238"/>
              <a:gd name="connsiteY12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3295922 w 3402238"/>
              <a:gd name="connsiteY5" fmla="*/ 2958221 h 3486848"/>
              <a:gd name="connsiteX6" fmla="*/ 3402238 w 3402238"/>
              <a:gd name="connsiteY6" fmla="*/ 3486848 h 3486848"/>
              <a:gd name="connsiteX7" fmla="*/ 0 w 3402238"/>
              <a:gd name="connsiteY7" fmla="*/ 3486848 h 3486848"/>
              <a:gd name="connsiteX8" fmla="*/ 106316 w 3402238"/>
              <a:gd name="connsiteY8" fmla="*/ 2958221 h 3486848"/>
              <a:gd name="connsiteX9" fmla="*/ 1236968 w 3402238"/>
              <a:gd name="connsiteY9" fmla="*/ 441893 h 3486848"/>
              <a:gd name="connsiteX10" fmla="*/ 1485824 w 3402238"/>
              <a:gd name="connsiteY10" fmla="*/ 441300 h 3486848"/>
              <a:gd name="connsiteX11" fmla="*/ 1701119 w 3402238"/>
              <a:gd name="connsiteY11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3295922 w 3402238"/>
              <a:gd name="connsiteY4" fmla="*/ 2958221 h 3486848"/>
              <a:gd name="connsiteX5" fmla="*/ 3402238 w 3402238"/>
              <a:gd name="connsiteY5" fmla="*/ 3486848 h 3486848"/>
              <a:gd name="connsiteX6" fmla="*/ 0 w 3402238"/>
              <a:gd name="connsiteY6" fmla="*/ 3486848 h 3486848"/>
              <a:gd name="connsiteX7" fmla="*/ 106316 w 3402238"/>
              <a:gd name="connsiteY7" fmla="*/ 2958221 h 3486848"/>
              <a:gd name="connsiteX8" fmla="*/ 1236968 w 3402238"/>
              <a:gd name="connsiteY8" fmla="*/ 441893 h 3486848"/>
              <a:gd name="connsiteX9" fmla="*/ 1485824 w 3402238"/>
              <a:gd name="connsiteY9" fmla="*/ 441300 h 3486848"/>
              <a:gd name="connsiteX10" fmla="*/ 1701119 w 3402238"/>
              <a:gd name="connsiteY10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3295922 w 3402238"/>
              <a:gd name="connsiteY4" fmla="*/ 2958221 h 3486848"/>
              <a:gd name="connsiteX5" fmla="*/ 3402238 w 3402238"/>
              <a:gd name="connsiteY5" fmla="*/ 3486848 h 3486848"/>
              <a:gd name="connsiteX6" fmla="*/ 0 w 3402238"/>
              <a:gd name="connsiteY6" fmla="*/ 3486848 h 3486848"/>
              <a:gd name="connsiteX7" fmla="*/ 106316 w 3402238"/>
              <a:gd name="connsiteY7" fmla="*/ 2958221 h 3486848"/>
              <a:gd name="connsiteX8" fmla="*/ 1236968 w 3402238"/>
              <a:gd name="connsiteY8" fmla="*/ 441893 h 3486848"/>
              <a:gd name="connsiteX9" fmla="*/ 1701119 w 3402238"/>
              <a:gd name="connsiteY9" fmla="*/ 0 h 3486848"/>
              <a:gd name="connsiteX0" fmla="*/ 1701119 w 3402238"/>
              <a:gd name="connsiteY0" fmla="*/ 0 h 3486848"/>
              <a:gd name="connsiteX1" fmla="*/ 2155309 w 3402238"/>
              <a:gd name="connsiteY1" fmla="*/ 439703 h 3486848"/>
              <a:gd name="connsiteX2" fmla="*/ 2161460 w 3402238"/>
              <a:gd name="connsiteY2" fmla="*/ 433411 h 3486848"/>
              <a:gd name="connsiteX3" fmla="*/ 3295922 w 3402238"/>
              <a:gd name="connsiteY3" fmla="*/ 2958221 h 3486848"/>
              <a:gd name="connsiteX4" fmla="*/ 3402238 w 3402238"/>
              <a:gd name="connsiteY4" fmla="*/ 3486848 h 3486848"/>
              <a:gd name="connsiteX5" fmla="*/ 0 w 3402238"/>
              <a:gd name="connsiteY5" fmla="*/ 3486848 h 3486848"/>
              <a:gd name="connsiteX6" fmla="*/ 106316 w 3402238"/>
              <a:gd name="connsiteY6" fmla="*/ 2958221 h 3486848"/>
              <a:gd name="connsiteX7" fmla="*/ 1236968 w 3402238"/>
              <a:gd name="connsiteY7" fmla="*/ 441893 h 3486848"/>
              <a:gd name="connsiteX8" fmla="*/ 1701119 w 3402238"/>
              <a:gd name="connsiteY8" fmla="*/ 0 h 348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2238" h="3486848">
                <a:moveTo>
                  <a:pt x="1701119" y="0"/>
                </a:moveTo>
                <a:lnTo>
                  <a:pt x="2155309" y="439703"/>
                </a:lnTo>
                <a:lnTo>
                  <a:pt x="2161460" y="433411"/>
                </a:lnTo>
                <a:lnTo>
                  <a:pt x="3295922" y="2958221"/>
                </a:lnTo>
                <a:lnTo>
                  <a:pt x="3402238" y="3486848"/>
                </a:lnTo>
                <a:lnTo>
                  <a:pt x="0" y="3486848"/>
                </a:lnTo>
                <a:lnTo>
                  <a:pt x="106316" y="2958221"/>
                </a:lnTo>
                <a:lnTo>
                  <a:pt x="1236968" y="441893"/>
                </a:lnTo>
                <a:lnTo>
                  <a:pt x="1701119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0" name="Forme libre 7">
            <a:extLst>
              <a:ext uri="{FF2B5EF4-FFF2-40B4-BE49-F238E27FC236}">
                <a16:creationId xmlns:a16="http://schemas.microsoft.com/office/drawing/2014/main" id="{3B739884-CFD3-411A-0AF8-68186E173C87}"/>
              </a:ext>
            </a:extLst>
          </p:cNvPr>
          <p:cNvSpPr/>
          <p:nvPr/>
        </p:nvSpPr>
        <p:spPr>
          <a:xfrm>
            <a:off x="4126892" y="1496958"/>
            <a:ext cx="890640" cy="793193"/>
          </a:xfrm>
          <a:custGeom>
            <a:avLst/>
            <a:gdLst>
              <a:gd name="connsiteX0" fmla="*/ 92686 w 1016797"/>
              <a:gd name="connsiteY0" fmla="*/ 905547 h 905547"/>
              <a:gd name="connsiteX1" fmla="*/ 923869 w 1016797"/>
              <a:gd name="connsiteY1" fmla="*/ 905547 h 905547"/>
              <a:gd name="connsiteX2" fmla="*/ 1004244 w 1016797"/>
              <a:gd name="connsiteY2" fmla="*/ 766167 h 905547"/>
              <a:gd name="connsiteX3" fmla="*/ 588773 w 1016797"/>
              <a:gd name="connsiteY3" fmla="*/ 46440 h 905547"/>
              <a:gd name="connsiteX4" fmla="*/ 428024 w 1016797"/>
              <a:gd name="connsiteY4" fmla="*/ 46440 h 905547"/>
              <a:gd name="connsiteX5" fmla="*/ 12554 w 1016797"/>
              <a:gd name="connsiteY5" fmla="*/ 766167 h 905547"/>
              <a:gd name="connsiteX6" fmla="*/ 92928 w 1016797"/>
              <a:gd name="connsiteY6" fmla="*/ 905547 h 905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6797" h="905547">
                <a:moveTo>
                  <a:pt x="92686" y="905547"/>
                </a:moveTo>
                <a:lnTo>
                  <a:pt x="923869" y="905547"/>
                </a:lnTo>
                <a:cubicBezTo>
                  <a:pt x="995259" y="905547"/>
                  <a:pt x="1039938" y="828087"/>
                  <a:pt x="1004244" y="766167"/>
                </a:cubicBezTo>
                <a:lnTo>
                  <a:pt x="588773" y="46440"/>
                </a:lnTo>
                <a:cubicBezTo>
                  <a:pt x="553078" y="-15480"/>
                  <a:pt x="463719" y="-15480"/>
                  <a:pt x="428024" y="46440"/>
                </a:cubicBezTo>
                <a:lnTo>
                  <a:pt x="12554" y="766167"/>
                </a:lnTo>
                <a:cubicBezTo>
                  <a:pt x="-23141" y="828087"/>
                  <a:pt x="21539" y="905547"/>
                  <a:pt x="92928" y="905547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68580" rtlCol="0" anchor="b"/>
          <a:lstStyle/>
          <a:p>
            <a:pPr algn="ctr"/>
            <a:r>
              <a:rPr lang="en-US" sz="105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Wisdom</a:t>
            </a:r>
          </a:p>
        </p:txBody>
      </p:sp>
      <p:sp>
        <p:nvSpPr>
          <p:cNvPr id="21" name="Forme libre 8">
            <a:extLst>
              <a:ext uri="{FF2B5EF4-FFF2-40B4-BE49-F238E27FC236}">
                <a16:creationId xmlns:a16="http://schemas.microsoft.com/office/drawing/2014/main" id="{F76F08EC-130B-4934-66A4-FAE6FC07CE6E}"/>
              </a:ext>
            </a:extLst>
          </p:cNvPr>
          <p:cNvSpPr/>
          <p:nvPr/>
        </p:nvSpPr>
        <p:spPr>
          <a:xfrm>
            <a:off x="3536876" y="2442014"/>
            <a:ext cx="2070247" cy="869497"/>
          </a:xfrm>
          <a:custGeom>
            <a:avLst/>
            <a:gdLst>
              <a:gd name="connsiteX0" fmla="*/ 93171 w 2363493"/>
              <a:gd name="connsiteY0" fmla="*/ 992660 h 992660"/>
              <a:gd name="connsiteX1" fmla="*/ 2270565 w 2363493"/>
              <a:gd name="connsiteY1" fmla="*/ 992660 h 992660"/>
              <a:gd name="connsiteX2" fmla="*/ 2350939 w 2363493"/>
              <a:gd name="connsiteY2" fmla="*/ 853280 h 992660"/>
              <a:gd name="connsiteX3" fmla="*/ 1884962 w 2363493"/>
              <a:gd name="connsiteY3" fmla="*/ 46379 h 992660"/>
              <a:gd name="connsiteX4" fmla="*/ 1804587 w 2363493"/>
              <a:gd name="connsiteY4" fmla="*/ 0 h 992660"/>
              <a:gd name="connsiteX5" fmla="*/ 558906 w 2363493"/>
              <a:gd name="connsiteY5" fmla="*/ 0 h 992660"/>
              <a:gd name="connsiteX6" fmla="*/ 478531 w 2363493"/>
              <a:gd name="connsiteY6" fmla="*/ 46379 h 992660"/>
              <a:gd name="connsiteX7" fmla="*/ 12554 w 2363493"/>
              <a:gd name="connsiteY7" fmla="*/ 853280 h 992660"/>
              <a:gd name="connsiteX8" fmla="*/ 92928 w 2363493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493" h="992660">
                <a:moveTo>
                  <a:pt x="93171" y="992660"/>
                </a:moveTo>
                <a:lnTo>
                  <a:pt x="2270565" y="992660"/>
                </a:lnTo>
                <a:cubicBezTo>
                  <a:pt x="2341955" y="992660"/>
                  <a:pt x="2386634" y="915200"/>
                  <a:pt x="2350939" y="853280"/>
                </a:cubicBezTo>
                <a:lnTo>
                  <a:pt x="1884962" y="46379"/>
                </a:lnTo>
                <a:cubicBezTo>
                  <a:pt x="1868450" y="17726"/>
                  <a:pt x="1837612" y="0"/>
                  <a:pt x="1804587" y="0"/>
                </a:cubicBezTo>
                <a:lnTo>
                  <a:pt x="558906" y="0"/>
                </a:lnTo>
                <a:cubicBezTo>
                  <a:pt x="525639" y="0"/>
                  <a:pt x="495043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8" y="992660"/>
                  <a:pt x="92928" y="99266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16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Knowledge</a:t>
            </a:r>
          </a:p>
        </p:txBody>
      </p:sp>
      <p:sp>
        <p:nvSpPr>
          <p:cNvPr id="22" name="Forme libre 9">
            <a:extLst>
              <a:ext uri="{FF2B5EF4-FFF2-40B4-BE49-F238E27FC236}">
                <a16:creationId xmlns:a16="http://schemas.microsoft.com/office/drawing/2014/main" id="{C23641B8-6111-864B-809B-1EA3C2A55A65}"/>
              </a:ext>
            </a:extLst>
          </p:cNvPr>
          <p:cNvSpPr/>
          <p:nvPr/>
        </p:nvSpPr>
        <p:spPr>
          <a:xfrm>
            <a:off x="2353653" y="4484737"/>
            <a:ext cx="4436693" cy="876304"/>
          </a:xfrm>
          <a:custGeom>
            <a:avLst/>
            <a:gdLst>
              <a:gd name="connsiteX0" fmla="*/ 482902 w 5065141"/>
              <a:gd name="connsiteY0" fmla="*/ 46379 h 1000430"/>
              <a:gd name="connsiteX1" fmla="*/ 12554 w 5065141"/>
              <a:gd name="connsiteY1" fmla="*/ 861050 h 1000430"/>
              <a:gd name="connsiteX2" fmla="*/ 92928 w 5065141"/>
              <a:gd name="connsiteY2" fmla="*/ 1000430 h 1000430"/>
              <a:gd name="connsiteX3" fmla="*/ 4972214 w 5065141"/>
              <a:gd name="connsiteY3" fmla="*/ 1000430 h 1000430"/>
              <a:gd name="connsiteX4" fmla="*/ 5052588 w 5065141"/>
              <a:gd name="connsiteY4" fmla="*/ 861050 h 1000430"/>
              <a:gd name="connsiteX5" fmla="*/ 4582240 w 5065141"/>
              <a:gd name="connsiteY5" fmla="*/ 46379 h 1000430"/>
              <a:gd name="connsiteX6" fmla="*/ 4501866 w 5065141"/>
              <a:gd name="connsiteY6" fmla="*/ 0 h 1000430"/>
              <a:gd name="connsiteX7" fmla="*/ 563276 w 5065141"/>
              <a:gd name="connsiteY7" fmla="*/ 0 h 1000430"/>
              <a:gd name="connsiteX8" fmla="*/ 482902 w 5065141"/>
              <a:gd name="connsiteY8" fmla="*/ 46379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1000430">
                <a:moveTo>
                  <a:pt x="482902" y="46379"/>
                </a:moveTo>
                <a:lnTo>
                  <a:pt x="12554" y="861050"/>
                </a:lnTo>
                <a:cubicBezTo>
                  <a:pt x="-23141" y="922970"/>
                  <a:pt x="21538" y="1000430"/>
                  <a:pt x="92928" y="1000430"/>
                </a:cubicBezTo>
                <a:lnTo>
                  <a:pt x="4972214" y="1000430"/>
                </a:lnTo>
                <a:cubicBezTo>
                  <a:pt x="5043604" y="1000430"/>
                  <a:pt x="5088284" y="922970"/>
                  <a:pt x="5052588" y="861050"/>
                </a:cubicBezTo>
                <a:lnTo>
                  <a:pt x="4582240" y="46379"/>
                </a:lnTo>
                <a:cubicBezTo>
                  <a:pt x="4565728" y="17726"/>
                  <a:pt x="4534889" y="0"/>
                  <a:pt x="4501866" y="0"/>
                </a:cubicBezTo>
                <a:lnTo>
                  <a:pt x="563276" y="0"/>
                </a:lnTo>
                <a:cubicBezTo>
                  <a:pt x="530010" y="0"/>
                  <a:pt x="499415" y="17726"/>
                  <a:pt x="482902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Data</a:t>
            </a:r>
          </a:p>
        </p:txBody>
      </p:sp>
      <p:sp>
        <p:nvSpPr>
          <p:cNvPr id="23" name="Forme libre 10">
            <a:extLst>
              <a:ext uri="{FF2B5EF4-FFF2-40B4-BE49-F238E27FC236}">
                <a16:creationId xmlns:a16="http://schemas.microsoft.com/office/drawing/2014/main" id="{15969271-9143-3995-ED24-645422969214}"/>
              </a:ext>
            </a:extLst>
          </p:cNvPr>
          <p:cNvSpPr/>
          <p:nvPr/>
        </p:nvSpPr>
        <p:spPr>
          <a:xfrm>
            <a:off x="2947072" y="3463376"/>
            <a:ext cx="3249642" cy="869497"/>
          </a:xfrm>
          <a:custGeom>
            <a:avLst/>
            <a:gdLst>
              <a:gd name="connsiteX0" fmla="*/ 93171 w 3709947"/>
              <a:gd name="connsiteY0" fmla="*/ 992660 h 992660"/>
              <a:gd name="connsiteX1" fmla="*/ 3617019 w 3709947"/>
              <a:gd name="connsiteY1" fmla="*/ 992660 h 992660"/>
              <a:gd name="connsiteX2" fmla="*/ 3697393 w 3709947"/>
              <a:gd name="connsiteY2" fmla="*/ 853280 h 992660"/>
              <a:gd name="connsiteX3" fmla="*/ 3231416 w 3709947"/>
              <a:gd name="connsiteY3" fmla="*/ 46379 h 992660"/>
              <a:gd name="connsiteX4" fmla="*/ 3151041 w 3709947"/>
              <a:gd name="connsiteY4" fmla="*/ 0 h 992660"/>
              <a:gd name="connsiteX5" fmla="*/ 558906 w 3709947"/>
              <a:gd name="connsiteY5" fmla="*/ 0 h 992660"/>
              <a:gd name="connsiteX6" fmla="*/ 478531 w 3709947"/>
              <a:gd name="connsiteY6" fmla="*/ 46379 h 992660"/>
              <a:gd name="connsiteX7" fmla="*/ 12554 w 3709947"/>
              <a:gd name="connsiteY7" fmla="*/ 853280 h 992660"/>
              <a:gd name="connsiteX8" fmla="*/ 92929 w 3709947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9947" h="992660">
                <a:moveTo>
                  <a:pt x="93171" y="992660"/>
                </a:moveTo>
                <a:lnTo>
                  <a:pt x="3617019" y="992660"/>
                </a:lnTo>
                <a:cubicBezTo>
                  <a:pt x="3688409" y="992660"/>
                  <a:pt x="3733088" y="915200"/>
                  <a:pt x="3697393" y="853280"/>
                </a:cubicBezTo>
                <a:lnTo>
                  <a:pt x="3231416" y="46379"/>
                </a:lnTo>
                <a:cubicBezTo>
                  <a:pt x="3214904" y="17726"/>
                  <a:pt x="3184065" y="0"/>
                  <a:pt x="3151041" y="0"/>
                </a:cubicBezTo>
                <a:lnTo>
                  <a:pt x="558906" y="0"/>
                </a:lnTo>
                <a:cubicBezTo>
                  <a:pt x="525639" y="0"/>
                  <a:pt x="495044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9" y="992660"/>
                  <a:pt x="92929" y="992660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Information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42B0750-2F8A-2C6E-C1CE-21F571971F2B}"/>
              </a:ext>
            </a:extLst>
          </p:cNvPr>
          <p:cNvSpPr/>
          <p:nvPr/>
        </p:nvSpPr>
        <p:spPr>
          <a:xfrm>
            <a:off x="4126892" y="1527736"/>
            <a:ext cx="384910" cy="752884"/>
          </a:xfrm>
          <a:custGeom>
            <a:avLst/>
            <a:gdLst>
              <a:gd name="connsiteX0" fmla="*/ 439432 w 439432"/>
              <a:gd name="connsiteY0" fmla="*/ 0 h 859528"/>
              <a:gd name="connsiteX1" fmla="*/ 53224 w 439432"/>
              <a:gd name="connsiteY1" fmla="*/ 859528 h 859528"/>
              <a:gd name="connsiteX2" fmla="*/ 45233 w 439432"/>
              <a:gd name="connsiteY2" fmla="*/ 857338 h 859528"/>
              <a:gd name="connsiteX3" fmla="*/ 12554 w 439432"/>
              <a:gd name="connsiteY3" fmla="*/ 731029 h 859528"/>
              <a:gd name="connsiteX4" fmla="*/ 428024 w 439432"/>
              <a:gd name="connsiteY4" fmla="*/ 11302 h 859528"/>
              <a:gd name="connsiteX5" fmla="*/ 439432 w 439432"/>
              <a:gd name="connsiteY5" fmla="*/ 0 h 859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9432" h="859528">
                <a:moveTo>
                  <a:pt x="439432" y="0"/>
                </a:moveTo>
                <a:lnTo>
                  <a:pt x="53224" y="859528"/>
                </a:lnTo>
                <a:lnTo>
                  <a:pt x="45233" y="857338"/>
                </a:lnTo>
                <a:cubicBezTo>
                  <a:pt x="4223" y="832650"/>
                  <a:pt x="-14217" y="777469"/>
                  <a:pt x="12554" y="731029"/>
                </a:cubicBezTo>
                <a:lnTo>
                  <a:pt x="428024" y="11302"/>
                </a:lnTo>
                <a:lnTo>
                  <a:pt x="43943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3DB9385-5FA8-BE45-F533-B5F4D800F61E}"/>
              </a:ext>
            </a:extLst>
          </p:cNvPr>
          <p:cNvSpPr/>
          <p:nvPr/>
        </p:nvSpPr>
        <p:spPr>
          <a:xfrm>
            <a:off x="4688554" y="1617216"/>
            <a:ext cx="328978" cy="655973"/>
          </a:xfrm>
          <a:custGeom>
            <a:avLst/>
            <a:gdLst>
              <a:gd name="connsiteX0" fmla="*/ 0 w 375577"/>
              <a:gd name="connsiteY0" fmla="*/ 0 h 748890"/>
              <a:gd name="connsiteX1" fmla="*/ 363024 w 375577"/>
              <a:gd name="connsiteY1" fmla="*/ 628873 h 748890"/>
              <a:gd name="connsiteX2" fmla="*/ 362993 w 375577"/>
              <a:gd name="connsiteY2" fmla="*/ 721783 h 748890"/>
              <a:gd name="connsiteX3" fmla="*/ 336496 w 375577"/>
              <a:gd name="connsiteY3" fmla="*/ 748890 h 748890"/>
              <a:gd name="connsiteX4" fmla="*/ 0 w 375577"/>
              <a:gd name="connsiteY4" fmla="*/ 0 h 74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577" h="748890">
                <a:moveTo>
                  <a:pt x="0" y="0"/>
                </a:moveTo>
                <a:lnTo>
                  <a:pt x="363024" y="628873"/>
                </a:lnTo>
                <a:cubicBezTo>
                  <a:pt x="380871" y="659833"/>
                  <a:pt x="378625" y="694678"/>
                  <a:pt x="362993" y="721783"/>
                </a:cubicBezTo>
                <a:lnTo>
                  <a:pt x="336496" y="74889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0BFDA0B-9DE8-A6DA-3816-F3AD820D69A4}"/>
              </a:ext>
            </a:extLst>
          </p:cNvPr>
          <p:cNvSpPr/>
          <p:nvPr/>
        </p:nvSpPr>
        <p:spPr>
          <a:xfrm>
            <a:off x="3536876" y="2442013"/>
            <a:ext cx="564117" cy="869497"/>
          </a:xfrm>
          <a:custGeom>
            <a:avLst/>
            <a:gdLst>
              <a:gd name="connsiteX0" fmla="*/ 558906 w 644023"/>
              <a:gd name="connsiteY0" fmla="*/ 0 h 992660"/>
              <a:gd name="connsiteX1" fmla="*/ 644023 w 644023"/>
              <a:gd name="connsiteY1" fmla="*/ 0 h 992660"/>
              <a:gd name="connsiteX2" fmla="*/ 197995 w 644023"/>
              <a:gd name="connsiteY2" fmla="*/ 992660 h 992660"/>
              <a:gd name="connsiteX3" fmla="*/ 93171 w 644023"/>
              <a:gd name="connsiteY3" fmla="*/ 992660 h 992660"/>
              <a:gd name="connsiteX4" fmla="*/ 92928 w 644023"/>
              <a:gd name="connsiteY4" fmla="*/ 992660 h 992660"/>
              <a:gd name="connsiteX5" fmla="*/ 12554 w 644023"/>
              <a:gd name="connsiteY5" fmla="*/ 853280 h 992660"/>
              <a:gd name="connsiteX6" fmla="*/ 478531 w 644023"/>
              <a:gd name="connsiteY6" fmla="*/ 46379 h 992660"/>
              <a:gd name="connsiteX7" fmla="*/ 558906 w 644023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4023" h="992660">
                <a:moveTo>
                  <a:pt x="558906" y="0"/>
                </a:moveTo>
                <a:lnTo>
                  <a:pt x="644023" y="0"/>
                </a:lnTo>
                <a:lnTo>
                  <a:pt x="197995" y="992660"/>
                </a:lnTo>
                <a:lnTo>
                  <a:pt x="93171" y="992660"/>
                </a:lnTo>
                <a:lnTo>
                  <a:pt x="92928" y="992660"/>
                </a:lnTo>
                <a:cubicBezTo>
                  <a:pt x="21538" y="992660"/>
                  <a:pt x="-23141" y="915200"/>
                  <a:pt x="12554" y="853280"/>
                </a:cubicBezTo>
                <a:lnTo>
                  <a:pt x="478531" y="46379"/>
                </a:lnTo>
                <a:cubicBezTo>
                  <a:pt x="495043" y="17726"/>
                  <a:pt x="525639" y="0"/>
                  <a:pt x="55890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DB5054E-6EF4-4C52-FB8A-71859AC232A0}"/>
              </a:ext>
            </a:extLst>
          </p:cNvPr>
          <p:cNvSpPr/>
          <p:nvPr/>
        </p:nvSpPr>
        <p:spPr>
          <a:xfrm>
            <a:off x="5059157" y="2442013"/>
            <a:ext cx="547966" cy="869497"/>
          </a:xfrm>
          <a:custGeom>
            <a:avLst/>
            <a:gdLst>
              <a:gd name="connsiteX0" fmla="*/ 0 w 625584"/>
              <a:gd name="connsiteY0" fmla="*/ 0 h 992660"/>
              <a:gd name="connsiteX1" fmla="*/ 66678 w 625584"/>
              <a:gd name="connsiteY1" fmla="*/ 0 h 992660"/>
              <a:gd name="connsiteX2" fmla="*/ 147053 w 625584"/>
              <a:gd name="connsiteY2" fmla="*/ 46379 h 992660"/>
              <a:gd name="connsiteX3" fmla="*/ 613030 w 625584"/>
              <a:gd name="connsiteY3" fmla="*/ 853280 h 992660"/>
              <a:gd name="connsiteX4" fmla="*/ 532656 w 625584"/>
              <a:gd name="connsiteY4" fmla="*/ 992660 h 992660"/>
              <a:gd name="connsiteX5" fmla="*/ 446028 w 625584"/>
              <a:gd name="connsiteY5" fmla="*/ 992660 h 992660"/>
              <a:gd name="connsiteX6" fmla="*/ 0 w 625584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5584" h="992660">
                <a:moveTo>
                  <a:pt x="0" y="0"/>
                </a:moveTo>
                <a:lnTo>
                  <a:pt x="66678" y="0"/>
                </a:lnTo>
                <a:cubicBezTo>
                  <a:pt x="99703" y="0"/>
                  <a:pt x="130541" y="17726"/>
                  <a:pt x="147053" y="46379"/>
                </a:cubicBezTo>
                <a:lnTo>
                  <a:pt x="613030" y="853280"/>
                </a:lnTo>
                <a:cubicBezTo>
                  <a:pt x="648725" y="915200"/>
                  <a:pt x="604046" y="992660"/>
                  <a:pt x="532656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ED0A519-D2F7-11D1-FD03-4AAD4E890784}"/>
              </a:ext>
            </a:extLst>
          </p:cNvPr>
          <p:cNvSpPr/>
          <p:nvPr/>
        </p:nvSpPr>
        <p:spPr>
          <a:xfrm>
            <a:off x="2947074" y="3463375"/>
            <a:ext cx="694995" cy="869497"/>
          </a:xfrm>
          <a:custGeom>
            <a:avLst/>
            <a:gdLst>
              <a:gd name="connsiteX0" fmla="*/ 558905 w 793440"/>
              <a:gd name="connsiteY0" fmla="*/ 0 h 992660"/>
              <a:gd name="connsiteX1" fmla="*/ 793440 w 793440"/>
              <a:gd name="connsiteY1" fmla="*/ 0 h 992660"/>
              <a:gd name="connsiteX2" fmla="*/ 347412 w 793440"/>
              <a:gd name="connsiteY2" fmla="*/ 992660 h 992660"/>
              <a:gd name="connsiteX3" fmla="*/ 93170 w 793440"/>
              <a:gd name="connsiteY3" fmla="*/ 992660 h 992660"/>
              <a:gd name="connsiteX4" fmla="*/ 92928 w 793440"/>
              <a:gd name="connsiteY4" fmla="*/ 992660 h 992660"/>
              <a:gd name="connsiteX5" fmla="*/ 12553 w 793440"/>
              <a:gd name="connsiteY5" fmla="*/ 853280 h 992660"/>
              <a:gd name="connsiteX6" fmla="*/ 478530 w 793440"/>
              <a:gd name="connsiteY6" fmla="*/ 46379 h 992660"/>
              <a:gd name="connsiteX7" fmla="*/ 558905 w 793440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440" h="992660">
                <a:moveTo>
                  <a:pt x="558905" y="0"/>
                </a:moveTo>
                <a:lnTo>
                  <a:pt x="793440" y="0"/>
                </a:lnTo>
                <a:lnTo>
                  <a:pt x="347412" y="992660"/>
                </a:lnTo>
                <a:lnTo>
                  <a:pt x="93170" y="992660"/>
                </a:lnTo>
                <a:lnTo>
                  <a:pt x="92928" y="992660"/>
                </a:lnTo>
                <a:cubicBezTo>
                  <a:pt x="21538" y="992660"/>
                  <a:pt x="-23142" y="915200"/>
                  <a:pt x="12553" y="853280"/>
                </a:cubicBezTo>
                <a:lnTo>
                  <a:pt x="478530" y="46379"/>
                </a:lnTo>
                <a:cubicBezTo>
                  <a:pt x="495043" y="17726"/>
                  <a:pt x="525638" y="0"/>
                  <a:pt x="558905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8F944E6-F627-D5FD-F028-2442F88151DE}"/>
              </a:ext>
            </a:extLst>
          </p:cNvPr>
          <p:cNvSpPr/>
          <p:nvPr/>
        </p:nvSpPr>
        <p:spPr>
          <a:xfrm>
            <a:off x="5518081" y="3463375"/>
            <a:ext cx="678633" cy="869497"/>
          </a:xfrm>
          <a:custGeom>
            <a:avLst/>
            <a:gdLst>
              <a:gd name="connsiteX0" fmla="*/ 0 w 774760"/>
              <a:gd name="connsiteY0" fmla="*/ 0 h 992660"/>
              <a:gd name="connsiteX1" fmla="*/ 215854 w 774760"/>
              <a:gd name="connsiteY1" fmla="*/ 0 h 992660"/>
              <a:gd name="connsiteX2" fmla="*/ 296229 w 774760"/>
              <a:gd name="connsiteY2" fmla="*/ 46379 h 992660"/>
              <a:gd name="connsiteX3" fmla="*/ 762206 w 774760"/>
              <a:gd name="connsiteY3" fmla="*/ 853280 h 992660"/>
              <a:gd name="connsiteX4" fmla="*/ 681832 w 774760"/>
              <a:gd name="connsiteY4" fmla="*/ 992660 h 992660"/>
              <a:gd name="connsiteX5" fmla="*/ 446028 w 774760"/>
              <a:gd name="connsiteY5" fmla="*/ 992660 h 992660"/>
              <a:gd name="connsiteX6" fmla="*/ 0 w 774760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4760" h="992660">
                <a:moveTo>
                  <a:pt x="0" y="0"/>
                </a:moveTo>
                <a:lnTo>
                  <a:pt x="215854" y="0"/>
                </a:lnTo>
                <a:cubicBezTo>
                  <a:pt x="248878" y="0"/>
                  <a:pt x="279717" y="17726"/>
                  <a:pt x="296229" y="46379"/>
                </a:cubicBezTo>
                <a:lnTo>
                  <a:pt x="762206" y="853280"/>
                </a:lnTo>
                <a:cubicBezTo>
                  <a:pt x="797901" y="915200"/>
                  <a:pt x="753222" y="992660"/>
                  <a:pt x="681832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68884CB-1A0C-ECEB-D13F-9FDB08CD6677}"/>
              </a:ext>
            </a:extLst>
          </p:cNvPr>
          <p:cNvSpPr/>
          <p:nvPr/>
        </p:nvSpPr>
        <p:spPr>
          <a:xfrm>
            <a:off x="2353653" y="4484737"/>
            <a:ext cx="829491" cy="876304"/>
          </a:xfrm>
          <a:custGeom>
            <a:avLst/>
            <a:gdLst>
              <a:gd name="connsiteX0" fmla="*/ 563276 w 946987"/>
              <a:gd name="connsiteY0" fmla="*/ 0 h 1000430"/>
              <a:gd name="connsiteX1" fmla="*/ 946987 w 946987"/>
              <a:gd name="connsiteY1" fmla="*/ 0 h 1000430"/>
              <a:gd name="connsiteX2" fmla="*/ 497468 w 946987"/>
              <a:gd name="connsiteY2" fmla="*/ 1000430 h 1000430"/>
              <a:gd name="connsiteX3" fmla="*/ 92928 w 946987"/>
              <a:gd name="connsiteY3" fmla="*/ 1000430 h 1000430"/>
              <a:gd name="connsiteX4" fmla="*/ 12554 w 946987"/>
              <a:gd name="connsiteY4" fmla="*/ 861050 h 1000430"/>
              <a:gd name="connsiteX5" fmla="*/ 482902 w 946987"/>
              <a:gd name="connsiteY5" fmla="*/ 46379 h 1000430"/>
              <a:gd name="connsiteX6" fmla="*/ 563276 w 946987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6987" h="1000430">
                <a:moveTo>
                  <a:pt x="563276" y="0"/>
                </a:moveTo>
                <a:lnTo>
                  <a:pt x="946987" y="0"/>
                </a:lnTo>
                <a:lnTo>
                  <a:pt x="497468" y="1000430"/>
                </a:lnTo>
                <a:lnTo>
                  <a:pt x="92928" y="1000430"/>
                </a:lnTo>
                <a:cubicBezTo>
                  <a:pt x="21538" y="1000430"/>
                  <a:pt x="-23141" y="922970"/>
                  <a:pt x="12554" y="861050"/>
                </a:cubicBezTo>
                <a:lnTo>
                  <a:pt x="482902" y="46379"/>
                </a:lnTo>
                <a:cubicBezTo>
                  <a:pt x="499415" y="17726"/>
                  <a:pt x="530010" y="0"/>
                  <a:pt x="56327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D594D3B-6181-EECD-10FA-3AD47A42CCCA}"/>
              </a:ext>
            </a:extLst>
          </p:cNvPr>
          <p:cNvSpPr/>
          <p:nvPr/>
        </p:nvSpPr>
        <p:spPr>
          <a:xfrm>
            <a:off x="5977006" y="4484737"/>
            <a:ext cx="813341" cy="876304"/>
          </a:xfrm>
          <a:custGeom>
            <a:avLst/>
            <a:gdLst>
              <a:gd name="connsiteX0" fmla="*/ 0 w 928549"/>
              <a:gd name="connsiteY0" fmla="*/ 0 h 1000430"/>
              <a:gd name="connsiteX1" fmla="*/ 365273 w 928549"/>
              <a:gd name="connsiteY1" fmla="*/ 0 h 1000430"/>
              <a:gd name="connsiteX2" fmla="*/ 445647 w 928549"/>
              <a:gd name="connsiteY2" fmla="*/ 46379 h 1000430"/>
              <a:gd name="connsiteX3" fmla="*/ 915995 w 928549"/>
              <a:gd name="connsiteY3" fmla="*/ 861050 h 1000430"/>
              <a:gd name="connsiteX4" fmla="*/ 835621 w 928549"/>
              <a:gd name="connsiteY4" fmla="*/ 1000430 h 1000430"/>
              <a:gd name="connsiteX5" fmla="*/ 449519 w 928549"/>
              <a:gd name="connsiteY5" fmla="*/ 1000430 h 1000430"/>
              <a:gd name="connsiteX6" fmla="*/ 0 w 928549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8549" h="1000430">
                <a:moveTo>
                  <a:pt x="0" y="0"/>
                </a:moveTo>
                <a:lnTo>
                  <a:pt x="365273" y="0"/>
                </a:lnTo>
                <a:cubicBezTo>
                  <a:pt x="398296" y="0"/>
                  <a:pt x="429135" y="17726"/>
                  <a:pt x="445647" y="46379"/>
                </a:cubicBezTo>
                <a:lnTo>
                  <a:pt x="915995" y="861050"/>
                </a:lnTo>
                <a:cubicBezTo>
                  <a:pt x="951691" y="922970"/>
                  <a:pt x="907011" y="1000430"/>
                  <a:pt x="835621" y="1000430"/>
                </a:cubicBezTo>
                <a:lnTo>
                  <a:pt x="449519" y="100043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21EBD440-BD6A-0392-FF5C-B8146913E2E3}"/>
              </a:ext>
            </a:extLst>
          </p:cNvPr>
          <p:cNvSpPr/>
          <p:nvPr/>
        </p:nvSpPr>
        <p:spPr>
          <a:xfrm>
            <a:off x="4237679" y="4332872"/>
            <a:ext cx="668640" cy="151865"/>
          </a:xfrm>
          <a:prstGeom prst="triangle">
            <a:avLst/>
          </a:prstGeom>
          <a:solidFill>
            <a:srgbClr val="35ACC3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27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D317AEC-0E5B-EA0C-8D8D-6D54631BDF0D}"/>
              </a:ext>
            </a:extLst>
          </p:cNvPr>
          <p:cNvSpPr/>
          <p:nvPr/>
        </p:nvSpPr>
        <p:spPr>
          <a:xfrm>
            <a:off x="4237679" y="2290149"/>
            <a:ext cx="668640" cy="151865"/>
          </a:xfrm>
          <a:prstGeom prst="triangle">
            <a:avLst/>
          </a:prstGeom>
          <a:solidFill>
            <a:srgbClr val="DA941E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27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24D0E1E1-67C8-3FC6-43B3-0D9CC77809A7}"/>
              </a:ext>
            </a:extLst>
          </p:cNvPr>
          <p:cNvSpPr/>
          <p:nvPr/>
        </p:nvSpPr>
        <p:spPr>
          <a:xfrm>
            <a:off x="4237679" y="3311510"/>
            <a:ext cx="668640" cy="151865"/>
          </a:xfrm>
          <a:prstGeom prst="triangle">
            <a:avLst/>
          </a:prstGeom>
          <a:solidFill>
            <a:srgbClr val="629060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27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BD2DE2-472A-4B13-ADF6-2AAC98EAB777}"/>
              </a:ext>
            </a:extLst>
          </p:cNvPr>
          <p:cNvSpPr txBox="1"/>
          <p:nvPr/>
        </p:nvSpPr>
        <p:spPr>
          <a:xfrm>
            <a:off x="0" y="4599722"/>
            <a:ext cx="235365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Raw facts, numbers, observations, measurements, symbols, characters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</a:rPr>
              <a:t>Examples:</a:t>
            </a:r>
            <a:r>
              <a:rPr lang="en-US" sz="700" dirty="0">
                <a:solidFill>
                  <a:schemeClr val="bg1"/>
                </a:solidFill>
              </a:rPr>
              <a:t> "Sales: $50,000", "Temperature: 72°F", "Customer ID: 12345", "Survey responses: Yes/No/Maybe"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6D8774-41EB-A0DE-922F-56E86EEB475A}"/>
              </a:ext>
            </a:extLst>
          </p:cNvPr>
          <p:cNvSpPr txBox="1"/>
          <p:nvPr/>
        </p:nvSpPr>
        <p:spPr>
          <a:xfrm>
            <a:off x="228599" y="3574958"/>
            <a:ext cx="271847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Processed data, organized facts, answers to "what/when/where/who“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</a:rPr>
              <a:t>Examples:</a:t>
            </a:r>
            <a:r>
              <a:rPr lang="en-US" sz="700" dirty="0">
                <a:solidFill>
                  <a:schemeClr val="bg1"/>
                </a:solidFill>
              </a:rPr>
              <a:t> "Q1 sales increased 15%", "Average customer satisfaction: 4.2/5", "Monthly website traffic trends"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DE23FC-615C-FE6A-EBCA-E5D1898EE613}"/>
              </a:ext>
            </a:extLst>
          </p:cNvPr>
          <p:cNvSpPr txBox="1"/>
          <p:nvPr/>
        </p:nvSpPr>
        <p:spPr>
          <a:xfrm>
            <a:off x="145473" y="2638212"/>
            <a:ext cx="3391403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Applied information, understanding, answers to "how“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</a:rPr>
              <a:t>Examples:</a:t>
            </a:r>
            <a:r>
              <a:rPr lang="en-US" sz="700" dirty="0">
                <a:solidFill>
                  <a:schemeClr val="bg1"/>
                </a:solidFill>
              </a:rPr>
              <a:t> "Social media campaigns drive 30% more engagement than email", "Customer churn correlates with support response time"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3C37B4-5019-E8B1-0338-DDFD88B0A1A6}"/>
              </a:ext>
            </a:extLst>
          </p:cNvPr>
          <p:cNvSpPr txBox="1"/>
          <p:nvPr/>
        </p:nvSpPr>
        <p:spPr>
          <a:xfrm>
            <a:off x="501959" y="1671695"/>
            <a:ext cx="3624934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Judgment, values-based decisions, answers to "why“</a:t>
            </a:r>
          </a:p>
          <a:p>
            <a:pPr algn="ctr"/>
            <a:r>
              <a:rPr lang="en-US" sz="700" b="1" dirty="0">
                <a:solidFill>
                  <a:schemeClr val="bg1"/>
                </a:solidFill>
              </a:rPr>
              <a:t>Examples:</a:t>
            </a:r>
            <a:r>
              <a:rPr lang="en-US" sz="700" dirty="0">
                <a:solidFill>
                  <a:schemeClr val="bg1"/>
                </a:solidFill>
              </a:rPr>
              <a:t> "Invest in customer service training to reduce churn", "Balance growth with sustainability for long-term success"</a:t>
            </a:r>
          </a:p>
        </p:txBody>
      </p:sp>
    </p:spTree>
    <p:extLst>
      <p:ext uri="{BB962C8B-B14F-4D97-AF65-F5344CB8AC3E}">
        <p14:creationId xmlns:p14="http://schemas.microsoft.com/office/powerpoint/2010/main" val="2459081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10499</TotalTime>
  <Words>456</Words>
  <Application>Microsoft Office PowerPoint</Application>
  <PresentationFormat>On-screen Show (4:3)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 DIKW Pyramid – Slide Template</vt:lpstr>
      <vt:lpstr>The DIKW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DIKW Pyramid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2025-08-08T23:43:38Z</dcterms:modified>
  <cp:category>Charts &amp; Diagrams</cp:category>
</cp:coreProperties>
</file>