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3" r:id="rId4"/>
    <p:sldId id="36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303" autoAdjust="0"/>
  </p:normalViewPr>
  <p:slideViewPr>
    <p:cSldViewPr snapToGrid="0" showGuides="1">
      <p:cViewPr varScale="1">
        <p:scale>
          <a:sx n="125" d="100"/>
          <a:sy n="125" d="100"/>
        </p:scale>
        <p:origin x="880" y="2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58A67-FFA8-7362-D647-4CF7AF9AA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A4C9D9-3AAA-07F7-C7D9-9A24BFE28D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A1AF7D-15F3-C66B-2AD3-962C4E0FF9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A5EA2-E3B1-6B49-1EA5-D1A506AF36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088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DIKW Pyramid – Slide Template</a:t>
            </a: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4818027B-4EA2-89ED-5AF2-442E80A3D9BC}"/>
              </a:ext>
            </a:extLst>
          </p:cNvPr>
          <p:cNvSpPr/>
          <p:nvPr/>
        </p:nvSpPr>
        <p:spPr>
          <a:xfrm>
            <a:off x="0" y="3468246"/>
            <a:ext cx="5015908" cy="992660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4279" cap="flat">
            <a:noFill/>
            <a:prstDash val="solid"/>
            <a:miter/>
          </a:ln>
        </p:spPr>
        <p:txBody>
          <a:bodyPr lIns="914400" tIns="91440" bIns="91440" rtlCol="0" anchor="t" anchorCtr="0"/>
          <a:lstStyle/>
          <a:p>
            <a:endParaRPr lang="en-US" sz="1400" dirty="0"/>
          </a:p>
        </p:txBody>
      </p:sp>
      <p:sp>
        <p:nvSpPr>
          <p:cNvPr id="12" name="Forme libre 9">
            <a:extLst>
              <a:ext uri="{FF2B5EF4-FFF2-40B4-BE49-F238E27FC236}">
                <a16:creationId xmlns:a16="http://schemas.microsoft.com/office/drawing/2014/main" id="{A1478288-49D8-2DDD-84EF-814A86CDD20D}"/>
              </a:ext>
            </a:extLst>
          </p:cNvPr>
          <p:cNvSpPr/>
          <p:nvPr/>
        </p:nvSpPr>
        <p:spPr>
          <a:xfrm>
            <a:off x="0" y="4634282"/>
            <a:ext cx="4510415" cy="1000430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4279" cap="flat">
            <a:noFill/>
            <a:prstDash val="solid"/>
            <a:miter/>
          </a:ln>
        </p:spPr>
        <p:txBody>
          <a:bodyPr lIns="914400" tIns="91440" bIns="91440" rtlCol="0" anchor="t" anchorCtr="0"/>
          <a:lstStyle/>
          <a:p>
            <a:endParaRPr lang="en-US" sz="1400" dirty="0"/>
          </a:p>
        </p:txBody>
      </p:sp>
      <p:sp>
        <p:nvSpPr>
          <p:cNvPr id="13" name="Forme libre 8">
            <a:extLst>
              <a:ext uri="{FF2B5EF4-FFF2-40B4-BE49-F238E27FC236}">
                <a16:creationId xmlns:a16="http://schemas.microsoft.com/office/drawing/2014/main" id="{1EA6EB0C-7E32-DE63-3A67-C9BFCC1FC838}"/>
              </a:ext>
            </a:extLst>
          </p:cNvPr>
          <p:cNvSpPr/>
          <p:nvPr/>
        </p:nvSpPr>
        <p:spPr>
          <a:xfrm>
            <a:off x="0" y="2302210"/>
            <a:ext cx="5558274" cy="992660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4279" cap="flat">
            <a:noFill/>
            <a:prstDash val="solid"/>
            <a:miter/>
          </a:ln>
        </p:spPr>
        <p:txBody>
          <a:bodyPr lIns="914400" tIns="91440" bIns="91440" rtlCol="0" anchor="t" anchorCtr="0"/>
          <a:lstStyle/>
          <a:p>
            <a:endParaRPr lang="en-US" sz="1400" dirty="0"/>
          </a:p>
        </p:txBody>
      </p:sp>
      <p:sp>
        <p:nvSpPr>
          <p:cNvPr id="14" name="Forme libre 7">
            <a:extLst>
              <a:ext uri="{FF2B5EF4-FFF2-40B4-BE49-F238E27FC236}">
                <a16:creationId xmlns:a16="http://schemas.microsoft.com/office/drawing/2014/main" id="{69D030A8-516B-6EA6-26B7-0B18DAAA30C9}"/>
              </a:ext>
            </a:extLst>
          </p:cNvPr>
          <p:cNvSpPr/>
          <p:nvPr/>
        </p:nvSpPr>
        <p:spPr>
          <a:xfrm>
            <a:off x="0" y="1223288"/>
            <a:ext cx="6095999" cy="905547"/>
          </a:xfrm>
          <a:prstGeom prst="rect">
            <a:avLst/>
          </a:prstGeom>
          <a:solidFill>
            <a:schemeClr val="bg2">
              <a:lumMod val="90000"/>
              <a:alpha val="60000"/>
            </a:schemeClr>
          </a:solidFill>
          <a:ln w="24279" cap="flat">
            <a:noFill/>
            <a:prstDash val="solid"/>
            <a:miter/>
          </a:ln>
        </p:spPr>
        <p:txBody>
          <a:bodyPr lIns="914400" tIns="91440" bIns="91440" rtlCol="0" anchor="t" anchorCtr="0"/>
          <a:lstStyle/>
          <a:p>
            <a:endParaRPr lang="en-US" sz="1400" dirty="0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AA2B4F62-CD9D-4FE4-3F12-EA1489DEC1F0}"/>
              </a:ext>
            </a:extLst>
          </p:cNvPr>
          <p:cNvSpPr/>
          <p:nvPr/>
        </p:nvSpPr>
        <p:spPr>
          <a:xfrm>
            <a:off x="6096001" y="1223288"/>
            <a:ext cx="6095999" cy="9055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914400" tIns="91440" bIns="91440" rtlCol="0" anchor="t" anchorCtr="0"/>
          <a:lstStyle/>
          <a:p>
            <a:r>
              <a:rPr lang="en-US" sz="2400" b="1" dirty="0"/>
              <a:t>Judge, Decide</a:t>
            </a:r>
          </a:p>
          <a:p>
            <a:r>
              <a:rPr lang="en-US" sz="1400" dirty="0"/>
              <a:t>Knowledge guided by values and principles for strategic choices</a:t>
            </a:r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id="{A05B8889-59EE-BC62-15E5-9DFC47C0DFCD}"/>
              </a:ext>
            </a:extLst>
          </p:cNvPr>
          <p:cNvSpPr/>
          <p:nvPr/>
        </p:nvSpPr>
        <p:spPr>
          <a:xfrm>
            <a:off x="6633726" y="2302210"/>
            <a:ext cx="5558274" cy="992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914400" tIns="91440" bIns="0" rtlCol="0" anchor="t" anchorCtr="0"/>
          <a:lstStyle/>
          <a:p>
            <a:r>
              <a:rPr lang="en-US" sz="2400" b="1" dirty="0"/>
              <a:t>Understand, Apply</a:t>
            </a:r>
          </a:p>
          <a:p>
            <a:r>
              <a:rPr lang="en-US" sz="1400" dirty="0"/>
              <a:t>Information combined with experience to create actionable insights</a:t>
            </a:r>
            <a:endParaRPr lang="en-US" sz="1400" b="1" cap="all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orme libre 9">
            <a:extLst>
              <a:ext uri="{FF2B5EF4-FFF2-40B4-BE49-F238E27FC236}">
                <a16:creationId xmlns:a16="http://schemas.microsoft.com/office/drawing/2014/main" id="{B11DF96D-67F1-A00F-E62C-6EEB3F1FE0C8}"/>
              </a:ext>
            </a:extLst>
          </p:cNvPr>
          <p:cNvSpPr/>
          <p:nvPr/>
        </p:nvSpPr>
        <p:spPr>
          <a:xfrm>
            <a:off x="7681585" y="4634282"/>
            <a:ext cx="4510415" cy="10004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1097280" tIns="91440" bIns="0" rtlCol="0" anchor="t" anchorCtr="0"/>
          <a:lstStyle/>
          <a:p>
            <a:r>
              <a:rPr lang="en-US" sz="2400" b="1" dirty="0"/>
              <a:t>Collect, Observe</a:t>
            </a:r>
          </a:p>
          <a:p>
            <a:r>
              <a:rPr lang="en-US" sz="1400" dirty="0"/>
              <a:t>Raw facts and measurements gathered without interpretation</a:t>
            </a:r>
            <a:endParaRPr lang="en-US" sz="2400" b="1" cap="all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E70C1AAD-FDCE-3219-BAAC-23B505DFC841}"/>
              </a:ext>
            </a:extLst>
          </p:cNvPr>
          <p:cNvSpPr/>
          <p:nvPr/>
        </p:nvSpPr>
        <p:spPr>
          <a:xfrm>
            <a:off x="7176092" y="3468246"/>
            <a:ext cx="5015908" cy="992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914400" tIns="91440" bIns="0" rtlCol="0" anchor="t" anchorCtr="0"/>
          <a:lstStyle/>
          <a:p>
            <a:r>
              <a:rPr lang="en-US" sz="2400" b="1" dirty="0"/>
              <a:t>Process, Organize</a:t>
            </a:r>
          </a:p>
          <a:p>
            <a:r>
              <a:rPr lang="en-US" sz="1400" dirty="0"/>
              <a:t>Data transformed into structured, contextual format</a:t>
            </a:r>
            <a:endParaRPr lang="en-US" sz="1400" b="1" cap="all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DE79333-CC00-734B-FAD3-2E06D84F364A}"/>
              </a:ext>
            </a:extLst>
          </p:cNvPr>
          <p:cNvSpPr/>
          <p:nvPr/>
        </p:nvSpPr>
        <p:spPr>
          <a:xfrm>
            <a:off x="4404099" y="1676061"/>
            <a:ext cx="3402238" cy="3486848"/>
          </a:xfrm>
          <a:custGeom>
            <a:avLst/>
            <a:gdLst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826770 w 3402238"/>
              <a:gd name="connsiteY20" fmla="*/ 1792185 h 3486848"/>
              <a:gd name="connsiteX21" fmla="*/ 630246 w 3402238"/>
              <a:gd name="connsiteY21" fmla="*/ 1792185 h 3486848"/>
              <a:gd name="connsiteX22" fmla="*/ 708148 w 3402238"/>
              <a:gd name="connsiteY22" fmla="*/ 1618809 h 3486848"/>
              <a:gd name="connsiteX23" fmla="*/ 911355 w 3402238"/>
              <a:gd name="connsiteY23" fmla="*/ 1618809 h 3486848"/>
              <a:gd name="connsiteX24" fmla="*/ 1395642 w 3402238"/>
              <a:gd name="connsiteY24" fmla="*/ 626149 h 3486848"/>
              <a:gd name="connsiteX25" fmla="*/ 1154176 w 3402238"/>
              <a:gd name="connsiteY25" fmla="*/ 626149 h 3486848"/>
              <a:gd name="connsiteX26" fmla="*/ 1236968 w 3402238"/>
              <a:gd name="connsiteY26" fmla="*/ 441893 h 3486848"/>
              <a:gd name="connsiteX27" fmla="*/ 1485824 w 3402238"/>
              <a:gd name="connsiteY27" fmla="*/ 44130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826770 w 3402238"/>
              <a:gd name="connsiteY20" fmla="*/ 1792185 h 3486848"/>
              <a:gd name="connsiteX21" fmla="*/ 630246 w 3402238"/>
              <a:gd name="connsiteY21" fmla="*/ 1792185 h 3486848"/>
              <a:gd name="connsiteX22" fmla="*/ 708148 w 3402238"/>
              <a:gd name="connsiteY22" fmla="*/ 1618809 h 3486848"/>
              <a:gd name="connsiteX23" fmla="*/ 911355 w 3402238"/>
              <a:gd name="connsiteY23" fmla="*/ 1618809 h 3486848"/>
              <a:gd name="connsiteX24" fmla="*/ 1154176 w 3402238"/>
              <a:gd name="connsiteY24" fmla="*/ 626149 h 3486848"/>
              <a:gd name="connsiteX25" fmla="*/ 1236968 w 3402238"/>
              <a:gd name="connsiteY25" fmla="*/ 441893 h 3486848"/>
              <a:gd name="connsiteX26" fmla="*/ 1485824 w 3402238"/>
              <a:gd name="connsiteY26" fmla="*/ 441300 h 3486848"/>
              <a:gd name="connsiteX27" fmla="*/ 1701119 w 3402238"/>
              <a:gd name="connsiteY27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826770 w 3402238"/>
              <a:gd name="connsiteY20" fmla="*/ 1792185 h 3486848"/>
              <a:gd name="connsiteX21" fmla="*/ 630246 w 3402238"/>
              <a:gd name="connsiteY21" fmla="*/ 1792185 h 3486848"/>
              <a:gd name="connsiteX22" fmla="*/ 708148 w 3402238"/>
              <a:gd name="connsiteY22" fmla="*/ 1618809 h 3486848"/>
              <a:gd name="connsiteX23" fmla="*/ 1154176 w 3402238"/>
              <a:gd name="connsiteY23" fmla="*/ 626149 h 3486848"/>
              <a:gd name="connsiteX24" fmla="*/ 1236968 w 3402238"/>
              <a:gd name="connsiteY24" fmla="*/ 441893 h 3486848"/>
              <a:gd name="connsiteX25" fmla="*/ 1485824 w 3402238"/>
              <a:gd name="connsiteY25" fmla="*/ 441300 h 3486848"/>
              <a:gd name="connsiteX26" fmla="*/ 1701119 w 3402238"/>
              <a:gd name="connsiteY26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630246 w 3402238"/>
              <a:gd name="connsiteY20" fmla="*/ 1792185 h 3486848"/>
              <a:gd name="connsiteX21" fmla="*/ 708148 w 3402238"/>
              <a:gd name="connsiteY21" fmla="*/ 1618809 h 3486848"/>
              <a:gd name="connsiteX22" fmla="*/ 1154176 w 3402238"/>
              <a:gd name="connsiteY22" fmla="*/ 626149 h 3486848"/>
              <a:gd name="connsiteX23" fmla="*/ 1236968 w 3402238"/>
              <a:gd name="connsiteY23" fmla="*/ 441893 h 3486848"/>
              <a:gd name="connsiteX24" fmla="*/ 1485824 w 3402238"/>
              <a:gd name="connsiteY24" fmla="*/ 441300 h 3486848"/>
              <a:gd name="connsiteX25" fmla="*/ 1701119 w 3402238"/>
              <a:gd name="connsiteY25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630246 w 3402238"/>
              <a:gd name="connsiteY19" fmla="*/ 1792185 h 3486848"/>
              <a:gd name="connsiteX20" fmla="*/ 708148 w 3402238"/>
              <a:gd name="connsiteY20" fmla="*/ 1618809 h 3486848"/>
              <a:gd name="connsiteX21" fmla="*/ 1154176 w 3402238"/>
              <a:gd name="connsiteY21" fmla="*/ 626149 h 3486848"/>
              <a:gd name="connsiteX22" fmla="*/ 1236968 w 3402238"/>
              <a:gd name="connsiteY22" fmla="*/ 441893 h 3486848"/>
              <a:gd name="connsiteX23" fmla="*/ 1485824 w 3402238"/>
              <a:gd name="connsiteY23" fmla="*/ 441300 h 3486848"/>
              <a:gd name="connsiteX24" fmla="*/ 1701119 w 3402238"/>
              <a:gd name="connsiteY24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106316 w 3402238"/>
              <a:gd name="connsiteY16" fmla="*/ 2958221 h 3486848"/>
              <a:gd name="connsiteX17" fmla="*/ 184218 w 3402238"/>
              <a:gd name="connsiteY17" fmla="*/ 2784845 h 3486848"/>
              <a:gd name="connsiteX18" fmla="*/ 630246 w 3402238"/>
              <a:gd name="connsiteY18" fmla="*/ 1792185 h 3486848"/>
              <a:gd name="connsiteX19" fmla="*/ 708148 w 3402238"/>
              <a:gd name="connsiteY19" fmla="*/ 1618809 h 3486848"/>
              <a:gd name="connsiteX20" fmla="*/ 1154176 w 3402238"/>
              <a:gd name="connsiteY20" fmla="*/ 626149 h 3486848"/>
              <a:gd name="connsiteX21" fmla="*/ 1236968 w 3402238"/>
              <a:gd name="connsiteY21" fmla="*/ 441893 h 3486848"/>
              <a:gd name="connsiteX22" fmla="*/ 1485824 w 3402238"/>
              <a:gd name="connsiteY22" fmla="*/ 441300 h 3486848"/>
              <a:gd name="connsiteX23" fmla="*/ 1701119 w 3402238"/>
              <a:gd name="connsiteY23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402238 w 3402238"/>
              <a:gd name="connsiteY13" fmla="*/ 3486848 h 3486848"/>
              <a:gd name="connsiteX14" fmla="*/ 0 w 3402238"/>
              <a:gd name="connsiteY14" fmla="*/ 3486848 h 3486848"/>
              <a:gd name="connsiteX15" fmla="*/ 106316 w 3402238"/>
              <a:gd name="connsiteY15" fmla="*/ 2958221 h 3486848"/>
              <a:gd name="connsiteX16" fmla="*/ 184218 w 3402238"/>
              <a:gd name="connsiteY16" fmla="*/ 2784845 h 3486848"/>
              <a:gd name="connsiteX17" fmla="*/ 630246 w 3402238"/>
              <a:gd name="connsiteY17" fmla="*/ 1792185 h 3486848"/>
              <a:gd name="connsiteX18" fmla="*/ 708148 w 3402238"/>
              <a:gd name="connsiteY18" fmla="*/ 1618809 h 3486848"/>
              <a:gd name="connsiteX19" fmla="*/ 1154176 w 3402238"/>
              <a:gd name="connsiteY19" fmla="*/ 626149 h 3486848"/>
              <a:gd name="connsiteX20" fmla="*/ 1236968 w 3402238"/>
              <a:gd name="connsiteY20" fmla="*/ 441893 h 3486848"/>
              <a:gd name="connsiteX21" fmla="*/ 1485824 w 3402238"/>
              <a:gd name="connsiteY21" fmla="*/ 441300 h 3486848"/>
              <a:gd name="connsiteX22" fmla="*/ 1701119 w 3402238"/>
              <a:gd name="connsiteY22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218020 w 3402238"/>
              <a:gd name="connsiteY10" fmla="*/ 2784845 h 3486848"/>
              <a:gd name="connsiteX11" fmla="*/ 3295922 w 3402238"/>
              <a:gd name="connsiteY11" fmla="*/ 2958221 h 3486848"/>
              <a:gd name="connsiteX12" fmla="*/ 3402238 w 3402238"/>
              <a:gd name="connsiteY12" fmla="*/ 3486848 h 3486848"/>
              <a:gd name="connsiteX13" fmla="*/ 0 w 3402238"/>
              <a:gd name="connsiteY13" fmla="*/ 3486848 h 3486848"/>
              <a:gd name="connsiteX14" fmla="*/ 106316 w 3402238"/>
              <a:gd name="connsiteY14" fmla="*/ 2958221 h 3486848"/>
              <a:gd name="connsiteX15" fmla="*/ 184218 w 3402238"/>
              <a:gd name="connsiteY15" fmla="*/ 2784845 h 3486848"/>
              <a:gd name="connsiteX16" fmla="*/ 630246 w 3402238"/>
              <a:gd name="connsiteY16" fmla="*/ 1792185 h 3486848"/>
              <a:gd name="connsiteX17" fmla="*/ 708148 w 3402238"/>
              <a:gd name="connsiteY17" fmla="*/ 1618809 h 3486848"/>
              <a:gd name="connsiteX18" fmla="*/ 1154176 w 3402238"/>
              <a:gd name="connsiteY18" fmla="*/ 626149 h 3486848"/>
              <a:gd name="connsiteX19" fmla="*/ 1236968 w 3402238"/>
              <a:gd name="connsiteY19" fmla="*/ 441893 h 3486848"/>
              <a:gd name="connsiteX20" fmla="*/ 1485824 w 3402238"/>
              <a:gd name="connsiteY20" fmla="*/ 441300 h 3486848"/>
              <a:gd name="connsiteX21" fmla="*/ 1701119 w 3402238"/>
              <a:gd name="connsiteY21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3218020 w 3402238"/>
              <a:gd name="connsiteY9" fmla="*/ 2784845 h 3486848"/>
              <a:gd name="connsiteX10" fmla="*/ 3295922 w 3402238"/>
              <a:gd name="connsiteY10" fmla="*/ 2958221 h 3486848"/>
              <a:gd name="connsiteX11" fmla="*/ 3402238 w 3402238"/>
              <a:gd name="connsiteY11" fmla="*/ 3486848 h 3486848"/>
              <a:gd name="connsiteX12" fmla="*/ 0 w 3402238"/>
              <a:gd name="connsiteY12" fmla="*/ 3486848 h 3486848"/>
              <a:gd name="connsiteX13" fmla="*/ 106316 w 3402238"/>
              <a:gd name="connsiteY13" fmla="*/ 2958221 h 3486848"/>
              <a:gd name="connsiteX14" fmla="*/ 184218 w 3402238"/>
              <a:gd name="connsiteY14" fmla="*/ 2784845 h 3486848"/>
              <a:gd name="connsiteX15" fmla="*/ 630246 w 3402238"/>
              <a:gd name="connsiteY15" fmla="*/ 1792185 h 3486848"/>
              <a:gd name="connsiteX16" fmla="*/ 708148 w 3402238"/>
              <a:gd name="connsiteY16" fmla="*/ 1618809 h 3486848"/>
              <a:gd name="connsiteX17" fmla="*/ 1154176 w 3402238"/>
              <a:gd name="connsiteY17" fmla="*/ 626149 h 3486848"/>
              <a:gd name="connsiteX18" fmla="*/ 1236968 w 3402238"/>
              <a:gd name="connsiteY18" fmla="*/ 441893 h 3486848"/>
              <a:gd name="connsiteX19" fmla="*/ 1485824 w 3402238"/>
              <a:gd name="connsiteY19" fmla="*/ 441300 h 3486848"/>
              <a:gd name="connsiteX20" fmla="*/ 1701119 w 3402238"/>
              <a:gd name="connsiteY20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694090 w 3402238"/>
              <a:gd name="connsiteY6" fmla="*/ 1618809 h 3486848"/>
              <a:gd name="connsiteX7" fmla="*/ 2771992 w 3402238"/>
              <a:gd name="connsiteY7" fmla="*/ 1792185 h 3486848"/>
              <a:gd name="connsiteX8" fmla="*/ 3218020 w 3402238"/>
              <a:gd name="connsiteY8" fmla="*/ 2784845 h 3486848"/>
              <a:gd name="connsiteX9" fmla="*/ 3295922 w 3402238"/>
              <a:gd name="connsiteY9" fmla="*/ 2958221 h 3486848"/>
              <a:gd name="connsiteX10" fmla="*/ 3402238 w 3402238"/>
              <a:gd name="connsiteY10" fmla="*/ 3486848 h 3486848"/>
              <a:gd name="connsiteX11" fmla="*/ 0 w 3402238"/>
              <a:gd name="connsiteY11" fmla="*/ 3486848 h 3486848"/>
              <a:gd name="connsiteX12" fmla="*/ 106316 w 3402238"/>
              <a:gd name="connsiteY12" fmla="*/ 2958221 h 3486848"/>
              <a:gd name="connsiteX13" fmla="*/ 184218 w 3402238"/>
              <a:gd name="connsiteY13" fmla="*/ 2784845 h 3486848"/>
              <a:gd name="connsiteX14" fmla="*/ 630246 w 3402238"/>
              <a:gd name="connsiteY14" fmla="*/ 1792185 h 3486848"/>
              <a:gd name="connsiteX15" fmla="*/ 708148 w 3402238"/>
              <a:gd name="connsiteY15" fmla="*/ 1618809 h 3486848"/>
              <a:gd name="connsiteX16" fmla="*/ 1154176 w 3402238"/>
              <a:gd name="connsiteY16" fmla="*/ 626149 h 3486848"/>
              <a:gd name="connsiteX17" fmla="*/ 1236968 w 3402238"/>
              <a:gd name="connsiteY17" fmla="*/ 441893 h 3486848"/>
              <a:gd name="connsiteX18" fmla="*/ 1485824 w 3402238"/>
              <a:gd name="connsiteY18" fmla="*/ 441300 h 3486848"/>
              <a:gd name="connsiteX19" fmla="*/ 1701119 w 3402238"/>
              <a:gd name="connsiteY19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630246 w 3402238"/>
              <a:gd name="connsiteY13" fmla="*/ 1792185 h 3486848"/>
              <a:gd name="connsiteX14" fmla="*/ 708148 w 3402238"/>
              <a:gd name="connsiteY14" fmla="*/ 1618809 h 3486848"/>
              <a:gd name="connsiteX15" fmla="*/ 1154176 w 3402238"/>
              <a:gd name="connsiteY15" fmla="*/ 626149 h 3486848"/>
              <a:gd name="connsiteX16" fmla="*/ 1236968 w 3402238"/>
              <a:gd name="connsiteY16" fmla="*/ 441893 h 3486848"/>
              <a:gd name="connsiteX17" fmla="*/ 1485824 w 3402238"/>
              <a:gd name="connsiteY17" fmla="*/ 441300 h 3486848"/>
              <a:gd name="connsiteX18" fmla="*/ 1701119 w 3402238"/>
              <a:gd name="connsiteY18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630246 w 3402238"/>
              <a:gd name="connsiteY13" fmla="*/ 1792185 h 3486848"/>
              <a:gd name="connsiteX14" fmla="*/ 708148 w 3402238"/>
              <a:gd name="connsiteY14" fmla="*/ 1618809 h 3486848"/>
              <a:gd name="connsiteX15" fmla="*/ 1236968 w 3402238"/>
              <a:gd name="connsiteY15" fmla="*/ 441893 h 3486848"/>
              <a:gd name="connsiteX16" fmla="*/ 1485824 w 3402238"/>
              <a:gd name="connsiteY16" fmla="*/ 441300 h 3486848"/>
              <a:gd name="connsiteX17" fmla="*/ 1701119 w 3402238"/>
              <a:gd name="connsiteY17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630246 w 3402238"/>
              <a:gd name="connsiteY13" fmla="*/ 1792185 h 3486848"/>
              <a:gd name="connsiteX14" fmla="*/ 1236968 w 3402238"/>
              <a:gd name="connsiteY14" fmla="*/ 441893 h 3486848"/>
              <a:gd name="connsiteX15" fmla="*/ 1485824 w 3402238"/>
              <a:gd name="connsiteY15" fmla="*/ 441300 h 3486848"/>
              <a:gd name="connsiteX16" fmla="*/ 1701119 w 3402238"/>
              <a:gd name="connsiteY16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1236968 w 3402238"/>
              <a:gd name="connsiteY13" fmla="*/ 441893 h 3486848"/>
              <a:gd name="connsiteX14" fmla="*/ 1485824 w 3402238"/>
              <a:gd name="connsiteY14" fmla="*/ 441300 h 3486848"/>
              <a:gd name="connsiteX15" fmla="*/ 1701119 w 3402238"/>
              <a:gd name="connsiteY15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236968 w 3402238"/>
              <a:gd name="connsiteY12" fmla="*/ 441893 h 3486848"/>
              <a:gd name="connsiteX13" fmla="*/ 1485824 w 3402238"/>
              <a:gd name="connsiteY13" fmla="*/ 441300 h 3486848"/>
              <a:gd name="connsiteX14" fmla="*/ 1701119 w 3402238"/>
              <a:gd name="connsiteY14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95922 w 3402238"/>
              <a:gd name="connsiteY7" fmla="*/ 2958221 h 3486848"/>
              <a:gd name="connsiteX8" fmla="*/ 3402238 w 3402238"/>
              <a:gd name="connsiteY8" fmla="*/ 3486848 h 3486848"/>
              <a:gd name="connsiteX9" fmla="*/ 0 w 3402238"/>
              <a:gd name="connsiteY9" fmla="*/ 3486848 h 3486848"/>
              <a:gd name="connsiteX10" fmla="*/ 106316 w 3402238"/>
              <a:gd name="connsiteY10" fmla="*/ 2958221 h 3486848"/>
              <a:gd name="connsiteX11" fmla="*/ 1236968 w 3402238"/>
              <a:gd name="connsiteY11" fmla="*/ 441893 h 3486848"/>
              <a:gd name="connsiteX12" fmla="*/ 1485824 w 3402238"/>
              <a:gd name="connsiteY12" fmla="*/ 441300 h 3486848"/>
              <a:gd name="connsiteX13" fmla="*/ 1701119 w 3402238"/>
              <a:gd name="connsiteY13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3295922 w 3402238"/>
              <a:gd name="connsiteY6" fmla="*/ 2958221 h 3486848"/>
              <a:gd name="connsiteX7" fmla="*/ 3402238 w 3402238"/>
              <a:gd name="connsiteY7" fmla="*/ 3486848 h 3486848"/>
              <a:gd name="connsiteX8" fmla="*/ 0 w 3402238"/>
              <a:gd name="connsiteY8" fmla="*/ 3486848 h 3486848"/>
              <a:gd name="connsiteX9" fmla="*/ 106316 w 3402238"/>
              <a:gd name="connsiteY9" fmla="*/ 2958221 h 3486848"/>
              <a:gd name="connsiteX10" fmla="*/ 1236968 w 3402238"/>
              <a:gd name="connsiteY10" fmla="*/ 441893 h 3486848"/>
              <a:gd name="connsiteX11" fmla="*/ 1485824 w 3402238"/>
              <a:gd name="connsiteY11" fmla="*/ 441300 h 3486848"/>
              <a:gd name="connsiteX12" fmla="*/ 1701119 w 3402238"/>
              <a:gd name="connsiteY12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3295922 w 3402238"/>
              <a:gd name="connsiteY5" fmla="*/ 2958221 h 3486848"/>
              <a:gd name="connsiteX6" fmla="*/ 3402238 w 3402238"/>
              <a:gd name="connsiteY6" fmla="*/ 3486848 h 3486848"/>
              <a:gd name="connsiteX7" fmla="*/ 0 w 3402238"/>
              <a:gd name="connsiteY7" fmla="*/ 3486848 h 3486848"/>
              <a:gd name="connsiteX8" fmla="*/ 106316 w 3402238"/>
              <a:gd name="connsiteY8" fmla="*/ 2958221 h 3486848"/>
              <a:gd name="connsiteX9" fmla="*/ 1236968 w 3402238"/>
              <a:gd name="connsiteY9" fmla="*/ 441893 h 3486848"/>
              <a:gd name="connsiteX10" fmla="*/ 1485824 w 3402238"/>
              <a:gd name="connsiteY10" fmla="*/ 441300 h 3486848"/>
              <a:gd name="connsiteX11" fmla="*/ 1701119 w 3402238"/>
              <a:gd name="connsiteY11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3295922 w 3402238"/>
              <a:gd name="connsiteY4" fmla="*/ 2958221 h 3486848"/>
              <a:gd name="connsiteX5" fmla="*/ 3402238 w 3402238"/>
              <a:gd name="connsiteY5" fmla="*/ 3486848 h 3486848"/>
              <a:gd name="connsiteX6" fmla="*/ 0 w 3402238"/>
              <a:gd name="connsiteY6" fmla="*/ 3486848 h 3486848"/>
              <a:gd name="connsiteX7" fmla="*/ 106316 w 3402238"/>
              <a:gd name="connsiteY7" fmla="*/ 2958221 h 3486848"/>
              <a:gd name="connsiteX8" fmla="*/ 1236968 w 3402238"/>
              <a:gd name="connsiteY8" fmla="*/ 441893 h 3486848"/>
              <a:gd name="connsiteX9" fmla="*/ 1485824 w 3402238"/>
              <a:gd name="connsiteY9" fmla="*/ 441300 h 3486848"/>
              <a:gd name="connsiteX10" fmla="*/ 1701119 w 3402238"/>
              <a:gd name="connsiteY10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3295922 w 3402238"/>
              <a:gd name="connsiteY4" fmla="*/ 2958221 h 3486848"/>
              <a:gd name="connsiteX5" fmla="*/ 3402238 w 3402238"/>
              <a:gd name="connsiteY5" fmla="*/ 3486848 h 3486848"/>
              <a:gd name="connsiteX6" fmla="*/ 0 w 3402238"/>
              <a:gd name="connsiteY6" fmla="*/ 3486848 h 3486848"/>
              <a:gd name="connsiteX7" fmla="*/ 106316 w 3402238"/>
              <a:gd name="connsiteY7" fmla="*/ 2958221 h 3486848"/>
              <a:gd name="connsiteX8" fmla="*/ 1236968 w 3402238"/>
              <a:gd name="connsiteY8" fmla="*/ 441893 h 3486848"/>
              <a:gd name="connsiteX9" fmla="*/ 1701119 w 3402238"/>
              <a:gd name="connsiteY9" fmla="*/ 0 h 3486848"/>
              <a:gd name="connsiteX0" fmla="*/ 1701119 w 3402238"/>
              <a:gd name="connsiteY0" fmla="*/ 0 h 3486848"/>
              <a:gd name="connsiteX1" fmla="*/ 2155309 w 3402238"/>
              <a:gd name="connsiteY1" fmla="*/ 439703 h 3486848"/>
              <a:gd name="connsiteX2" fmla="*/ 2161460 w 3402238"/>
              <a:gd name="connsiteY2" fmla="*/ 433411 h 3486848"/>
              <a:gd name="connsiteX3" fmla="*/ 3295922 w 3402238"/>
              <a:gd name="connsiteY3" fmla="*/ 2958221 h 3486848"/>
              <a:gd name="connsiteX4" fmla="*/ 3402238 w 3402238"/>
              <a:gd name="connsiteY4" fmla="*/ 3486848 h 3486848"/>
              <a:gd name="connsiteX5" fmla="*/ 0 w 3402238"/>
              <a:gd name="connsiteY5" fmla="*/ 3486848 h 3486848"/>
              <a:gd name="connsiteX6" fmla="*/ 106316 w 3402238"/>
              <a:gd name="connsiteY6" fmla="*/ 2958221 h 3486848"/>
              <a:gd name="connsiteX7" fmla="*/ 1236968 w 3402238"/>
              <a:gd name="connsiteY7" fmla="*/ 441893 h 3486848"/>
              <a:gd name="connsiteX8" fmla="*/ 1701119 w 3402238"/>
              <a:gd name="connsiteY8" fmla="*/ 0 h 348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2238" h="3486848">
                <a:moveTo>
                  <a:pt x="1701119" y="0"/>
                </a:moveTo>
                <a:lnTo>
                  <a:pt x="2155309" y="439703"/>
                </a:lnTo>
                <a:lnTo>
                  <a:pt x="2161460" y="433411"/>
                </a:lnTo>
                <a:lnTo>
                  <a:pt x="3295922" y="2958221"/>
                </a:lnTo>
                <a:lnTo>
                  <a:pt x="3402238" y="3486848"/>
                </a:lnTo>
                <a:lnTo>
                  <a:pt x="0" y="3486848"/>
                </a:lnTo>
                <a:lnTo>
                  <a:pt x="106316" y="2958221"/>
                </a:lnTo>
                <a:lnTo>
                  <a:pt x="1236968" y="441893"/>
                </a:lnTo>
                <a:lnTo>
                  <a:pt x="1701119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0" name="Forme libre 7">
            <a:extLst>
              <a:ext uri="{FF2B5EF4-FFF2-40B4-BE49-F238E27FC236}">
                <a16:creationId xmlns:a16="http://schemas.microsoft.com/office/drawing/2014/main" id="{A615A97D-2C4F-7C1A-A813-DE57C2124561}"/>
              </a:ext>
            </a:extLst>
          </p:cNvPr>
          <p:cNvSpPr/>
          <p:nvPr/>
        </p:nvSpPr>
        <p:spPr>
          <a:xfrm>
            <a:off x="5587844" y="1223288"/>
            <a:ext cx="1016797" cy="905547"/>
          </a:xfrm>
          <a:custGeom>
            <a:avLst/>
            <a:gdLst>
              <a:gd name="connsiteX0" fmla="*/ 92686 w 1016797"/>
              <a:gd name="connsiteY0" fmla="*/ 905547 h 905547"/>
              <a:gd name="connsiteX1" fmla="*/ 923869 w 1016797"/>
              <a:gd name="connsiteY1" fmla="*/ 905547 h 905547"/>
              <a:gd name="connsiteX2" fmla="*/ 1004244 w 1016797"/>
              <a:gd name="connsiteY2" fmla="*/ 766167 h 905547"/>
              <a:gd name="connsiteX3" fmla="*/ 588773 w 1016797"/>
              <a:gd name="connsiteY3" fmla="*/ 46440 h 905547"/>
              <a:gd name="connsiteX4" fmla="*/ 428024 w 1016797"/>
              <a:gd name="connsiteY4" fmla="*/ 46440 h 905547"/>
              <a:gd name="connsiteX5" fmla="*/ 12554 w 1016797"/>
              <a:gd name="connsiteY5" fmla="*/ 766167 h 905547"/>
              <a:gd name="connsiteX6" fmla="*/ 92928 w 1016797"/>
              <a:gd name="connsiteY6" fmla="*/ 905547 h 905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6797" h="905547">
                <a:moveTo>
                  <a:pt x="92686" y="905547"/>
                </a:moveTo>
                <a:lnTo>
                  <a:pt x="923869" y="905547"/>
                </a:lnTo>
                <a:cubicBezTo>
                  <a:pt x="995259" y="905547"/>
                  <a:pt x="1039938" y="828087"/>
                  <a:pt x="1004244" y="766167"/>
                </a:cubicBezTo>
                <a:lnTo>
                  <a:pt x="588773" y="46440"/>
                </a:lnTo>
                <a:cubicBezTo>
                  <a:pt x="553078" y="-15480"/>
                  <a:pt x="463719" y="-15480"/>
                  <a:pt x="428024" y="46440"/>
                </a:cubicBezTo>
                <a:lnTo>
                  <a:pt x="12554" y="766167"/>
                </a:lnTo>
                <a:cubicBezTo>
                  <a:pt x="-23141" y="828087"/>
                  <a:pt x="21539" y="905547"/>
                  <a:pt x="92928" y="905547"/>
                </a:cubicBez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91440" rtlCol="0" anchor="b"/>
          <a:lstStyle/>
          <a:p>
            <a:pPr algn="ctr"/>
            <a:r>
              <a:rPr lang="en-US" sz="1400" b="1" cap="all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Wisdom</a:t>
            </a:r>
          </a:p>
        </p:txBody>
      </p:sp>
      <p:sp>
        <p:nvSpPr>
          <p:cNvPr id="21" name="Forme libre 8">
            <a:extLst>
              <a:ext uri="{FF2B5EF4-FFF2-40B4-BE49-F238E27FC236}">
                <a16:creationId xmlns:a16="http://schemas.microsoft.com/office/drawing/2014/main" id="{0E0823C2-5D33-1E36-577A-6E07187A73C9}"/>
              </a:ext>
            </a:extLst>
          </p:cNvPr>
          <p:cNvSpPr/>
          <p:nvPr/>
        </p:nvSpPr>
        <p:spPr>
          <a:xfrm>
            <a:off x="4914253" y="2302210"/>
            <a:ext cx="2363493" cy="992660"/>
          </a:xfrm>
          <a:custGeom>
            <a:avLst/>
            <a:gdLst>
              <a:gd name="connsiteX0" fmla="*/ 93171 w 2363493"/>
              <a:gd name="connsiteY0" fmla="*/ 992660 h 992660"/>
              <a:gd name="connsiteX1" fmla="*/ 2270565 w 2363493"/>
              <a:gd name="connsiteY1" fmla="*/ 992660 h 992660"/>
              <a:gd name="connsiteX2" fmla="*/ 2350939 w 2363493"/>
              <a:gd name="connsiteY2" fmla="*/ 853280 h 992660"/>
              <a:gd name="connsiteX3" fmla="*/ 1884962 w 2363493"/>
              <a:gd name="connsiteY3" fmla="*/ 46379 h 992660"/>
              <a:gd name="connsiteX4" fmla="*/ 1804587 w 2363493"/>
              <a:gd name="connsiteY4" fmla="*/ 0 h 992660"/>
              <a:gd name="connsiteX5" fmla="*/ 558906 w 2363493"/>
              <a:gd name="connsiteY5" fmla="*/ 0 h 992660"/>
              <a:gd name="connsiteX6" fmla="*/ 478531 w 2363493"/>
              <a:gd name="connsiteY6" fmla="*/ 46379 h 992660"/>
              <a:gd name="connsiteX7" fmla="*/ 12554 w 2363493"/>
              <a:gd name="connsiteY7" fmla="*/ 853280 h 992660"/>
              <a:gd name="connsiteX8" fmla="*/ 92928 w 2363493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3493" h="992660">
                <a:moveTo>
                  <a:pt x="93171" y="992660"/>
                </a:moveTo>
                <a:lnTo>
                  <a:pt x="2270565" y="992660"/>
                </a:lnTo>
                <a:cubicBezTo>
                  <a:pt x="2341955" y="992660"/>
                  <a:pt x="2386634" y="915200"/>
                  <a:pt x="2350939" y="853280"/>
                </a:cubicBezTo>
                <a:lnTo>
                  <a:pt x="1884962" y="46379"/>
                </a:lnTo>
                <a:cubicBezTo>
                  <a:pt x="1868450" y="17726"/>
                  <a:pt x="1837612" y="0"/>
                  <a:pt x="1804587" y="0"/>
                </a:cubicBezTo>
                <a:lnTo>
                  <a:pt x="558906" y="0"/>
                </a:lnTo>
                <a:cubicBezTo>
                  <a:pt x="525639" y="0"/>
                  <a:pt x="495043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8" y="992660"/>
                  <a:pt x="92928" y="992660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en-US" sz="2000" b="1" cap="all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Knowledge</a:t>
            </a:r>
          </a:p>
        </p:txBody>
      </p:sp>
      <p:sp>
        <p:nvSpPr>
          <p:cNvPr id="22" name="Forme libre 9">
            <a:extLst>
              <a:ext uri="{FF2B5EF4-FFF2-40B4-BE49-F238E27FC236}">
                <a16:creationId xmlns:a16="http://schemas.microsoft.com/office/drawing/2014/main" id="{707E9712-6B32-2E36-267C-B64C375BDB5F}"/>
              </a:ext>
            </a:extLst>
          </p:cNvPr>
          <p:cNvSpPr/>
          <p:nvPr/>
        </p:nvSpPr>
        <p:spPr>
          <a:xfrm>
            <a:off x="3563429" y="4634282"/>
            <a:ext cx="5065141" cy="1000430"/>
          </a:xfrm>
          <a:custGeom>
            <a:avLst/>
            <a:gdLst>
              <a:gd name="connsiteX0" fmla="*/ 482902 w 5065141"/>
              <a:gd name="connsiteY0" fmla="*/ 46379 h 1000430"/>
              <a:gd name="connsiteX1" fmla="*/ 12554 w 5065141"/>
              <a:gd name="connsiteY1" fmla="*/ 861050 h 1000430"/>
              <a:gd name="connsiteX2" fmla="*/ 92928 w 5065141"/>
              <a:gd name="connsiteY2" fmla="*/ 1000430 h 1000430"/>
              <a:gd name="connsiteX3" fmla="*/ 4972214 w 5065141"/>
              <a:gd name="connsiteY3" fmla="*/ 1000430 h 1000430"/>
              <a:gd name="connsiteX4" fmla="*/ 5052588 w 5065141"/>
              <a:gd name="connsiteY4" fmla="*/ 861050 h 1000430"/>
              <a:gd name="connsiteX5" fmla="*/ 4582240 w 5065141"/>
              <a:gd name="connsiteY5" fmla="*/ 46379 h 1000430"/>
              <a:gd name="connsiteX6" fmla="*/ 4501866 w 5065141"/>
              <a:gd name="connsiteY6" fmla="*/ 0 h 1000430"/>
              <a:gd name="connsiteX7" fmla="*/ 563276 w 5065141"/>
              <a:gd name="connsiteY7" fmla="*/ 0 h 1000430"/>
              <a:gd name="connsiteX8" fmla="*/ 482902 w 5065141"/>
              <a:gd name="connsiteY8" fmla="*/ 46379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1000430">
                <a:moveTo>
                  <a:pt x="482902" y="46379"/>
                </a:moveTo>
                <a:lnTo>
                  <a:pt x="12554" y="861050"/>
                </a:lnTo>
                <a:cubicBezTo>
                  <a:pt x="-23141" y="922970"/>
                  <a:pt x="21538" y="1000430"/>
                  <a:pt x="92928" y="1000430"/>
                </a:cubicBezTo>
                <a:lnTo>
                  <a:pt x="4972214" y="1000430"/>
                </a:lnTo>
                <a:cubicBezTo>
                  <a:pt x="5043604" y="1000430"/>
                  <a:pt x="5088284" y="922970"/>
                  <a:pt x="5052588" y="861050"/>
                </a:cubicBezTo>
                <a:lnTo>
                  <a:pt x="4582240" y="46379"/>
                </a:lnTo>
                <a:cubicBezTo>
                  <a:pt x="4565728" y="17726"/>
                  <a:pt x="4534889" y="0"/>
                  <a:pt x="4501866" y="0"/>
                </a:cubicBezTo>
                <a:lnTo>
                  <a:pt x="563276" y="0"/>
                </a:lnTo>
                <a:cubicBezTo>
                  <a:pt x="530010" y="0"/>
                  <a:pt x="499415" y="17726"/>
                  <a:pt x="482902" y="46379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en-US" sz="36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Data</a:t>
            </a:r>
          </a:p>
        </p:txBody>
      </p:sp>
      <p:sp>
        <p:nvSpPr>
          <p:cNvPr id="23" name="Forme libre 10">
            <a:extLst>
              <a:ext uri="{FF2B5EF4-FFF2-40B4-BE49-F238E27FC236}">
                <a16:creationId xmlns:a16="http://schemas.microsoft.com/office/drawing/2014/main" id="{B43DDF62-3628-35FB-F524-D909BB76157A}"/>
              </a:ext>
            </a:extLst>
          </p:cNvPr>
          <p:cNvSpPr/>
          <p:nvPr/>
        </p:nvSpPr>
        <p:spPr>
          <a:xfrm>
            <a:off x="4240905" y="3468246"/>
            <a:ext cx="3709947" cy="992660"/>
          </a:xfrm>
          <a:custGeom>
            <a:avLst/>
            <a:gdLst>
              <a:gd name="connsiteX0" fmla="*/ 93171 w 3709947"/>
              <a:gd name="connsiteY0" fmla="*/ 992660 h 992660"/>
              <a:gd name="connsiteX1" fmla="*/ 3617019 w 3709947"/>
              <a:gd name="connsiteY1" fmla="*/ 992660 h 992660"/>
              <a:gd name="connsiteX2" fmla="*/ 3697393 w 3709947"/>
              <a:gd name="connsiteY2" fmla="*/ 853280 h 992660"/>
              <a:gd name="connsiteX3" fmla="*/ 3231416 w 3709947"/>
              <a:gd name="connsiteY3" fmla="*/ 46379 h 992660"/>
              <a:gd name="connsiteX4" fmla="*/ 3151041 w 3709947"/>
              <a:gd name="connsiteY4" fmla="*/ 0 h 992660"/>
              <a:gd name="connsiteX5" fmla="*/ 558906 w 3709947"/>
              <a:gd name="connsiteY5" fmla="*/ 0 h 992660"/>
              <a:gd name="connsiteX6" fmla="*/ 478531 w 3709947"/>
              <a:gd name="connsiteY6" fmla="*/ 46379 h 992660"/>
              <a:gd name="connsiteX7" fmla="*/ 12554 w 3709947"/>
              <a:gd name="connsiteY7" fmla="*/ 853280 h 992660"/>
              <a:gd name="connsiteX8" fmla="*/ 92929 w 3709947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9947" h="992660">
                <a:moveTo>
                  <a:pt x="93171" y="992660"/>
                </a:moveTo>
                <a:lnTo>
                  <a:pt x="3617019" y="992660"/>
                </a:lnTo>
                <a:cubicBezTo>
                  <a:pt x="3688409" y="992660"/>
                  <a:pt x="3733088" y="915200"/>
                  <a:pt x="3697393" y="853280"/>
                </a:cubicBezTo>
                <a:lnTo>
                  <a:pt x="3231416" y="46379"/>
                </a:lnTo>
                <a:cubicBezTo>
                  <a:pt x="3214904" y="17726"/>
                  <a:pt x="3184065" y="0"/>
                  <a:pt x="3151041" y="0"/>
                </a:cubicBezTo>
                <a:lnTo>
                  <a:pt x="558906" y="0"/>
                </a:lnTo>
                <a:cubicBezTo>
                  <a:pt x="525639" y="0"/>
                  <a:pt x="495044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9" y="992660"/>
                  <a:pt x="92929" y="992660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en-US" sz="2800" b="1" cap="all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Information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4D74591-717A-D2A4-6C82-3808EE53DC27}"/>
              </a:ext>
            </a:extLst>
          </p:cNvPr>
          <p:cNvSpPr/>
          <p:nvPr/>
        </p:nvSpPr>
        <p:spPr>
          <a:xfrm>
            <a:off x="5587844" y="1258426"/>
            <a:ext cx="439432" cy="859528"/>
          </a:xfrm>
          <a:custGeom>
            <a:avLst/>
            <a:gdLst>
              <a:gd name="connsiteX0" fmla="*/ 439432 w 439432"/>
              <a:gd name="connsiteY0" fmla="*/ 0 h 859528"/>
              <a:gd name="connsiteX1" fmla="*/ 53224 w 439432"/>
              <a:gd name="connsiteY1" fmla="*/ 859528 h 859528"/>
              <a:gd name="connsiteX2" fmla="*/ 45233 w 439432"/>
              <a:gd name="connsiteY2" fmla="*/ 857338 h 859528"/>
              <a:gd name="connsiteX3" fmla="*/ 12554 w 439432"/>
              <a:gd name="connsiteY3" fmla="*/ 731029 h 859528"/>
              <a:gd name="connsiteX4" fmla="*/ 428024 w 439432"/>
              <a:gd name="connsiteY4" fmla="*/ 11302 h 859528"/>
              <a:gd name="connsiteX5" fmla="*/ 439432 w 439432"/>
              <a:gd name="connsiteY5" fmla="*/ 0 h 859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9432" h="859528">
                <a:moveTo>
                  <a:pt x="439432" y="0"/>
                </a:moveTo>
                <a:lnTo>
                  <a:pt x="53224" y="859528"/>
                </a:lnTo>
                <a:lnTo>
                  <a:pt x="45233" y="857338"/>
                </a:lnTo>
                <a:cubicBezTo>
                  <a:pt x="4223" y="832650"/>
                  <a:pt x="-14217" y="777469"/>
                  <a:pt x="12554" y="731029"/>
                </a:cubicBezTo>
                <a:lnTo>
                  <a:pt x="428024" y="11302"/>
                </a:lnTo>
                <a:lnTo>
                  <a:pt x="43943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11C956D-E4A5-FF32-B9A4-2D64D2B7EB26}"/>
              </a:ext>
            </a:extLst>
          </p:cNvPr>
          <p:cNvSpPr/>
          <p:nvPr/>
        </p:nvSpPr>
        <p:spPr>
          <a:xfrm>
            <a:off x="6229064" y="1360582"/>
            <a:ext cx="375577" cy="748890"/>
          </a:xfrm>
          <a:custGeom>
            <a:avLst/>
            <a:gdLst>
              <a:gd name="connsiteX0" fmla="*/ 0 w 375577"/>
              <a:gd name="connsiteY0" fmla="*/ 0 h 748890"/>
              <a:gd name="connsiteX1" fmla="*/ 363024 w 375577"/>
              <a:gd name="connsiteY1" fmla="*/ 628873 h 748890"/>
              <a:gd name="connsiteX2" fmla="*/ 362993 w 375577"/>
              <a:gd name="connsiteY2" fmla="*/ 721783 h 748890"/>
              <a:gd name="connsiteX3" fmla="*/ 336496 w 375577"/>
              <a:gd name="connsiteY3" fmla="*/ 748890 h 748890"/>
              <a:gd name="connsiteX4" fmla="*/ 0 w 375577"/>
              <a:gd name="connsiteY4" fmla="*/ 0 h 748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577" h="748890">
                <a:moveTo>
                  <a:pt x="0" y="0"/>
                </a:moveTo>
                <a:lnTo>
                  <a:pt x="363024" y="628873"/>
                </a:lnTo>
                <a:cubicBezTo>
                  <a:pt x="380871" y="659833"/>
                  <a:pt x="378625" y="694678"/>
                  <a:pt x="362993" y="721783"/>
                </a:cubicBezTo>
                <a:lnTo>
                  <a:pt x="336496" y="74889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552B659A-1A3E-F71A-BF3C-514116668DC3}"/>
              </a:ext>
            </a:extLst>
          </p:cNvPr>
          <p:cNvSpPr/>
          <p:nvPr/>
        </p:nvSpPr>
        <p:spPr>
          <a:xfrm>
            <a:off x="4914253" y="2302209"/>
            <a:ext cx="644023" cy="992660"/>
          </a:xfrm>
          <a:custGeom>
            <a:avLst/>
            <a:gdLst>
              <a:gd name="connsiteX0" fmla="*/ 558906 w 644023"/>
              <a:gd name="connsiteY0" fmla="*/ 0 h 992660"/>
              <a:gd name="connsiteX1" fmla="*/ 644023 w 644023"/>
              <a:gd name="connsiteY1" fmla="*/ 0 h 992660"/>
              <a:gd name="connsiteX2" fmla="*/ 197995 w 644023"/>
              <a:gd name="connsiteY2" fmla="*/ 992660 h 992660"/>
              <a:gd name="connsiteX3" fmla="*/ 93171 w 644023"/>
              <a:gd name="connsiteY3" fmla="*/ 992660 h 992660"/>
              <a:gd name="connsiteX4" fmla="*/ 92928 w 644023"/>
              <a:gd name="connsiteY4" fmla="*/ 992660 h 992660"/>
              <a:gd name="connsiteX5" fmla="*/ 12554 w 644023"/>
              <a:gd name="connsiteY5" fmla="*/ 853280 h 992660"/>
              <a:gd name="connsiteX6" fmla="*/ 478531 w 644023"/>
              <a:gd name="connsiteY6" fmla="*/ 46379 h 992660"/>
              <a:gd name="connsiteX7" fmla="*/ 558906 w 644023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4023" h="992660">
                <a:moveTo>
                  <a:pt x="558906" y="0"/>
                </a:moveTo>
                <a:lnTo>
                  <a:pt x="644023" y="0"/>
                </a:lnTo>
                <a:lnTo>
                  <a:pt x="197995" y="992660"/>
                </a:lnTo>
                <a:lnTo>
                  <a:pt x="93171" y="992660"/>
                </a:lnTo>
                <a:lnTo>
                  <a:pt x="92928" y="992660"/>
                </a:lnTo>
                <a:cubicBezTo>
                  <a:pt x="21538" y="992660"/>
                  <a:pt x="-23141" y="915200"/>
                  <a:pt x="12554" y="853280"/>
                </a:cubicBezTo>
                <a:lnTo>
                  <a:pt x="478531" y="46379"/>
                </a:lnTo>
                <a:cubicBezTo>
                  <a:pt x="495043" y="17726"/>
                  <a:pt x="525639" y="0"/>
                  <a:pt x="55890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B056D59-6D80-0A3A-EE31-A4F5491E84AC}"/>
              </a:ext>
            </a:extLst>
          </p:cNvPr>
          <p:cNvSpPr/>
          <p:nvPr/>
        </p:nvSpPr>
        <p:spPr>
          <a:xfrm>
            <a:off x="6652162" y="2302209"/>
            <a:ext cx="625584" cy="992660"/>
          </a:xfrm>
          <a:custGeom>
            <a:avLst/>
            <a:gdLst>
              <a:gd name="connsiteX0" fmla="*/ 0 w 625584"/>
              <a:gd name="connsiteY0" fmla="*/ 0 h 992660"/>
              <a:gd name="connsiteX1" fmla="*/ 66678 w 625584"/>
              <a:gd name="connsiteY1" fmla="*/ 0 h 992660"/>
              <a:gd name="connsiteX2" fmla="*/ 147053 w 625584"/>
              <a:gd name="connsiteY2" fmla="*/ 46379 h 992660"/>
              <a:gd name="connsiteX3" fmla="*/ 613030 w 625584"/>
              <a:gd name="connsiteY3" fmla="*/ 853280 h 992660"/>
              <a:gd name="connsiteX4" fmla="*/ 532656 w 625584"/>
              <a:gd name="connsiteY4" fmla="*/ 992660 h 992660"/>
              <a:gd name="connsiteX5" fmla="*/ 446028 w 625584"/>
              <a:gd name="connsiteY5" fmla="*/ 992660 h 992660"/>
              <a:gd name="connsiteX6" fmla="*/ 0 w 625584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5584" h="992660">
                <a:moveTo>
                  <a:pt x="0" y="0"/>
                </a:moveTo>
                <a:lnTo>
                  <a:pt x="66678" y="0"/>
                </a:lnTo>
                <a:cubicBezTo>
                  <a:pt x="99703" y="0"/>
                  <a:pt x="130541" y="17726"/>
                  <a:pt x="147053" y="46379"/>
                </a:cubicBezTo>
                <a:lnTo>
                  <a:pt x="613030" y="853280"/>
                </a:lnTo>
                <a:cubicBezTo>
                  <a:pt x="648725" y="915200"/>
                  <a:pt x="604046" y="992660"/>
                  <a:pt x="532656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0A5468D-948B-796D-9AD7-7479856BFBF2}"/>
              </a:ext>
            </a:extLst>
          </p:cNvPr>
          <p:cNvSpPr/>
          <p:nvPr/>
        </p:nvSpPr>
        <p:spPr>
          <a:xfrm>
            <a:off x="4240906" y="3468245"/>
            <a:ext cx="793440" cy="992660"/>
          </a:xfrm>
          <a:custGeom>
            <a:avLst/>
            <a:gdLst>
              <a:gd name="connsiteX0" fmla="*/ 558905 w 793440"/>
              <a:gd name="connsiteY0" fmla="*/ 0 h 992660"/>
              <a:gd name="connsiteX1" fmla="*/ 793440 w 793440"/>
              <a:gd name="connsiteY1" fmla="*/ 0 h 992660"/>
              <a:gd name="connsiteX2" fmla="*/ 347412 w 793440"/>
              <a:gd name="connsiteY2" fmla="*/ 992660 h 992660"/>
              <a:gd name="connsiteX3" fmla="*/ 93170 w 793440"/>
              <a:gd name="connsiteY3" fmla="*/ 992660 h 992660"/>
              <a:gd name="connsiteX4" fmla="*/ 92928 w 793440"/>
              <a:gd name="connsiteY4" fmla="*/ 992660 h 992660"/>
              <a:gd name="connsiteX5" fmla="*/ 12553 w 793440"/>
              <a:gd name="connsiteY5" fmla="*/ 853280 h 992660"/>
              <a:gd name="connsiteX6" fmla="*/ 478530 w 793440"/>
              <a:gd name="connsiteY6" fmla="*/ 46379 h 992660"/>
              <a:gd name="connsiteX7" fmla="*/ 558905 w 793440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3440" h="992660">
                <a:moveTo>
                  <a:pt x="558905" y="0"/>
                </a:moveTo>
                <a:lnTo>
                  <a:pt x="793440" y="0"/>
                </a:lnTo>
                <a:lnTo>
                  <a:pt x="347412" y="992660"/>
                </a:lnTo>
                <a:lnTo>
                  <a:pt x="93170" y="992660"/>
                </a:lnTo>
                <a:lnTo>
                  <a:pt x="92928" y="992660"/>
                </a:lnTo>
                <a:cubicBezTo>
                  <a:pt x="21538" y="992660"/>
                  <a:pt x="-23142" y="915200"/>
                  <a:pt x="12553" y="853280"/>
                </a:cubicBezTo>
                <a:lnTo>
                  <a:pt x="478530" y="46379"/>
                </a:lnTo>
                <a:cubicBezTo>
                  <a:pt x="495043" y="17726"/>
                  <a:pt x="525638" y="0"/>
                  <a:pt x="558905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5EC3625-ADAA-CE5F-3F87-F45FE48DB42E}"/>
              </a:ext>
            </a:extLst>
          </p:cNvPr>
          <p:cNvSpPr/>
          <p:nvPr/>
        </p:nvSpPr>
        <p:spPr>
          <a:xfrm>
            <a:off x="7176092" y="3468245"/>
            <a:ext cx="774760" cy="992660"/>
          </a:xfrm>
          <a:custGeom>
            <a:avLst/>
            <a:gdLst>
              <a:gd name="connsiteX0" fmla="*/ 0 w 774760"/>
              <a:gd name="connsiteY0" fmla="*/ 0 h 992660"/>
              <a:gd name="connsiteX1" fmla="*/ 215854 w 774760"/>
              <a:gd name="connsiteY1" fmla="*/ 0 h 992660"/>
              <a:gd name="connsiteX2" fmla="*/ 296229 w 774760"/>
              <a:gd name="connsiteY2" fmla="*/ 46379 h 992660"/>
              <a:gd name="connsiteX3" fmla="*/ 762206 w 774760"/>
              <a:gd name="connsiteY3" fmla="*/ 853280 h 992660"/>
              <a:gd name="connsiteX4" fmla="*/ 681832 w 774760"/>
              <a:gd name="connsiteY4" fmla="*/ 992660 h 992660"/>
              <a:gd name="connsiteX5" fmla="*/ 446028 w 774760"/>
              <a:gd name="connsiteY5" fmla="*/ 992660 h 992660"/>
              <a:gd name="connsiteX6" fmla="*/ 0 w 774760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4760" h="992660">
                <a:moveTo>
                  <a:pt x="0" y="0"/>
                </a:moveTo>
                <a:lnTo>
                  <a:pt x="215854" y="0"/>
                </a:lnTo>
                <a:cubicBezTo>
                  <a:pt x="248878" y="0"/>
                  <a:pt x="279717" y="17726"/>
                  <a:pt x="296229" y="46379"/>
                </a:cubicBezTo>
                <a:lnTo>
                  <a:pt x="762206" y="853280"/>
                </a:lnTo>
                <a:cubicBezTo>
                  <a:pt x="797901" y="915200"/>
                  <a:pt x="753222" y="992660"/>
                  <a:pt x="681832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D9B845B-0364-DD4D-1C23-4CCC5788A48D}"/>
              </a:ext>
            </a:extLst>
          </p:cNvPr>
          <p:cNvSpPr/>
          <p:nvPr/>
        </p:nvSpPr>
        <p:spPr>
          <a:xfrm>
            <a:off x="3563429" y="4634281"/>
            <a:ext cx="946987" cy="1000430"/>
          </a:xfrm>
          <a:custGeom>
            <a:avLst/>
            <a:gdLst>
              <a:gd name="connsiteX0" fmla="*/ 563276 w 946987"/>
              <a:gd name="connsiteY0" fmla="*/ 0 h 1000430"/>
              <a:gd name="connsiteX1" fmla="*/ 946987 w 946987"/>
              <a:gd name="connsiteY1" fmla="*/ 0 h 1000430"/>
              <a:gd name="connsiteX2" fmla="*/ 497468 w 946987"/>
              <a:gd name="connsiteY2" fmla="*/ 1000430 h 1000430"/>
              <a:gd name="connsiteX3" fmla="*/ 92928 w 946987"/>
              <a:gd name="connsiteY3" fmla="*/ 1000430 h 1000430"/>
              <a:gd name="connsiteX4" fmla="*/ 12554 w 946987"/>
              <a:gd name="connsiteY4" fmla="*/ 861050 h 1000430"/>
              <a:gd name="connsiteX5" fmla="*/ 482902 w 946987"/>
              <a:gd name="connsiteY5" fmla="*/ 46379 h 1000430"/>
              <a:gd name="connsiteX6" fmla="*/ 563276 w 946987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6987" h="1000430">
                <a:moveTo>
                  <a:pt x="563276" y="0"/>
                </a:moveTo>
                <a:lnTo>
                  <a:pt x="946987" y="0"/>
                </a:lnTo>
                <a:lnTo>
                  <a:pt x="497468" y="1000430"/>
                </a:lnTo>
                <a:lnTo>
                  <a:pt x="92928" y="1000430"/>
                </a:lnTo>
                <a:cubicBezTo>
                  <a:pt x="21538" y="1000430"/>
                  <a:pt x="-23141" y="922970"/>
                  <a:pt x="12554" y="861050"/>
                </a:cubicBezTo>
                <a:lnTo>
                  <a:pt x="482902" y="46379"/>
                </a:lnTo>
                <a:cubicBezTo>
                  <a:pt x="499415" y="17726"/>
                  <a:pt x="530010" y="0"/>
                  <a:pt x="56327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25F98C5-B33A-429A-7B7D-526E6654BE9A}"/>
              </a:ext>
            </a:extLst>
          </p:cNvPr>
          <p:cNvSpPr/>
          <p:nvPr/>
        </p:nvSpPr>
        <p:spPr>
          <a:xfrm>
            <a:off x="7700022" y="4634281"/>
            <a:ext cx="928549" cy="1000430"/>
          </a:xfrm>
          <a:custGeom>
            <a:avLst/>
            <a:gdLst>
              <a:gd name="connsiteX0" fmla="*/ 0 w 928549"/>
              <a:gd name="connsiteY0" fmla="*/ 0 h 1000430"/>
              <a:gd name="connsiteX1" fmla="*/ 365273 w 928549"/>
              <a:gd name="connsiteY1" fmla="*/ 0 h 1000430"/>
              <a:gd name="connsiteX2" fmla="*/ 445647 w 928549"/>
              <a:gd name="connsiteY2" fmla="*/ 46379 h 1000430"/>
              <a:gd name="connsiteX3" fmla="*/ 915995 w 928549"/>
              <a:gd name="connsiteY3" fmla="*/ 861050 h 1000430"/>
              <a:gd name="connsiteX4" fmla="*/ 835621 w 928549"/>
              <a:gd name="connsiteY4" fmla="*/ 1000430 h 1000430"/>
              <a:gd name="connsiteX5" fmla="*/ 449519 w 928549"/>
              <a:gd name="connsiteY5" fmla="*/ 1000430 h 1000430"/>
              <a:gd name="connsiteX6" fmla="*/ 0 w 928549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8549" h="1000430">
                <a:moveTo>
                  <a:pt x="0" y="0"/>
                </a:moveTo>
                <a:lnTo>
                  <a:pt x="365273" y="0"/>
                </a:lnTo>
                <a:cubicBezTo>
                  <a:pt x="398296" y="0"/>
                  <a:pt x="429135" y="17726"/>
                  <a:pt x="445647" y="46379"/>
                </a:cubicBezTo>
                <a:lnTo>
                  <a:pt x="915995" y="861050"/>
                </a:lnTo>
                <a:cubicBezTo>
                  <a:pt x="951691" y="922970"/>
                  <a:pt x="907011" y="1000430"/>
                  <a:pt x="835621" y="1000430"/>
                </a:cubicBezTo>
                <a:lnTo>
                  <a:pt x="449519" y="100043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8459734-2349-A90E-60F3-9FADFAE36A79}"/>
              </a:ext>
            </a:extLst>
          </p:cNvPr>
          <p:cNvSpPr txBox="1"/>
          <p:nvPr/>
        </p:nvSpPr>
        <p:spPr>
          <a:xfrm>
            <a:off x="67620" y="4711302"/>
            <a:ext cx="3495808" cy="8463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400" b="1" dirty="0"/>
              <a:t>Raw facts, numbers, observations, measurements, symbols, characters</a:t>
            </a:r>
          </a:p>
          <a:p>
            <a:pPr algn="ctr"/>
            <a:r>
              <a:rPr lang="en-US" sz="10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Examples: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"Sales: $50,000", "Temperature: 72°F", "Customer ID: 12345", "Survey responses: Yes/No/Maybe"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A2D56A4-47BC-DCE1-695C-7CD5F3940016}"/>
              </a:ext>
            </a:extLst>
          </p:cNvPr>
          <p:cNvSpPr txBox="1"/>
          <p:nvPr/>
        </p:nvSpPr>
        <p:spPr>
          <a:xfrm>
            <a:off x="246333" y="3541382"/>
            <a:ext cx="3994571" cy="8463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400" b="1" dirty="0"/>
              <a:t>Processed data, organized facts, answers to "what/when/where/who“</a:t>
            </a:r>
          </a:p>
          <a:p>
            <a:pPr algn="ctr"/>
            <a:r>
              <a:rPr lang="en-US" sz="10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Examples: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"Q1 sales increased 15%", "Average customer satisfaction: 4.2/5", "Monthly website traffic trends"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3FBA1D3-92F5-A9A6-23EA-73E562146CD8}"/>
              </a:ext>
            </a:extLst>
          </p:cNvPr>
          <p:cNvSpPr txBox="1"/>
          <p:nvPr/>
        </p:nvSpPr>
        <p:spPr>
          <a:xfrm>
            <a:off x="609600" y="2483042"/>
            <a:ext cx="4304654" cy="6309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400" b="1" dirty="0"/>
              <a:t>Applied information, understanding, answers to "how“</a:t>
            </a:r>
          </a:p>
          <a:p>
            <a:pPr algn="ctr"/>
            <a:r>
              <a:rPr lang="en-US" sz="10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Examples: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"Social media campaigns drive 30% more engagement than email", "Customer churn correlates with support response time"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ADFE433-3CA5-264D-7EEE-E216D73DA78E}"/>
              </a:ext>
            </a:extLst>
          </p:cNvPr>
          <p:cNvSpPr txBox="1"/>
          <p:nvPr/>
        </p:nvSpPr>
        <p:spPr>
          <a:xfrm>
            <a:off x="1449447" y="1379620"/>
            <a:ext cx="4138398" cy="6309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400" b="1" dirty="0"/>
              <a:t>Judgment, values-based decisions, answers to "why“</a:t>
            </a:r>
          </a:p>
          <a:p>
            <a:pPr algn="ctr"/>
            <a:r>
              <a:rPr lang="en-US" sz="105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Examples:</a:t>
            </a:r>
            <a:r>
              <a:rPr lang="en-US" sz="10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"Invest in customer service training to reduce churn", "Balance growth with sustainability for long-term success"</a:t>
            </a:r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55B5C222-8E6A-EC70-63B5-4AE1F5A15148}"/>
              </a:ext>
            </a:extLst>
          </p:cNvPr>
          <p:cNvSpPr/>
          <p:nvPr/>
        </p:nvSpPr>
        <p:spPr>
          <a:xfrm>
            <a:off x="5714324" y="4460905"/>
            <a:ext cx="763352" cy="173376"/>
          </a:xfrm>
          <a:prstGeom prst="triangle">
            <a:avLst/>
          </a:prstGeom>
          <a:solidFill>
            <a:srgbClr val="35ACC3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endParaRPr lang="en-US" sz="3600" b="1" cap="all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EA6B3D74-15F7-2B2F-CFFA-A35E3E0A4412}"/>
              </a:ext>
            </a:extLst>
          </p:cNvPr>
          <p:cNvSpPr/>
          <p:nvPr/>
        </p:nvSpPr>
        <p:spPr>
          <a:xfrm>
            <a:off x="5714324" y="2128834"/>
            <a:ext cx="763352" cy="173376"/>
          </a:xfrm>
          <a:prstGeom prst="triangle">
            <a:avLst/>
          </a:prstGeom>
          <a:solidFill>
            <a:srgbClr val="DA941E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endParaRPr lang="en-US" sz="3600" b="1" cap="all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7D66C954-6FE5-7B52-8198-5F202DF51EBE}"/>
              </a:ext>
            </a:extLst>
          </p:cNvPr>
          <p:cNvSpPr/>
          <p:nvPr/>
        </p:nvSpPr>
        <p:spPr>
          <a:xfrm>
            <a:off x="5714324" y="3294869"/>
            <a:ext cx="763352" cy="173376"/>
          </a:xfrm>
          <a:prstGeom prst="triangle">
            <a:avLst/>
          </a:prstGeom>
          <a:solidFill>
            <a:srgbClr val="629060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endParaRPr lang="en-US" sz="3600" b="1" cap="all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5BF58-4EE5-86D6-9246-A1C6C2810B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947AE-F472-9134-F592-A97945DEF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DIKW Pyramid – Slide Template</a:t>
            </a:r>
          </a:p>
        </p:txBody>
      </p:sp>
      <p:sp>
        <p:nvSpPr>
          <p:cNvPr id="11" name="Forme libre 10">
            <a:extLst>
              <a:ext uri="{FF2B5EF4-FFF2-40B4-BE49-F238E27FC236}">
                <a16:creationId xmlns:a16="http://schemas.microsoft.com/office/drawing/2014/main" id="{1AC8870E-2961-6A11-3F3A-C05BA2E76C01}"/>
              </a:ext>
            </a:extLst>
          </p:cNvPr>
          <p:cNvSpPr/>
          <p:nvPr/>
        </p:nvSpPr>
        <p:spPr>
          <a:xfrm>
            <a:off x="0" y="3468246"/>
            <a:ext cx="5015908" cy="992660"/>
          </a:xfrm>
          <a:prstGeom prst="rect">
            <a:avLst/>
          </a:prstGeom>
          <a:solidFill>
            <a:schemeClr val="bg2">
              <a:lumMod val="90000"/>
              <a:alpha val="25000"/>
            </a:schemeClr>
          </a:solidFill>
          <a:ln w="24279" cap="flat">
            <a:noFill/>
            <a:prstDash val="solid"/>
            <a:miter/>
          </a:ln>
        </p:spPr>
        <p:txBody>
          <a:bodyPr lIns="914400" tIns="91440" bIns="91440" rtlCol="0" anchor="t" anchorCtr="0"/>
          <a:lstStyle/>
          <a:p>
            <a:endParaRPr lang="en-US" sz="1400" dirty="0"/>
          </a:p>
        </p:txBody>
      </p:sp>
      <p:sp>
        <p:nvSpPr>
          <p:cNvPr id="12" name="Forme libre 9">
            <a:extLst>
              <a:ext uri="{FF2B5EF4-FFF2-40B4-BE49-F238E27FC236}">
                <a16:creationId xmlns:a16="http://schemas.microsoft.com/office/drawing/2014/main" id="{80C7E218-8CB6-C748-2FBC-60C0591CCD07}"/>
              </a:ext>
            </a:extLst>
          </p:cNvPr>
          <p:cNvSpPr/>
          <p:nvPr/>
        </p:nvSpPr>
        <p:spPr>
          <a:xfrm>
            <a:off x="0" y="4634282"/>
            <a:ext cx="4510415" cy="1000430"/>
          </a:xfrm>
          <a:prstGeom prst="rect">
            <a:avLst/>
          </a:prstGeom>
          <a:solidFill>
            <a:schemeClr val="bg2">
              <a:lumMod val="90000"/>
              <a:alpha val="25000"/>
            </a:schemeClr>
          </a:solidFill>
          <a:ln w="24279" cap="flat">
            <a:noFill/>
            <a:prstDash val="solid"/>
            <a:miter/>
          </a:ln>
        </p:spPr>
        <p:txBody>
          <a:bodyPr lIns="914400" tIns="91440" bIns="91440" rtlCol="0" anchor="t" anchorCtr="0"/>
          <a:lstStyle/>
          <a:p>
            <a:endParaRPr lang="en-US" sz="1400" dirty="0"/>
          </a:p>
        </p:txBody>
      </p:sp>
      <p:sp>
        <p:nvSpPr>
          <p:cNvPr id="13" name="Forme libre 8">
            <a:extLst>
              <a:ext uri="{FF2B5EF4-FFF2-40B4-BE49-F238E27FC236}">
                <a16:creationId xmlns:a16="http://schemas.microsoft.com/office/drawing/2014/main" id="{4DC85590-BB8B-49C3-4CE8-5D2B97B9AF9B}"/>
              </a:ext>
            </a:extLst>
          </p:cNvPr>
          <p:cNvSpPr/>
          <p:nvPr/>
        </p:nvSpPr>
        <p:spPr>
          <a:xfrm>
            <a:off x="0" y="2302210"/>
            <a:ext cx="5558274" cy="992660"/>
          </a:xfrm>
          <a:prstGeom prst="rect">
            <a:avLst/>
          </a:prstGeom>
          <a:solidFill>
            <a:schemeClr val="bg2">
              <a:lumMod val="90000"/>
              <a:alpha val="25000"/>
            </a:schemeClr>
          </a:solidFill>
          <a:ln w="24279" cap="flat">
            <a:noFill/>
            <a:prstDash val="solid"/>
            <a:miter/>
          </a:ln>
        </p:spPr>
        <p:txBody>
          <a:bodyPr lIns="914400" tIns="91440" bIns="91440" rtlCol="0" anchor="t" anchorCtr="0"/>
          <a:lstStyle/>
          <a:p>
            <a:endParaRPr lang="en-US" sz="1400" dirty="0"/>
          </a:p>
        </p:txBody>
      </p:sp>
      <p:sp>
        <p:nvSpPr>
          <p:cNvPr id="14" name="Forme libre 7">
            <a:extLst>
              <a:ext uri="{FF2B5EF4-FFF2-40B4-BE49-F238E27FC236}">
                <a16:creationId xmlns:a16="http://schemas.microsoft.com/office/drawing/2014/main" id="{7C74DACD-3820-1E39-2A6C-0F2C86CEDC43}"/>
              </a:ext>
            </a:extLst>
          </p:cNvPr>
          <p:cNvSpPr/>
          <p:nvPr/>
        </p:nvSpPr>
        <p:spPr>
          <a:xfrm>
            <a:off x="0" y="1223288"/>
            <a:ext cx="6095999" cy="905547"/>
          </a:xfrm>
          <a:prstGeom prst="rect">
            <a:avLst/>
          </a:prstGeom>
          <a:solidFill>
            <a:schemeClr val="bg2">
              <a:lumMod val="90000"/>
              <a:alpha val="25000"/>
            </a:schemeClr>
          </a:solidFill>
          <a:ln w="24279" cap="flat">
            <a:noFill/>
            <a:prstDash val="solid"/>
            <a:miter/>
          </a:ln>
        </p:spPr>
        <p:txBody>
          <a:bodyPr lIns="914400" tIns="91440" bIns="91440" rtlCol="0" anchor="t" anchorCtr="0"/>
          <a:lstStyle/>
          <a:p>
            <a:endParaRPr lang="en-US" sz="1400" dirty="0"/>
          </a:p>
        </p:txBody>
      </p:sp>
      <p:sp>
        <p:nvSpPr>
          <p:cNvPr id="15" name="Forme libre 7">
            <a:extLst>
              <a:ext uri="{FF2B5EF4-FFF2-40B4-BE49-F238E27FC236}">
                <a16:creationId xmlns:a16="http://schemas.microsoft.com/office/drawing/2014/main" id="{4201F8AF-EE7E-5C9F-7D1E-AF2F87DF0A67}"/>
              </a:ext>
            </a:extLst>
          </p:cNvPr>
          <p:cNvSpPr/>
          <p:nvPr/>
        </p:nvSpPr>
        <p:spPr>
          <a:xfrm>
            <a:off x="6096001" y="1223288"/>
            <a:ext cx="6095999" cy="90554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914400" tIns="91440" bIns="91440" rtlCol="0" anchor="t" anchorCtr="0"/>
          <a:lstStyle/>
          <a:p>
            <a:r>
              <a:rPr lang="en-US" sz="2400" b="1" dirty="0"/>
              <a:t>Judge, Decide</a:t>
            </a:r>
          </a:p>
          <a:p>
            <a:r>
              <a:rPr lang="en-US" sz="1400" dirty="0"/>
              <a:t>Knowledge guided by values and principles for strategic choices</a:t>
            </a:r>
          </a:p>
        </p:txBody>
      </p:sp>
      <p:sp>
        <p:nvSpPr>
          <p:cNvPr id="16" name="Forme libre 8">
            <a:extLst>
              <a:ext uri="{FF2B5EF4-FFF2-40B4-BE49-F238E27FC236}">
                <a16:creationId xmlns:a16="http://schemas.microsoft.com/office/drawing/2014/main" id="{D41ED6A4-A914-856F-3C60-2FB2592A1D7E}"/>
              </a:ext>
            </a:extLst>
          </p:cNvPr>
          <p:cNvSpPr/>
          <p:nvPr/>
        </p:nvSpPr>
        <p:spPr>
          <a:xfrm>
            <a:off x="6633726" y="2302210"/>
            <a:ext cx="5558274" cy="99266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914400" tIns="91440" bIns="0" rtlCol="0" anchor="t" anchorCtr="0"/>
          <a:lstStyle/>
          <a:p>
            <a:r>
              <a:rPr lang="en-US" sz="2400" b="1" dirty="0"/>
              <a:t>Understand, Apply</a:t>
            </a:r>
          </a:p>
          <a:p>
            <a:r>
              <a:rPr lang="en-US" sz="1400" dirty="0"/>
              <a:t>Information combined with experience to create actionable insights</a:t>
            </a:r>
            <a:endParaRPr lang="en-US" sz="1400" b="1" cap="all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Forme libre 9">
            <a:extLst>
              <a:ext uri="{FF2B5EF4-FFF2-40B4-BE49-F238E27FC236}">
                <a16:creationId xmlns:a16="http://schemas.microsoft.com/office/drawing/2014/main" id="{0213CB55-BE37-0190-8529-6739BEB82A5A}"/>
              </a:ext>
            </a:extLst>
          </p:cNvPr>
          <p:cNvSpPr/>
          <p:nvPr/>
        </p:nvSpPr>
        <p:spPr>
          <a:xfrm>
            <a:off x="7681585" y="4634282"/>
            <a:ext cx="4510415" cy="10004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1097280" tIns="91440" bIns="0" rtlCol="0" anchor="t" anchorCtr="0"/>
          <a:lstStyle/>
          <a:p>
            <a:r>
              <a:rPr lang="en-US" sz="2400" b="1" dirty="0"/>
              <a:t>Collect, Observe</a:t>
            </a:r>
          </a:p>
          <a:p>
            <a:r>
              <a:rPr lang="en-US" sz="1400" dirty="0"/>
              <a:t>Raw facts and measurements gathered without interpretation</a:t>
            </a:r>
            <a:endParaRPr lang="en-US" sz="2400" b="1" cap="all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Forme libre 10">
            <a:extLst>
              <a:ext uri="{FF2B5EF4-FFF2-40B4-BE49-F238E27FC236}">
                <a16:creationId xmlns:a16="http://schemas.microsoft.com/office/drawing/2014/main" id="{3C5CC767-4232-7254-1A20-29D9BDDDE62A}"/>
              </a:ext>
            </a:extLst>
          </p:cNvPr>
          <p:cNvSpPr/>
          <p:nvPr/>
        </p:nvSpPr>
        <p:spPr>
          <a:xfrm>
            <a:off x="7176092" y="3468246"/>
            <a:ext cx="5015908" cy="99266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4279" cap="flat">
            <a:noFill/>
            <a:prstDash val="solid"/>
            <a:miter/>
          </a:ln>
        </p:spPr>
        <p:txBody>
          <a:bodyPr lIns="914400" tIns="91440" bIns="0" rtlCol="0" anchor="t" anchorCtr="0"/>
          <a:lstStyle/>
          <a:p>
            <a:r>
              <a:rPr lang="en-US" sz="2400" b="1" dirty="0"/>
              <a:t>Process, Organize</a:t>
            </a:r>
          </a:p>
          <a:p>
            <a:r>
              <a:rPr lang="en-US" sz="1400" dirty="0"/>
              <a:t>Data transformed into structured, contextual format</a:t>
            </a:r>
            <a:endParaRPr lang="en-US" sz="1400" b="1" cap="all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F24779B-E3CF-5483-8180-F9D02CAC8284}"/>
              </a:ext>
            </a:extLst>
          </p:cNvPr>
          <p:cNvSpPr/>
          <p:nvPr/>
        </p:nvSpPr>
        <p:spPr>
          <a:xfrm>
            <a:off x="4404099" y="1676061"/>
            <a:ext cx="3402238" cy="3486848"/>
          </a:xfrm>
          <a:custGeom>
            <a:avLst/>
            <a:gdLst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826770 w 3402238"/>
              <a:gd name="connsiteY20" fmla="*/ 1792185 h 3486848"/>
              <a:gd name="connsiteX21" fmla="*/ 630246 w 3402238"/>
              <a:gd name="connsiteY21" fmla="*/ 1792185 h 3486848"/>
              <a:gd name="connsiteX22" fmla="*/ 708148 w 3402238"/>
              <a:gd name="connsiteY22" fmla="*/ 1618809 h 3486848"/>
              <a:gd name="connsiteX23" fmla="*/ 911355 w 3402238"/>
              <a:gd name="connsiteY23" fmla="*/ 1618809 h 3486848"/>
              <a:gd name="connsiteX24" fmla="*/ 1395642 w 3402238"/>
              <a:gd name="connsiteY24" fmla="*/ 626149 h 3486848"/>
              <a:gd name="connsiteX25" fmla="*/ 1154176 w 3402238"/>
              <a:gd name="connsiteY25" fmla="*/ 626149 h 3486848"/>
              <a:gd name="connsiteX26" fmla="*/ 1236968 w 3402238"/>
              <a:gd name="connsiteY26" fmla="*/ 441893 h 3486848"/>
              <a:gd name="connsiteX27" fmla="*/ 1485824 w 3402238"/>
              <a:gd name="connsiteY27" fmla="*/ 44130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826770 w 3402238"/>
              <a:gd name="connsiteY20" fmla="*/ 1792185 h 3486848"/>
              <a:gd name="connsiteX21" fmla="*/ 630246 w 3402238"/>
              <a:gd name="connsiteY21" fmla="*/ 1792185 h 3486848"/>
              <a:gd name="connsiteX22" fmla="*/ 708148 w 3402238"/>
              <a:gd name="connsiteY22" fmla="*/ 1618809 h 3486848"/>
              <a:gd name="connsiteX23" fmla="*/ 911355 w 3402238"/>
              <a:gd name="connsiteY23" fmla="*/ 1618809 h 3486848"/>
              <a:gd name="connsiteX24" fmla="*/ 1154176 w 3402238"/>
              <a:gd name="connsiteY24" fmla="*/ 626149 h 3486848"/>
              <a:gd name="connsiteX25" fmla="*/ 1236968 w 3402238"/>
              <a:gd name="connsiteY25" fmla="*/ 441893 h 3486848"/>
              <a:gd name="connsiteX26" fmla="*/ 1485824 w 3402238"/>
              <a:gd name="connsiteY26" fmla="*/ 441300 h 3486848"/>
              <a:gd name="connsiteX27" fmla="*/ 1701119 w 3402238"/>
              <a:gd name="connsiteY27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826770 w 3402238"/>
              <a:gd name="connsiteY20" fmla="*/ 1792185 h 3486848"/>
              <a:gd name="connsiteX21" fmla="*/ 630246 w 3402238"/>
              <a:gd name="connsiteY21" fmla="*/ 1792185 h 3486848"/>
              <a:gd name="connsiteX22" fmla="*/ 708148 w 3402238"/>
              <a:gd name="connsiteY22" fmla="*/ 1618809 h 3486848"/>
              <a:gd name="connsiteX23" fmla="*/ 1154176 w 3402238"/>
              <a:gd name="connsiteY23" fmla="*/ 626149 h 3486848"/>
              <a:gd name="connsiteX24" fmla="*/ 1236968 w 3402238"/>
              <a:gd name="connsiteY24" fmla="*/ 441893 h 3486848"/>
              <a:gd name="connsiteX25" fmla="*/ 1485824 w 3402238"/>
              <a:gd name="connsiteY25" fmla="*/ 441300 h 3486848"/>
              <a:gd name="connsiteX26" fmla="*/ 1701119 w 3402238"/>
              <a:gd name="connsiteY26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342484 w 3402238"/>
              <a:gd name="connsiteY19" fmla="*/ 2784845 h 3486848"/>
              <a:gd name="connsiteX20" fmla="*/ 630246 w 3402238"/>
              <a:gd name="connsiteY20" fmla="*/ 1792185 h 3486848"/>
              <a:gd name="connsiteX21" fmla="*/ 708148 w 3402238"/>
              <a:gd name="connsiteY21" fmla="*/ 1618809 h 3486848"/>
              <a:gd name="connsiteX22" fmla="*/ 1154176 w 3402238"/>
              <a:gd name="connsiteY22" fmla="*/ 626149 h 3486848"/>
              <a:gd name="connsiteX23" fmla="*/ 1236968 w 3402238"/>
              <a:gd name="connsiteY23" fmla="*/ 441893 h 3486848"/>
              <a:gd name="connsiteX24" fmla="*/ 1485824 w 3402238"/>
              <a:gd name="connsiteY24" fmla="*/ 441300 h 3486848"/>
              <a:gd name="connsiteX25" fmla="*/ 1701119 w 3402238"/>
              <a:gd name="connsiteY25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257900 w 3402238"/>
              <a:gd name="connsiteY16" fmla="*/ 2958221 h 3486848"/>
              <a:gd name="connsiteX17" fmla="*/ 106316 w 3402238"/>
              <a:gd name="connsiteY17" fmla="*/ 2958221 h 3486848"/>
              <a:gd name="connsiteX18" fmla="*/ 184218 w 3402238"/>
              <a:gd name="connsiteY18" fmla="*/ 2784845 h 3486848"/>
              <a:gd name="connsiteX19" fmla="*/ 630246 w 3402238"/>
              <a:gd name="connsiteY19" fmla="*/ 1792185 h 3486848"/>
              <a:gd name="connsiteX20" fmla="*/ 708148 w 3402238"/>
              <a:gd name="connsiteY20" fmla="*/ 1618809 h 3486848"/>
              <a:gd name="connsiteX21" fmla="*/ 1154176 w 3402238"/>
              <a:gd name="connsiteY21" fmla="*/ 626149 h 3486848"/>
              <a:gd name="connsiteX22" fmla="*/ 1236968 w 3402238"/>
              <a:gd name="connsiteY22" fmla="*/ 441893 h 3486848"/>
              <a:gd name="connsiteX23" fmla="*/ 1485824 w 3402238"/>
              <a:gd name="connsiteY23" fmla="*/ 441300 h 3486848"/>
              <a:gd name="connsiteX24" fmla="*/ 1701119 w 3402238"/>
              <a:gd name="connsiteY24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144338 w 3402238"/>
              <a:gd name="connsiteY13" fmla="*/ 2958221 h 3486848"/>
              <a:gd name="connsiteX14" fmla="*/ 3402238 w 3402238"/>
              <a:gd name="connsiteY14" fmla="*/ 3486848 h 3486848"/>
              <a:gd name="connsiteX15" fmla="*/ 0 w 3402238"/>
              <a:gd name="connsiteY15" fmla="*/ 3486848 h 3486848"/>
              <a:gd name="connsiteX16" fmla="*/ 106316 w 3402238"/>
              <a:gd name="connsiteY16" fmla="*/ 2958221 h 3486848"/>
              <a:gd name="connsiteX17" fmla="*/ 184218 w 3402238"/>
              <a:gd name="connsiteY17" fmla="*/ 2784845 h 3486848"/>
              <a:gd name="connsiteX18" fmla="*/ 630246 w 3402238"/>
              <a:gd name="connsiteY18" fmla="*/ 1792185 h 3486848"/>
              <a:gd name="connsiteX19" fmla="*/ 708148 w 3402238"/>
              <a:gd name="connsiteY19" fmla="*/ 1618809 h 3486848"/>
              <a:gd name="connsiteX20" fmla="*/ 1154176 w 3402238"/>
              <a:gd name="connsiteY20" fmla="*/ 626149 h 3486848"/>
              <a:gd name="connsiteX21" fmla="*/ 1236968 w 3402238"/>
              <a:gd name="connsiteY21" fmla="*/ 441893 h 3486848"/>
              <a:gd name="connsiteX22" fmla="*/ 1485824 w 3402238"/>
              <a:gd name="connsiteY22" fmla="*/ 441300 h 3486848"/>
              <a:gd name="connsiteX23" fmla="*/ 1701119 w 3402238"/>
              <a:gd name="connsiteY23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059754 w 3402238"/>
              <a:gd name="connsiteY10" fmla="*/ 2784845 h 3486848"/>
              <a:gd name="connsiteX11" fmla="*/ 3218020 w 3402238"/>
              <a:gd name="connsiteY11" fmla="*/ 2784845 h 3486848"/>
              <a:gd name="connsiteX12" fmla="*/ 3295922 w 3402238"/>
              <a:gd name="connsiteY12" fmla="*/ 2958221 h 3486848"/>
              <a:gd name="connsiteX13" fmla="*/ 3402238 w 3402238"/>
              <a:gd name="connsiteY13" fmla="*/ 3486848 h 3486848"/>
              <a:gd name="connsiteX14" fmla="*/ 0 w 3402238"/>
              <a:gd name="connsiteY14" fmla="*/ 3486848 h 3486848"/>
              <a:gd name="connsiteX15" fmla="*/ 106316 w 3402238"/>
              <a:gd name="connsiteY15" fmla="*/ 2958221 h 3486848"/>
              <a:gd name="connsiteX16" fmla="*/ 184218 w 3402238"/>
              <a:gd name="connsiteY16" fmla="*/ 2784845 h 3486848"/>
              <a:gd name="connsiteX17" fmla="*/ 630246 w 3402238"/>
              <a:gd name="connsiteY17" fmla="*/ 1792185 h 3486848"/>
              <a:gd name="connsiteX18" fmla="*/ 708148 w 3402238"/>
              <a:gd name="connsiteY18" fmla="*/ 1618809 h 3486848"/>
              <a:gd name="connsiteX19" fmla="*/ 1154176 w 3402238"/>
              <a:gd name="connsiteY19" fmla="*/ 626149 h 3486848"/>
              <a:gd name="connsiteX20" fmla="*/ 1236968 w 3402238"/>
              <a:gd name="connsiteY20" fmla="*/ 441893 h 3486848"/>
              <a:gd name="connsiteX21" fmla="*/ 1485824 w 3402238"/>
              <a:gd name="connsiteY21" fmla="*/ 441300 h 3486848"/>
              <a:gd name="connsiteX22" fmla="*/ 1701119 w 3402238"/>
              <a:gd name="connsiteY22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2575468 w 3402238"/>
              <a:gd name="connsiteY9" fmla="*/ 1792185 h 3486848"/>
              <a:gd name="connsiteX10" fmla="*/ 3218020 w 3402238"/>
              <a:gd name="connsiteY10" fmla="*/ 2784845 h 3486848"/>
              <a:gd name="connsiteX11" fmla="*/ 3295922 w 3402238"/>
              <a:gd name="connsiteY11" fmla="*/ 2958221 h 3486848"/>
              <a:gd name="connsiteX12" fmla="*/ 3402238 w 3402238"/>
              <a:gd name="connsiteY12" fmla="*/ 3486848 h 3486848"/>
              <a:gd name="connsiteX13" fmla="*/ 0 w 3402238"/>
              <a:gd name="connsiteY13" fmla="*/ 3486848 h 3486848"/>
              <a:gd name="connsiteX14" fmla="*/ 106316 w 3402238"/>
              <a:gd name="connsiteY14" fmla="*/ 2958221 h 3486848"/>
              <a:gd name="connsiteX15" fmla="*/ 184218 w 3402238"/>
              <a:gd name="connsiteY15" fmla="*/ 2784845 h 3486848"/>
              <a:gd name="connsiteX16" fmla="*/ 630246 w 3402238"/>
              <a:gd name="connsiteY16" fmla="*/ 1792185 h 3486848"/>
              <a:gd name="connsiteX17" fmla="*/ 708148 w 3402238"/>
              <a:gd name="connsiteY17" fmla="*/ 1618809 h 3486848"/>
              <a:gd name="connsiteX18" fmla="*/ 1154176 w 3402238"/>
              <a:gd name="connsiteY18" fmla="*/ 626149 h 3486848"/>
              <a:gd name="connsiteX19" fmla="*/ 1236968 w 3402238"/>
              <a:gd name="connsiteY19" fmla="*/ 441893 h 3486848"/>
              <a:gd name="connsiteX20" fmla="*/ 1485824 w 3402238"/>
              <a:gd name="connsiteY20" fmla="*/ 441300 h 3486848"/>
              <a:gd name="connsiteX21" fmla="*/ 1701119 w 3402238"/>
              <a:gd name="connsiteY21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490883 w 3402238"/>
              <a:gd name="connsiteY6" fmla="*/ 1618809 h 3486848"/>
              <a:gd name="connsiteX7" fmla="*/ 2694090 w 3402238"/>
              <a:gd name="connsiteY7" fmla="*/ 1618809 h 3486848"/>
              <a:gd name="connsiteX8" fmla="*/ 2771992 w 3402238"/>
              <a:gd name="connsiteY8" fmla="*/ 1792185 h 3486848"/>
              <a:gd name="connsiteX9" fmla="*/ 3218020 w 3402238"/>
              <a:gd name="connsiteY9" fmla="*/ 2784845 h 3486848"/>
              <a:gd name="connsiteX10" fmla="*/ 3295922 w 3402238"/>
              <a:gd name="connsiteY10" fmla="*/ 2958221 h 3486848"/>
              <a:gd name="connsiteX11" fmla="*/ 3402238 w 3402238"/>
              <a:gd name="connsiteY11" fmla="*/ 3486848 h 3486848"/>
              <a:gd name="connsiteX12" fmla="*/ 0 w 3402238"/>
              <a:gd name="connsiteY12" fmla="*/ 3486848 h 3486848"/>
              <a:gd name="connsiteX13" fmla="*/ 106316 w 3402238"/>
              <a:gd name="connsiteY13" fmla="*/ 2958221 h 3486848"/>
              <a:gd name="connsiteX14" fmla="*/ 184218 w 3402238"/>
              <a:gd name="connsiteY14" fmla="*/ 2784845 h 3486848"/>
              <a:gd name="connsiteX15" fmla="*/ 630246 w 3402238"/>
              <a:gd name="connsiteY15" fmla="*/ 1792185 h 3486848"/>
              <a:gd name="connsiteX16" fmla="*/ 708148 w 3402238"/>
              <a:gd name="connsiteY16" fmla="*/ 1618809 h 3486848"/>
              <a:gd name="connsiteX17" fmla="*/ 1154176 w 3402238"/>
              <a:gd name="connsiteY17" fmla="*/ 626149 h 3486848"/>
              <a:gd name="connsiteX18" fmla="*/ 1236968 w 3402238"/>
              <a:gd name="connsiteY18" fmla="*/ 441893 h 3486848"/>
              <a:gd name="connsiteX19" fmla="*/ 1485824 w 3402238"/>
              <a:gd name="connsiteY19" fmla="*/ 441300 h 3486848"/>
              <a:gd name="connsiteX20" fmla="*/ 1701119 w 3402238"/>
              <a:gd name="connsiteY20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006597 w 3402238"/>
              <a:gd name="connsiteY5" fmla="*/ 626149 h 3486848"/>
              <a:gd name="connsiteX6" fmla="*/ 2694090 w 3402238"/>
              <a:gd name="connsiteY6" fmla="*/ 1618809 h 3486848"/>
              <a:gd name="connsiteX7" fmla="*/ 2771992 w 3402238"/>
              <a:gd name="connsiteY7" fmla="*/ 1792185 h 3486848"/>
              <a:gd name="connsiteX8" fmla="*/ 3218020 w 3402238"/>
              <a:gd name="connsiteY8" fmla="*/ 2784845 h 3486848"/>
              <a:gd name="connsiteX9" fmla="*/ 3295922 w 3402238"/>
              <a:gd name="connsiteY9" fmla="*/ 2958221 h 3486848"/>
              <a:gd name="connsiteX10" fmla="*/ 3402238 w 3402238"/>
              <a:gd name="connsiteY10" fmla="*/ 3486848 h 3486848"/>
              <a:gd name="connsiteX11" fmla="*/ 0 w 3402238"/>
              <a:gd name="connsiteY11" fmla="*/ 3486848 h 3486848"/>
              <a:gd name="connsiteX12" fmla="*/ 106316 w 3402238"/>
              <a:gd name="connsiteY12" fmla="*/ 2958221 h 3486848"/>
              <a:gd name="connsiteX13" fmla="*/ 184218 w 3402238"/>
              <a:gd name="connsiteY13" fmla="*/ 2784845 h 3486848"/>
              <a:gd name="connsiteX14" fmla="*/ 630246 w 3402238"/>
              <a:gd name="connsiteY14" fmla="*/ 1792185 h 3486848"/>
              <a:gd name="connsiteX15" fmla="*/ 708148 w 3402238"/>
              <a:gd name="connsiteY15" fmla="*/ 1618809 h 3486848"/>
              <a:gd name="connsiteX16" fmla="*/ 1154176 w 3402238"/>
              <a:gd name="connsiteY16" fmla="*/ 626149 h 3486848"/>
              <a:gd name="connsiteX17" fmla="*/ 1236968 w 3402238"/>
              <a:gd name="connsiteY17" fmla="*/ 441893 h 3486848"/>
              <a:gd name="connsiteX18" fmla="*/ 1485824 w 3402238"/>
              <a:gd name="connsiteY18" fmla="*/ 441300 h 3486848"/>
              <a:gd name="connsiteX19" fmla="*/ 1701119 w 3402238"/>
              <a:gd name="connsiteY19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630246 w 3402238"/>
              <a:gd name="connsiteY13" fmla="*/ 1792185 h 3486848"/>
              <a:gd name="connsiteX14" fmla="*/ 708148 w 3402238"/>
              <a:gd name="connsiteY14" fmla="*/ 1618809 h 3486848"/>
              <a:gd name="connsiteX15" fmla="*/ 1154176 w 3402238"/>
              <a:gd name="connsiteY15" fmla="*/ 626149 h 3486848"/>
              <a:gd name="connsiteX16" fmla="*/ 1236968 w 3402238"/>
              <a:gd name="connsiteY16" fmla="*/ 441893 h 3486848"/>
              <a:gd name="connsiteX17" fmla="*/ 1485824 w 3402238"/>
              <a:gd name="connsiteY17" fmla="*/ 441300 h 3486848"/>
              <a:gd name="connsiteX18" fmla="*/ 1701119 w 3402238"/>
              <a:gd name="connsiteY18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630246 w 3402238"/>
              <a:gd name="connsiteY13" fmla="*/ 1792185 h 3486848"/>
              <a:gd name="connsiteX14" fmla="*/ 708148 w 3402238"/>
              <a:gd name="connsiteY14" fmla="*/ 1618809 h 3486848"/>
              <a:gd name="connsiteX15" fmla="*/ 1236968 w 3402238"/>
              <a:gd name="connsiteY15" fmla="*/ 441893 h 3486848"/>
              <a:gd name="connsiteX16" fmla="*/ 1485824 w 3402238"/>
              <a:gd name="connsiteY16" fmla="*/ 441300 h 3486848"/>
              <a:gd name="connsiteX17" fmla="*/ 1701119 w 3402238"/>
              <a:gd name="connsiteY17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630246 w 3402238"/>
              <a:gd name="connsiteY13" fmla="*/ 1792185 h 3486848"/>
              <a:gd name="connsiteX14" fmla="*/ 1236968 w 3402238"/>
              <a:gd name="connsiteY14" fmla="*/ 441893 h 3486848"/>
              <a:gd name="connsiteX15" fmla="*/ 1485824 w 3402238"/>
              <a:gd name="connsiteY15" fmla="*/ 441300 h 3486848"/>
              <a:gd name="connsiteX16" fmla="*/ 1701119 w 3402238"/>
              <a:gd name="connsiteY16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84218 w 3402238"/>
              <a:gd name="connsiteY12" fmla="*/ 2784845 h 3486848"/>
              <a:gd name="connsiteX13" fmla="*/ 1236968 w 3402238"/>
              <a:gd name="connsiteY13" fmla="*/ 441893 h 3486848"/>
              <a:gd name="connsiteX14" fmla="*/ 1485824 w 3402238"/>
              <a:gd name="connsiteY14" fmla="*/ 441300 h 3486848"/>
              <a:gd name="connsiteX15" fmla="*/ 1701119 w 3402238"/>
              <a:gd name="connsiteY15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18020 w 3402238"/>
              <a:gd name="connsiteY7" fmla="*/ 2784845 h 3486848"/>
              <a:gd name="connsiteX8" fmla="*/ 3295922 w 3402238"/>
              <a:gd name="connsiteY8" fmla="*/ 2958221 h 3486848"/>
              <a:gd name="connsiteX9" fmla="*/ 3402238 w 3402238"/>
              <a:gd name="connsiteY9" fmla="*/ 3486848 h 3486848"/>
              <a:gd name="connsiteX10" fmla="*/ 0 w 3402238"/>
              <a:gd name="connsiteY10" fmla="*/ 3486848 h 3486848"/>
              <a:gd name="connsiteX11" fmla="*/ 106316 w 3402238"/>
              <a:gd name="connsiteY11" fmla="*/ 2958221 h 3486848"/>
              <a:gd name="connsiteX12" fmla="*/ 1236968 w 3402238"/>
              <a:gd name="connsiteY12" fmla="*/ 441893 h 3486848"/>
              <a:gd name="connsiteX13" fmla="*/ 1485824 w 3402238"/>
              <a:gd name="connsiteY13" fmla="*/ 441300 h 3486848"/>
              <a:gd name="connsiteX14" fmla="*/ 1701119 w 3402238"/>
              <a:gd name="connsiteY14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2771992 w 3402238"/>
              <a:gd name="connsiteY6" fmla="*/ 1792185 h 3486848"/>
              <a:gd name="connsiteX7" fmla="*/ 3295922 w 3402238"/>
              <a:gd name="connsiteY7" fmla="*/ 2958221 h 3486848"/>
              <a:gd name="connsiteX8" fmla="*/ 3402238 w 3402238"/>
              <a:gd name="connsiteY8" fmla="*/ 3486848 h 3486848"/>
              <a:gd name="connsiteX9" fmla="*/ 0 w 3402238"/>
              <a:gd name="connsiteY9" fmla="*/ 3486848 h 3486848"/>
              <a:gd name="connsiteX10" fmla="*/ 106316 w 3402238"/>
              <a:gd name="connsiteY10" fmla="*/ 2958221 h 3486848"/>
              <a:gd name="connsiteX11" fmla="*/ 1236968 w 3402238"/>
              <a:gd name="connsiteY11" fmla="*/ 441893 h 3486848"/>
              <a:gd name="connsiteX12" fmla="*/ 1485824 w 3402238"/>
              <a:gd name="connsiteY12" fmla="*/ 441300 h 3486848"/>
              <a:gd name="connsiteX13" fmla="*/ 1701119 w 3402238"/>
              <a:gd name="connsiteY13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2694090 w 3402238"/>
              <a:gd name="connsiteY5" fmla="*/ 1618809 h 3486848"/>
              <a:gd name="connsiteX6" fmla="*/ 3295922 w 3402238"/>
              <a:gd name="connsiteY6" fmla="*/ 2958221 h 3486848"/>
              <a:gd name="connsiteX7" fmla="*/ 3402238 w 3402238"/>
              <a:gd name="connsiteY7" fmla="*/ 3486848 h 3486848"/>
              <a:gd name="connsiteX8" fmla="*/ 0 w 3402238"/>
              <a:gd name="connsiteY8" fmla="*/ 3486848 h 3486848"/>
              <a:gd name="connsiteX9" fmla="*/ 106316 w 3402238"/>
              <a:gd name="connsiteY9" fmla="*/ 2958221 h 3486848"/>
              <a:gd name="connsiteX10" fmla="*/ 1236968 w 3402238"/>
              <a:gd name="connsiteY10" fmla="*/ 441893 h 3486848"/>
              <a:gd name="connsiteX11" fmla="*/ 1485824 w 3402238"/>
              <a:gd name="connsiteY11" fmla="*/ 441300 h 3486848"/>
              <a:gd name="connsiteX12" fmla="*/ 1701119 w 3402238"/>
              <a:gd name="connsiteY12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2248062 w 3402238"/>
              <a:gd name="connsiteY4" fmla="*/ 626149 h 3486848"/>
              <a:gd name="connsiteX5" fmla="*/ 3295922 w 3402238"/>
              <a:gd name="connsiteY5" fmla="*/ 2958221 h 3486848"/>
              <a:gd name="connsiteX6" fmla="*/ 3402238 w 3402238"/>
              <a:gd name="connsiteY6" fmla="*/ 3486848 h 3486848"/>
              <a:gd name="connsiteX7" fmla="*/ 0 w 3402238"/>
              <a:gd name="connsiteY7" fmla="*/ 3486848 h 3486848"/>
              <a:gd name="connsiteX8" fmla="*/ 106316 w 3402238"/>
              <a:gd name="connsiteY8" fmla="*/ 2958221 h 3486848"/>
              <a:gd name="connsiteX9" fmla="*/ 1236968 w 3402238"/>
              <a:gd name="connsiteY9" fmla="*/ 441893 h 3486848"/>
              <a:gd name="connsiteX10" fmla="*/ 1485824 w 3402238"/>
              <a:gd name="connsiteY10" fmla="*/ 441300 h 3486848"/>
              <a:gd name="connsiteX11" fmla="*/ 1701119 w 3402238"/>
              <a:gd name="connsiteY11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3295922 w 3402238"/>
              <a:gd name="connsiteY4" fmla="*/ 2958221 h 3486848"/>
              <a:gd name="connsiteX5" fmla="*/ 3402238 w 3402238"/>
              <a:gd name="connsiteY5" fmla="*/ 3486848 h 3486848"/>
              <a:gd name="connsiteX6" fmla="*/ 0 w 3402238"/>
              <a:gd name="connsiteY6" fmla="*/ 3486848 h 3486848"/>
              <a:gd name="connsiteX7" fmla="*/ 106316 w 3402238"/>
              <a:gd name="connsiteY7" fmla="*/ 2958221 h 3486848"/>
              <a:gd name="connsiteX8" fmla="*/ 1236968 w 3402238"/>
              <a:gd name="connsiteY8" fmla="*/ 441893 h 3486848"/>
              <a:gd name="connsiteX9" fmla="*/ 1485824 w 3402238"/>
              <a:gd name="connsiteY9" fmla="*/ 441300 h 3486848"/>
              <a:gd name="connsiteX10" fmla="*/ 1701119 w 3402238"/>
              <a:gd name="connsiteY10" fmla="*/ 0 h 3486848"/>
              <a:gd name="connsiteX0" fmla="*/ 1701119 w 3402238"/>
              <a:gd name="connsiteY0" fmla="*/ 0 h 3486848"/>
              <a:gd name="connsiteX1" fmla="*/ 1915914 w 3402238"/>
              <a:gd name="connsiteY1" fmla="*/ 440274 h 3486848"/>
              <a:gd name="connsiteX2" fmla="*/ 2155309 w 3402238"/>
              <a:gd name="connsiteY2" fmla="*/ 439703 h 3486848"/>
              <a:gd name="connsiteX3" fmla="*/ 2161460 w 3402238"/>
              <a:gd name="connsiteY3" fmla="*/ 433411 h 3486848"/>
              <a:gd name="connsiteX4" fmla="*/ 3295922 w 3402238"/>
              <a:gd name="connsiteY4" fmla="*/ 2958221 h 3486848"/>
              <a:gd name="connsiteX5" fmla="*/ 3402238 w 3402238"/>
              <a:gd name="connsiteY5" fmla="*/ 3486848 h 3486848"/>
              <a:gd name="connsiteX6" fmla="*/ 0 w 3402238"/>
              <a:gd name="connsiteY6" fmla="*/ 3486848 h 3486848"/>
              <a:gd name="connsiteX7" fmla="*/ 106316 w 3402238"/>
              <a:gd name="connsiteY7" fmla="*/ 2958221 h 3486848"/>
              <a:gd name="connsiteX8" fmla="*/ 1236968 w 3402238"/>
              <a:gd name="connsiteY8" fmla="*/ 441893 h 3486848"/>
              <a:gd name="connsiteX9" fmla="*/ 1701119 w 3402238"/>
              <a:gd name="connsiteY9" fmla="*/ 0 h 3486848"/>
              <a:gd name="connsiteX0" fmla="*/ 1701119 w 3402238"/>
              <a:gd name="connsiteY0" fmla="*/ 0 h 3486848"/>
              <a:gd name="connsiteX1" fmla="*/ 2155309 w 3402238"/>
              <a:gd name="connsiteY1" fmla="*/ 439703 h 3486848"/>
              <a:gd name="connsiteX2" fmla="*/ 2161460 w 3402238"/>
              <a:gd name="connsiteY2" fmla="*/ 433411 h 3486848"/>
              <a:gd name="connsiteX3" fmla="*/ 3295922 w 3402238"/>
              <a:gd name="connsiteY3" fmla="*/ 2958221 h 3486848"/>
              <a:gd name="connsiteX4" fmla="*/ 3402238 w 3402238"/>
              <a:gd name="connsiteY4" fmla="*/ 3486848 h 3486848"/>
              <a:gd name="connsiteX5" fmla="*/ 0 w 3402238"/>
              <a:gd name="connsiteY5" fmla="*/ 3486848 h 3486848"/>
              <a:gd name="connsiteX6" fmla="*/ 106316 w 3402238"/>
              <a:gd name="connsiteY6" fmla="*/ 2958221 h 3486848"/>
              <a:gd name="connsiteX7" fmla="*/ 1236968 w 3402238"/>
              <a:gd name="connsiteY7" fmla="*/ 441893 h 3486848"/>
              <a:gd name="connsiteX8" fmla="*/ 1701119 w 3402238"/>
              <a:gd name="connsiteY8" fmla="*/ 0 h 3486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2238" h="3486848">
                <a:moveTo>
                  <a:pt x="1701119" y="0"/>
                </a:moveTo>
                <a:lnTo>
                  <a:pt x="2155309" y="439703"/>
                </a:lnTo>
                <a:lnTo>
                  <a:pt x="2161460" y="433411"/>
                </a:lnTo>
                <a:lnTo>
                  <a:pt x="3295922" y="2958221"/>
                </a:lnTo>
                <a:lnTo>
                  <a:pt x="3402238" y="3486848"/>
                </a:lnTo>
                <a:lnTo>
                  <a:pt x="0" y="3486848"/>
                </a:lnTo>
                <a:lnTo>
                  <a:pt x="106316" y="2958221"/>
                </a:lnTo>
                <a:lnTo>
                  <a:pt x="1236968" y="441893"/>
                </a:lnTo>
                <a:lnTo>
                  <a:pt x="1701119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20" name="Forme libre 7">
            <a:extLst>
              <a:ext uri="{FF2B5EF4-FFF2-40B4-BE49-F238E27FC236}">
                <a16:creationId xmlns:a16="http://schemas.microsoft.com/office/drawing/2014/main" id="{83F3D62C-5EA9-DBA7-4E32-B0A5433B2122}"/>
              </a:ext>
            </a:extLst>
          </p:cNvPr>
          <p:cNvSpPr/>
          <p:nvPr/>
        </p:nvSpPr>
        <p:spPr>
          <a:xfrm>
            <a:off x="5587844" y="1223288"/>
            <a:ext cx="1016797" cy="905547"/>
          </a:xfrm>
          <a:custGeom>
            <a:avLst/>
            <a:gdLst>
              <a:gd name="connsiteX0" fmla="*/ 92686 w 1016797"/>
              <a:gd name="connsiteY0" fmla="*/ 905547 h 905547"/>
              <a:gd name="connsiteX1" fmla="*/ 923869 w 1016797"/>
              <a:gd name="connsiteY1" fmla="*/ 905547 h 905547"/>
              <a:gd name="connsiteX2" fmla="*/ 1004244 w 1016797"/>
              <a:gd name="connsiteY2" fmla="*/ 766167 h 905547"/>
              <a:gd name="connsiteX3" fmla="*/ 588773 w 1016797"/>
              <a:gd name="connsiteY3" fmla="*/ 46440 h 905547"/>
              <a:gd name="connsiteX4" fmla="*/ 428024 w 1016797"/>
              <a:gd name="connsiteY4" fmla="*/ 46440 h 905547"/>
              <a:gd name="connsiteX5" fmla="*/ 12554 w 1016797"/>
              <a:gd name="connsiteY5" fmla="*/ 766167 h 905547"/>
              <a:gd name="connsiteX6" fmla="*/ 92928 w 1016797"/>
              <a:gd name="connsiteY6" fmla="*/ 905547 h 905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6797" h="905547">
                <a:moveTo>
                  <a:pt x="92686" y="905547"/>
                </a:moveTo>
                <a:lnTo>
                  <a:pt x="923869" y="905547"/>
                </a:lnTo>
                <a:cubicBezTo>
                  <a:pt x="995259" y="905547"/>
                  <a:pt x="1039938" y="828087"/>
                  <a:pt x="1004244" y="766167"/>
                </a:cubicBezTo>
                <a:lnTo>
                  <a:pt x="588773" y="46440"/>
                </a:lnTo>
                <a:cubicBezTo>
                  <a:pt x="553078" y="-15480"/>
                  <a:pt x="463719" y="-15480"/>
                  <a:pt x="428024" y="46440"/>
                </a:cubicBezTo>
                <a:lnTo>
                  <a:pt x="12554" y="766167"/>
                </a:lnTo>
                <a:cubicBezTo>
                  <a:pt x="-23141" y="828087"/>
                  <a:pt x="21539" y="905547"/>
                  <a:pt x="92928" y="905547"/>
                </a:cubicBezTo>
                <a:close/>
              </a:path>
            </a:pathLst>
          </a:custGeom>
          <a:solidFill>
            <a:schemeClr val="accent1"/>
          </a:solidFill>
          <a:ln w="24279" cap="flat">
            <a:noFill/>
            <a:prstDash val="solid"/>
            <a:miter/>
          </a:ln>
        </p:spPr>
        <p:txBody>
          <a:bodyPr tIns="0" bIns="91440" rtlCol="0" anchor="b"/>
          <a:lstStyle/>
          <a:p>
            <a:pPr algn="ctr"/>
            <a:r>
              <a:rPr lang="en-US" sz="1400" b="1" cap="all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Wisdom</a:t>
            </a:r>
          </a:p>
        </p:txBody>
      </p:sp>
      <p:sp>
        <p:nvSpPr>
          <p:cNvPr id="21" name="Forme libre 8">
            <a:extLst>
              <a:ext uri="{FF2B5EF4-FFF2-40B4-BE49-F238E27FC236}">
                <a16:creationId xmlns:a16="http://schemas.microsoft.com/office/drawing/2014/main" id="{85B6B468-4CE6-88EB-2EC1-98149482EE5E}"/>
              </a:ext>
            </a:extLst>
          </p:cNvPr>
          <p:cNvSpPr/>
          <p:nvPr/>
        </p:nvSpPr>
        <p:spPr>
          <a:xfrm>
            <a:off x="4914253" y="2302210"/>
            <a:ext cx="2363493" cy="992660"/>
          </a:xfrm>
          <a:custGeom>
            <a:avLst/>
            <a:gdLst>
              <a:gd name="connsiteX0" fmla="*/ 93171 w 2363493"/>
              <a:gd name="connsiteY0" fmla="*/ 992660 h 992660"/>
              <a:gd name="connsiteX1" fmla="*/ 2270565 w 2363493"/>
              <a:gd name="connsiteY1" fmla="*/ 992660 h 992660"/>
              <a:gd name="connsiteX2" fmla="*/ 2350939 w 2363493"/>
              <a:gd name="connsiteY2" fmla="*/ 853280 h 992660"/>
              <a:gd name="connsiteX3" fmla="*/ 1884962 w 2363493"/>
              <a:gd name="connsiteY3" fmla="*/ 46379 h 992660"/>
              <a:gd name="connsiteX4" fmla="*/ 1804587 w 2363493"/>
              <a:gd name="connsiteY4" fmla="*/ 0 h 992660"/>
              <a:gd name="connsiteX5" fmla="*/ 558906 w 2363493"/>
              <a:gd name="connsiteY5" fmla="*/ 0 h 992660"/>
              <a:gd name="connsiteX6" fmla="*/ 478531 w 2363493"/>
              <a:gd name="connsiteY6" fmla="*/ 46379 h 992660"/>
              <a:gd name="connsiteX7" fmla="*/ 12554 w 2363493"/>
              <a:gd name="connsiteY7" fmla="*/ 853280 h 992660"/>
              <a:gd name="connsiteX8" fmla="*/ 92928 w 2363493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63493" h="992660">
                <a:moveTo>
                  <a:pt x="93171" y="992660"/>
                </a:moveTo>
                <a:lnTo>
                  <a:pt x="2270565" y="992660"/>
                </a:lnTo>
                <a:cubicBezTo>
                  <a:pt x="2341955" y="992660"/>
                  <a:pt x="2386634" y="915200"/>
                  <a:pt x="2350939" y="853280"/>
                </a:cubicBezTo>
                <a:lnTo>
                  <a:pt x="1884962" y="46379"/>
                </a:lnTo>
                <a:cubicBezTo>
                  <a:pt x="1868450" y="17726"/>
                  <a:pt x="1837612" y="0"/>
                  <a:pt x="1804587" y="0"/>
                </a:cubicBezTo>
                <a:lnTo>
                  <a:pt x="558906" y="0"/>
                </a:lnTo>
                <a:cubicBezTo>
                  <a:pt x="525639" y="0"/>
                  <a:pt x="495043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8" y="992660"/>
                  <a:pt x="92928" y="992660"/>
                </a:cubicBezTo>
                <a:close/>
              </a:path>
            </a:pathLst>
          </a:custGeom>
          <a:solidFill>
            <a:schemeClr val="accent2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en-US" sz="2000" b="1" cap="all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Knowledge</a:t>
            </a:r>
          </a:p>
        </p:txBody>
      </p:sp>
      <p:sp>
        <p:nvSpPr>
          <p:cNvPr id="22" name="Forme libre 9">
            <a:extLst>
              <a:ext uri="{FF2B5EF4-FFF2-40B4-BE49-F238E27FC236}">
                <a16:creationId xmlns:a16="http://schemas.microsoft.com/office/drawing/2014/main" id="{0A506AF5-D90E-4E65-6662-B5A520EB54FB}"/>
              </a:ext>
            </a:extLst>
          </p:cNvPr>
          <p:cNvSpPr/>
          <p:nvPr/>
        </p:nvSpPr>
        <p:spPr>
          <a:xfrm>
            <a:off x="3563429" y="4634282"/>
            <a:ext cx="5065141" cy="1000430"/>
          </a:xfrm>
          <a:custGeom>
            <a:avLst/>
            <a:gdLst>
              <a:gd name="connsiteX0" fmla="*/ 482902 w 5065141"/>
              <a:gd name="connsiteY0" fmla="*/ 46379 h 1000430"/>
              <a:gd name="connsiteX1" fmla="*/ 12554 w 5065141"/>
              <a:gd name="connsiteY1" fmla="*/ 861050 h 1000430"/>
              <a:gd name="connsiteX2" fmla="*/ 92928 w 5065141"/>
              <a:gd name="connsiteY2" fmla="*/ 1000430 h 1000430"/>
              <a:gd name="connsiteX3" fmla="*/ 4972214 w 5065141"/>
              <a:gd name="connsiteY3" fmla="*/ 1000430 h 1000430"/>
              <a:gd name="connsiteX4" fmla="*/ 5052588 w 5065141"/>
              <a:gd name="connsiteY4" fmla="*/ 861050 h 1000430"/>
              <a:gd name="connsiteX5" fmla="*/ 4582240 w 5065141"/>
              <a:gd name="connsiteY5" fmla="*/ 46379 h 1000430"/>
              <a:gd name="connsiteX6" fmla="*/ 4501866 w 5065141"/>
              <a:gd name="connsiteY6" fmla="*/ 0 h 1000430"/>
              <a:gd name="connsiteX7" fmla="*/ 563276 w 5065141"/>
              <a:gd name="connsiteY7" fmla="*/ 0 h 1000430"/>
              <a:gd name="connsiteX8" fmla="*/ 482902 w 5065141"/>
              <a:gd name="connsiteY8" fmla="*/ 46379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65141" h="1000430">
                <a:moveTo>
                  <a:pt x="482902" y="46379"/>
                </a:moveTo>
                <a:lnTo>
                  <a:pt x="12554" y="861050"/>
                </a:lnTo>
                <a:cubicBezTo>
                  <a:pt x="-23141" y="922970"/>
                  <a:pt x="21538" y="1000430"/>
                  <a:pt x="92928" y="1000430"/>
                </a:cubicBezTo>
                <a:lnTo>
                  <a:pt x="4972214" y="1000430"/>
                </a:lnTo>
                <a:cubicBezTo>
                  <a:pt x="5043604" y="1000430"/>
                  <a:pt x="5088284" y="922970"/>
                  <a:pt x="5052588" y="861050"/>
                </a:cubicBezTo>
                <a:lnTo>
                  <a:pt x="4582240" y="46379"/>
                </a:lnTo>
                <a:cubicBezTo>
                  <a:pt x="4565728" y="17726"/>
                  <a:pt x="4534889" y="0"/>
                  <a:pt x="4501866" y="0"/>
                </a:cubicBezTo>
                <a:lnTo>
                  <a:pt x="563276" y="0"/>
                </a:lnTo>
                <a:cubicBezTo>
                  <a:pt x="530010" y="0"/>
                  <a:pt x="499415" y="17726"/>
                  <a:pt x="482902" y="46379"/>
                </a:cubicBezTo>
                <a:close/>
              </a:path>
            </a:pathLst>
          </a:custGeom>
          <a:solidFill>
            <a:schemeClr val="accent5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en-US" sz="3600" b="1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Data</a:t>
            </a:r>
          </a:p>
        </p:txBody>
      </p:sp>
      <p:sp>
        <p:nvSpPr>
          <p:cNvPr id="23" name="Forme libre 10">
            <a:extLst>
              <a:ext uri="{FF2B5EF4-FFF2-40B4-BE49-F238E27FC236}">
                <a16:creationId xmlns:a16="http://schemas.microsoft.com/office/drawing/2014/main" id="{D1B8DC4E-E761-410E-54B6-6B57A08C910A}"/>
              </a:ext>
            </a:extLst>
          </p:cNvPr>
          <p:cNvSpPr/>
          <p:nvPr/>
        </p:nvSpPr>
        <p:spPr>
          <a:xfrm>
            <a:off x="4240905" y="3468246"/>
            <a:ext cx="3709947" cy="992660"/>
          </a:xfrm>
          <a:custGeom>
            <a:avLst/>
            <a:gdLst>
              <a:gd name="connsiteX0" fmla="*/ 93171 w 3709947"/>
              <a:gd name="connsiteY0" fmla="*/ 992660 h 992660"/>
              <a:gd name="connsiteX1" fmla="*/ 3617019 w 3709947"/>
              <a:gd name="connsiteY1" fmla="*/ 992660 h 992660"/>
              <a:gd name="connsiteX2" fmla="*/ 3697393 w 3709947"/>
              <a:gd name="connsiteY2" fmla="*/ 853280 h 992660"/>
              <a:gd name="connsiteX3" fmla="*/ 3231416 w 3709947"/>
              <a:gd name="connsiteY3" fmla="*/ 46379 h 992660"/>
              <a:gd name="connsiteX4" fmla="*/ 3151041 w 3709947"/>
              <a:gd name="connsiteY4" fmla="*/ 0 h 992660"/>
              <a:gd name="connsiteX5" fmla="*/ 558906 w 3709947"/>
              <a:gd name="connsiteY5" fmla="*/ 0 h 992660"/>
              <a:gd name="connsiteX6" fmla="*/ 478531 w 3709947"/>
              <a:gd name="connsiteY6" fmla="*/ 46379 h 992660"/>
              <a:gd name="connsiteX7" fmla="*/ 12554 w 3709947"/>
              <a:gd name="connsiteY7" fmla="*/ 853280 h 992660"/>
              <a:gd name="connsiteX8" fmla="*/ 92929 w 3709947"/>
              <a:gd name="connsiteY8" fmla="*/ 99266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09947" h="992660">
                <a:moveTo>
                  <a:pt x="93171" y="992660"/>
                </a:moveTo>
                <a:lnTo>
                  <a:pt x="3617019" y="992660"/>
                </a:lnTo>
                <a:cubicBezTo>
                  <a:pt x="3688409" y="992660"/>
                  <a:pt x="3733088" y="915200"/>
                  <a:pt x="3697393" y="853280"/>
                </a:cubicBezTo>
                <a:lnTo>
                  <a:pt x="3231416" y="46379"/>
                </a:lnTo>
                <a:cubicBezTo>
                  <a:pt x="3214904" y="17726"/>
                  <a:pt x="3184065" y="0"/>
                  <a:pt x="3151041" y="0"/>
                </a:cubicBezTo>
                <a:lnTo>
                  <a:pt x="558906" y="0"/>
                </a:lnTo>
                <a:cubicBezTo>
                  <a:pt x="525639" y="0"/>
                  <a:pt x="495044" y="17726"/>
                  <a:pt x="478531" y="46379"/>
                </a:cubicBezTo>
                <a:lnTo>
                  <a:pt x="12554" y="853280"/>
                </a:lnTo>
                <a:cubicBezTo>
                  <a:pt x="-23141" y="915200"/>
                  <a:pt x="21539" y="992660"/>
                  <a:pt x="92929" y="992660"/>
                </a:cubicBezTo>
                <a:close/>
              </a:path>
            </a:pathLst>
          </a:custGeom>
          <a:solidFill>
            <a:schemeClr val="accent4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r>
              <a:rPr lang="en-US" sz="2800" b="1" cap="all" noProof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Information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FF1F66A-7A29-6AB8-EDB1-956CA3143630}"/>
              </a:ext>
            </a:extLst>
          </p:cNvPr>
          <p:cNvSpPr/>
          <p:nvPr/>
        </p:nvSpPr>
        <p:spPr>
          <a:xfrm>
            <a:off x="5587844" y="1258426"/>
            <a:ext cx="439432" cy="859528"/>
          </a:xfrm>
          <a:custGeom>
            <a:avLst/>
            <a:gdLst>
              <a:gd name="connsiteX0" fmla="*/ 439432 w 439432"/>
              <a:gd name="connsiteY0" fmla="*/ 0 h 859528"/>
              <a:gd name="connsiteX1" fmla="*/ 53224 w 439432"/>
              <a:gd name="connsiteY1" fmla="*/ 859528 h 859528"/>
              <a:gd name="connsiteX2" fmla="*/ 45233 w 439432"/>
              <a:gd name="connsiteY2" fmla="*/ 857338 h 859528"/>
              <a:gd name="connsiteX3" fmla="*/ 12554 w 439432"/>
              <a:gd name="connsiteY3" fmla="*/ 731029 h 859528"/>
              <a:gd name="connsiteX4" fmla="*/ 428024 w 439432"/>
              <a:gd name="connsiteY4" fmla="*/ 11302 h 859528"/>
              <a:gd name="connsiteX5" fmla="*/ 439432 w 439432"/>
              <a:gd name="connsiteY5" fmla="*/ 0 h 859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39432" h="859528">
                <a:moveTo>
                  <a:pt x="439432" y="0"/>
                </a:moveTo>
                <a:lnTo>
                  <a:pt x="53224" y="859528"/>
                </a:lnTo>
                <a:lnTo>
                  <a:pt x="45233" y="857338"/>
                </a:lnTo>
                <a:cubicBezTo>
                  <a:pt x="4223" y="832650"/>
                  <a:pt x="-14217" y="777469"/>
                  <a:pt x="12554" y="731029"/>
                </a:cubicBezTo>
                <a:lnTo>
                  <a:pt x="428024" y="11302"/>
                </a:lnTo>
                <a:lnTo>
                  <a:pt x="439432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847CC7E-0F23-5C74-70C5-3884E80F089F}"/>
              </a:ext>
            </a:extLst>
          </p:cNvPr>
          <p:cNvSpPr/>
          <p:nvPr/>
        </p:nvSpPr>
        <p:spPr>
          <a:xfrm>
            <a:off x="6229064" y="1360582"/>
            <a:ext cx="375577" cy="748890"/>
          </a:xfrm>
          <a:custGeom>
            <a:avLst/>
            <a:gdLst>
              <a:gd name="connsiteX0" fmla="*/ 0 w 375577"/>
              <a:gd name="connsiteY0" fmla="*/ 0 h 748890"/>
              <a:gd name="connsiteX1" fmla="*/ 363024 w 375577"/>
              <a:gd name="connsiteY1" fmla="*/ 628873 h 748890"/>
              <a:gd name="connsiteX2" fmla="*/ 362993 w 375577"/>
              <a:gd name="connsiteY2" fmla="*/ 721783 h 748890"/>
              <a:gd name="connsiteX3" fmla="*/ 336496 w 375577"/>
              <a:gd name="connsiteY3" fmla="*/ 748890 h 748890"/>
              <a:gd name="connsiteX4" fmla="*/ 0 w 375577"/>
              <a:gd name="connsiteY4" fmla="*/ 0 h 748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577" h="748890">
                <a:moveTo>
                  <a:pt x="0" y="0"/>
                </a:moveTo>
                <a:lnTo>
                  <a:pt x="363024" y="628873"/>
                </a:lnTo>
                <a:cubicBezTo>
                  <a:pt x="380871" y="659833"/>
                  <a:pt x="378625" y="694678"/>
                  <a:pt x="362993" y="721783"/>
                </a:cubicBezTo>
                <a:lnTo>
                  <a:pt x="336496" y="74889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E16CD57F-7BE0-815E-1484-362BFDE49B68}"/>
              </a:ext>
            </a:extLst>
          </p:cNvPr>
          <p:cNvSpPr/>
          <p:nvPr/>
        </p:nvSpPr>
        <p:spPr>
          <a:xfrm>
            <a:off x="4914253" y="2302209"/>
            <a:ext cx="644023" cy="992660"/>
          </a:xfrm>
          <a:custGeom>
            <a:avLst/>
            <a:gdLst>
              <a:gd name="connsiteX0" fmla="*/ 558906 w 644023"/>
              <a:gd name="connsiteY0" fmla="*/ 0 h 992660"/>
              <a:gd name="connsiteX1" fmla="*/ 644023 w 644023"/>
              <a:gd name="connsiteY1" fmla="*/ 0 h 992660"/>
              <a:gd name="connsiteX2" fmla="*/ 197995 w 644023"/>
              <a:gd name="connsiteY2" fmla="*/ 992660 h 992660"/>
              <a:gd name="connsiteX3" fmla="*/ 93171 w 644023"/>
              <a:gd name="connsiteY3" fmla="*/ 992660 h 992660"/>
              <a:gd name="connsiteX4" fmla="*/ 92928 w 644023"/>
              <a:gd name="connsiteY4" fmla="*/ 992660 h 992660"/>
              <a:gd name="connsiteX5" fmla="*/ 12554 w 644023"/>
              <a:gd name="connsiteY5" fmla="*/ 853280 h 992660"/>
              <a:gd name="connsiteX6" fmla="*/ 478531 w 644023"/>
              <a:gd name="connsiteY6" fmla="*/ 46379 h 992660"/>
              <a:gd name="connsiteX7" fmla="*/ 558906 w 644023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44023" h="992660">
                <a:moveTo>
                  <a:pt x="558906" y="0"/>
                </a:moveTo>
                <a:lnTo>
                  <a:pt x="644023" y="0"/>
                </a:lnTo>
                <a:lnTo>
                  <a:pt x="197995" y="992660"/>
                </a:lnTo>
                <a:lnTo>
                  <a:pt x="93171" y="992660"/>
                </a:lnTo>
                <a:lnTo>
                  <a:pt x="92928" y="992660"/>
                </a:lnTo>
                <a:cubicBezTo>
                  <a:pt x="21538" y="992660"/>
                  <a:pt x="-23141" y="915200"/>
                  <a:pt x="12554" y="853280"/>
                </a:cubicBezTo>
                <a:lnTo>
                  <a:pt x="478531" y="46379"/>
                </a:lnTo>
                <a:cubicBezTo>
                  <a:pt x="495043" y="17726"/>
                  <a:pt x="525639" y="0"/>
                  <a:pt x="55890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5AB649D-AC6B-14BD-A5D5-B9B622EA9EB1}"/>
              </a:ext>
            </a:extLst>
          </p:cNvPr>
          <p:cNvSpPr/>
          <p:nvPr/>
        </p:nvSpPr>
        <p:spPr>
          <a:xfrm>
            <a:off x="6652162" y="2302209"/>
            <a:ext cx="625584" cy="992660"/>
          </a:xfrm>
          <a:custGeom>
            <a:avLst/>
            <a:gdLst>
              <a:gd name="connsiteX0" fmla="*/ 0 w 625584"/>
              <a:gd name="connsiteY0" fmla="*/ 0 h 992660"/>
              <a:gd name="connsiteX1" fmla="*/ 66678 w 625584"/>
              <a:gd name="connsiteY1" fmla="*/ 0 h 992660"/>
              <a:gd name="connsiteX2" fmla="*/ 147053 w 625584"/>
              <a:gd name="connsiteY2" fmla="*/ 46379 h 992660"/>
              <a:gd name="connsiteX3" fmla="*/ 613030 w 625584"/>
              <a:gd name="connsiteY3" fmla="*/ 853280 h 992660"/>
              <a:gd name="connsiteX4" fmla="*/ 532656 w 625584"/>
              <a:gd name="connsiteY4" fmla="*/ 992660 h 992660"/>
              <a:gd name="connsiteX5" fmla="*/ 446028 w 625584"/>
              <a:gd name="connsiteY5" fmla="*/ 992660 h 992660"/>
              <a:gd name="connsiteX6" fmla="*/ 0 w 625584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5584" h="992660">
                <a:moveTo>
                  <a:pt x="0" y="0"/>
                </a:moveTo>
                <a:lnTo>
                  <a:pt x="66678" y="0"/>
                </a:lnTo>
                <a:cubicBezTo>
                  <a:pt x="99703" y="0"/>
                  <a:pt x="130541" y="17726"/>
                  <a:pt x="147053" y="46379"/>
                </a:cubicBezTo>
                <a:lnTo>
                  <a:pt x="613030" y="853280"/>
                </a:lnTo>
                <a:cubicBezTo>
                  <a:pt x="648725" y="915200"/>
                  <a:pt x="604046" y="992660"/>
                  <a:pt x="532656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D1A4EA1-8AAC-9BA0-D14A-B576124938E1}"/>
              </a:ext>
            </a:extLst>
          </p:cNvPr>
          <p:cNvSpPr/>
          <p:nvPr/>
        </p:nvSpPr>
        <p:spPr>
          <a:xfrm>
            <a:off x="4240906" y="3468245"/>
            <a:ext cx="793440" cy="992660"/>
          </a:xfrm>
          <a:custGeom>
            <a:avLst/>
            <a:gdLst>
              <a:gd name="connsiteX0" fmla="*/ 558905 w 793440"/>
              <a:gd name="connsiteY0" fmla="*/ 0 h 992660"/>
              <a:gd name="connsiteX1" fmla="*/ 793440 w 793440"/>
              <a:gd name="connsiteY1" fmla="*/ 0 h 992660"/>
              <a:gd name="connsiteX2" fmla="*/ 347412 w 793440"/>
              <a:gd name="connsiteY2" fmla="*/ 992660 h 992660"/>
              <a:gd name="connsiteX3" fmla="*/ 93170 w 793440"/>
              <a:gd name="connsiteY3" fmla="*/ 992660 h 992660"/>
              <a:gd name="connsiteX4" fmla="*/ 92928 w 793440"/>
              <a:gd name="connsiteY4" fmla="*/ 992660 h 992660"/>
              <a:gd name="connsiteX5" fmla="*/ 12553 w 793440"/>
              <a:gd name="connsiteY5" fmla="*/ 853280 h 992660"/>
              <a:gd name="connsiteX6" fmla="*/ 478530 w 793440"/>
              <a:gd name="connsiteY6" fmla="*/ 46379 h 992660"/>
              <a:gd name="connsiteX7" fmla="*/ 558905 w 793440"/>
              <a:gd name="connsiteY7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93440" h="992660">
                <a:moveTo>
                  <a:pt x="558905" y="0"/>
                </a:moveTo>
                <a:lnTo>
                  <a:pt x="793440" y="0"/>
                </a:lnTo>
                <a:lnTo>
                  <a:pt x="347412" y="992660"/>
                </a:lnTo>
                <a:lnTo>
                  <a:pt x="93170" y="992660"/>
                </a:lnTo>
                <a:lnTo>
                  <a:pt x="92928" y="992660"/>
                </a:lnTo>
                <a:cubicBezTo>
                  <a:pt x="21538" y="992660"/>
                  <a:pt x="-23142" y="915200"/>
                  <a:pt x="12553" y="853280"/>
                </a:cubicBezTo>
                <a:lnTo>
                  <a:pt x="478530" y="46379"/>
                </a:lnTo>
                <a:cubicBezTo>
                  <a:pt x="495043" y="17726"/>
                  <a:pt x="525638" y="0"/>
                  <a:pt x="558905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C1F59134-97EE-7671-1670-03C5221F45F8}"/>
              </a:ext>
            </a:extLst>
          </p:cNvPr>
          <p:cNvSpPr/>
          <p:nvPr/>
        </p:nvSpPr>
        <p:spPr>
          <a:xfrm>
            <a:off x="7176092" y="3468245"/>
            <a:ext cx="774760" cy="992660"/>
          </a:xfrm>
          <a:custGeom>
            <a:avLst/>
            <a:gdLst>
              <a:gd name="connsiteX0" fmla="*/ 0 w 774760"/>
              <a:gd name="connsiteY0" fmla="*/ 0 h 992660"/>
              <a:gd name="connsiteX1" fmla="*/ 215854 w 774760"/>
              <a:gd name="connsiteY1" fmla="*/ 0 h 992660"/>
              <a:gd name="connsiteX2" fmla="*/ 296229 w 774760"/>
              <a:gd name="connsiteY2" fmla="*/ 46379 h 992660"/>
              <a:gd name="connsiteX3" fmla="*/ 762206 w 774760"/>
              <a:gd name="connsiteY3" fmla="*/ 853280 h 992660"/>
              <a:gd name="connsiteX4" fmla="*/ 681832 w 774760"/>
              <a:gd name="connsiteY4" fmla="*/ 992660 h 992660"/>
              <a:gd name="connsiteX5" fmla="*/ 446028 w 774760"/>
              <a:gd name="connsiteY5" fmla="*/ 992660 h 992660"/>
              <a:gd name="connsiteX6" fmla="*/ 0 w 774760"/>
              <a:gd name="connsiteY6" fmla="*/ 0 h 992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4760" h="992660">
                <a:moveTo>
                  <a:pt x="0" y="0"/>
                </a:moveTo>
                <a:lnTo>
                  <a:pt x="215854" y="0"/>
                </a:lnTo>
                <a:cubicBezTo>
                  <a:pt x="248878" y="0"/>
                  <a:pt x="279717" y="17726"/>
                  <a:pt x="296229" y="46379"/>
                </a:cubicBezTo>
                <a:lnTo>
                  <a:pt x="762206" y="853280"/>
                </a:lnTo>
                <a:cubicBezTo>
                  <a:pt x="797901" y="915200"/>
                  <a:pt x="753222" y="992660"/>
                  <a:pt x="681832" y="992660"/>
                </a:cubicBezTo>
                <a:lnTo>
                  <a:pt x="446028" y="99266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0C3410E-FB9D-04F6-FC60-85AE136E5408}"/>
              </a:ext>
            </a:extLst>
          </p:cNvPr>
          <p:cNvSpPr/>
          <p:nvPr/>
        </p:nvSpPr>
        <p:spPr>
          <a:xfrm>
            <a:off x="3563429" y="4634281"/>
            <a:ext cx="946987" cy="1000430"/>
          </a:xfrm>
          <a:custGeom>
            <a:avLst/>
            <a:gdLst>
              <a:gd name="connsiteX0" fmla="*/ 563276 w 946987"/>
              <a:gd name="connsiteY0" fmla="*/ 0 h 1000430"/>
              <a:gd name="connsiteX1" fmla="*/ 946987 w 946987"/>
              <a:gd name="connsiteY1" fmla="*/ 0 h 1000430"/>
              <a:gd name="connsiteX2" fmla="*/ 497468 w 946987"/>
              <a:gd name="connsiteY2" fmla="*/ 1000430 h 1000430"/>
              <a:gd name="connsiteX3" fmla="*/ 92928 w 946987"/>
              <a:gd name="connsiteY3" fmla="*/ 1000430 h 1000430"/>
              <a:gd name="connsiteX4" fmla="*/ 12554 w 946987"/>
              <a:gd name="connsiteY4" fmla="*/ 861050 h 1000430"/>
              <a:gd name="connsiteX5" fmla="*/ 482902 w 946987"/>
              <a:gd name="connsiteY5" fmla="*/ 46379 h 1000430"/>
              <a:gd name="connsiteX6" fmla="*/ 563276 w 946987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46987" h="1000430">
                <a:moveTo>
                  <a:pt x="563276" y="0"/>
                </a:moveTo>
                <a:lnTo>
                  <a:pt x="946987" y="0"/>
                </a:lnTo>
                <a:lnTo>
                  <a:pt x="497468" y="1000430"/>
                </a:lnTo>
                <a:lnTo>
                  <a:pt x="92928" y="1000430"/>
                </a:lnTo>
                <a:cubicBezTo>
                  <a:pt x="21538" y="1000430"/>
                  <a:pt x="-23141" y="922970"/>
                  <a:pt x="12554" y="861050"/>
                </a:cubicBezTo>
                <a:lnTo>
                  <a:pt x="482902" y="46379"/>
                </a:lnTo>
                <a:cubicBezTo>
                  <a:pt x="499415" y="17726"/>
                  <a:pt x="530010" y="0"/>
                  <a:pt x="563276" y="0"/>
                </a:cubicBez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5C473DE-B34D-56B1-93F8-2F90D9608974}"/>
              </a:ext>
            </a:extLst>
          </p:cNvPr>
          <p:cNvSpPr/>
          <p:nvPr/>
        </p:nvSpPr>
        <p:spPr>
          <a:xfrm>
            <a:off x="7700022" y="4634281"/>
            <a:ext cx="928549" cy="1000430"/>
          </a:xfrm>
          <a:custGeom>
            <a:avLst/>
            <a:gdLst>
              <a:gd name="connsiteX0" fmla="*/ 0 w 928549"/>
              <a:gd name="connsiteY0" fmla="*/ 0 h 1000430"/>
              <a:gd name="connsiteX1" fmla="*/ 365273 w 928549"/>
              <a:gd name="connsiteY1" fmla="*/ 0 h 1000430"/>
              <a:gd name="connsiteX2" fmla="*/ 445647 w 928549"/>
              <a:gd name="connsiteY2" fmla="*/ 46379 h 1000430"/>
              <a:gd name="connsiteX3" fmla="*/ 915995 w 928549"/>
              <a:gd name="connsiteY3" fmla="*/ 861050 h 1000430"/>
              <a:gd name="connsiteX4" fmla="*/ 835621 w 928549"/>
              <a:gd name="connsiteY4" fmla="*/ 1000430 h 1000430"/>
              <a:gd name="connsiteX5" fmla="*/ 449519 w 928549"/>
              <a:gd name="connsiteY5" fmla="*/ 1000430 h 1000430"/>
              <a:gd name="connsiteX6" fmla="*/ 0 w 928549"/>
              <a:gd name="connsiteY6" fmla="*/ 0 h 1000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28549" h="1000430">
                <a:moveTo>
                  <a:pt x="0" y="0"/>
                </a:moveTo>
                <a:lnTo>
                  <a:pt x="365273" y="0"/>
                </a:lnTo>
                <a:cubicBezTo>
                  <a:pt x="398296" y="0"/>
                  <a:pt x="429135" y="17726"/>
                  <a:pt x="445647" y="46379"/>
                </a:cubicBezTo>
                <a:lnTo>
                  <a:pt x="915995" y="861050"/>
                </a:lnTo>
                <a:cubicBezTo>
                  <a:pt x="951691" y="922970"/>
                  <a:pt x="907011" y="1000430"/>
                  <a:pt x="835621" y="1000430"/>
                </a:cubicBezTo>
                <a:lnTo>
                  <a:pt x="449519" y="1000430"/>
                </a:lnTo>
                <a:lnTo>
                  <a:pt x="0" y="0"/>
                </a:lnTo>
                <a:close/>
              </a:path>
            </a:pathLst>
          </a:custGeom>
          <a:solidFill>
            <a:srgbClr val="1D1D1B">
              <a:alpha val="15000"/>
            </a:srgbClr>
          </a:solidFill>
          <a:ln w="24279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42FA579-DCFB-F909-9AAA-4590FC4CB568}"/>
              </a:ext>
            </a:extLst>
          </p:cNvPr>
          <p:cNvSpPr txBox="1"/>
          <p:nvPr/>
        </p:nvSpPr>
        <p:spPr>
          <a:xfrm>
            <a:off x="67620" y="4711302"/>
            <a:ext cx="3495808" cy="8463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Raw facts, numbers, observations, measurements, symbols, characters</a:t>
            </a:r>
          </a:p>
          <a:p>
            <a:pPr algn="ctr"/>
            <a:r>
              <a:rPr lang="en-US" sz="1050" b="1" dirty="0">
                <a:solidFill>
                  <a:schemeClr val="bg2"/>
                </a:solidFill>
              </a:rPr>
              <a:t>Examples:</a:t>
            </a:r>
            <a:r>
              <a:rPr lang="en-US" sz="1050" dirty="0">
                <a:solidFill>
                  <a:schemeClr val="bg2"/>
                </a:solidFill>
              </a:rPr>
              <a:t> "Sales: $50,000", "Temperature: 72°F", "Customer ID: 12345", "Survey responses: Yes/No/Maybe"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B78F24A-1A2F-A2A8-EDF7-C063FE3248C0}"/>
              </a:ext>
            </a:extLst>
          </p:cNvPr>
          <p:cNvSpPr txBox="1"/>
          <p:nvPr/>
        </p:nvSpPr>
        <p:spPr>
          <a:xfrm>
            <a:off x="246333" y="3541382"/>
            <a:ext cx="3994571" cy="84638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Processed data, organized facts, answers to "what/when/where/who“</a:t>
            </a:r>
          </a:p>
          <a:p>
            <a:pPr algn="ctr"/>
            <a:r>
              <a:rPr lang="en-US" sz="1050" b="1" dirty="0">
                <a:solidFill>
                  <a:schemeClr val="bg2"/>
                </a:solidFill>
              </a:rPr>
              <a:t>Examples:</a:t>
            </a:r>
            <a:r>
              <a:rPr lang="en-US" sz="1050" dirty="0">
                <a:solidFill>
                  <a:schemeClr val="bg2"/>
                </a:solidFill>
              </a:rPr>
              <a:t> "Q1 sales increased 15%", "Average customer satisfaction: 4.2/5", "Monthly website traffic trends"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0BC6E793-5EDB-6791-90C2-7FE722A645A0}"/>
              </a:ext>
            </a:extLst>
          </p:cNvPr>
          <p:cNvSpPr txBox="1"/>
          <p:nvPr/>
        </p:nvSpPr>
        <p:spPr>
          <a:xfrm>
            <a:off x="609600" y="2483042"/>
            <a:ext cx="4304654" cy="6309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Applied information, understanding, answers to "how“</a:t>
            </a:r>
          </a:p>
          <a:p>
            <a:pPr algn="ctr"/>
            <a:r>
              <a:rPr lang="en-US" sz="1050" b="1" dirty="0">
                <a:solidFill>
                  <a:schemeClr val="bg2"/>
                </a:solidFill>
              </a:rPr>
              <a:t>Examples:</a:t>
            </a:r>
            <a:r>
              <a:rPr lang="en-US" sz="1050" dirty="0">
                <a:solidFill>
                  <a:schemeClr val="bg2"/>
                </a:solidFill>
              </a:rPr>
              <a:t> "Social media campaigns drive 30% more engagement than email", "Customer churn correlates with support response time"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5723B576-A09D-59E3-542D-65774667FAE6}"/>
              </a:ext>
            </a:extLst>
          </p:cNvPr>
          <p:cNvSpPr txBox="1"/>
          <p:nvPr/>
        </p:nvSpPr>
        <p:spPr>
          <a:xfrm>
            <a:off x="1449447" y="1379620"/>
            <a:ext cx="4138398" cy="63094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Judgment, values-based decisions, answers to "why“</a:t>
            </a:r>
          </a:p>
          <a:p>
            <a:pPr algn="ctr"/>
            <a:r>
              <a:rPr lang="en-US" sz="1050" b="1" dirty="0">
                <a:solidFill>
                  <a:schemeClr val="bg2"/>
                </a:solidFill>
              </a:rPr>
              <a:t>Examples:</a:t>
            </a:r>
            <a:r>
              <a:rPr lang="en-US" sz="1050" dirty="0">
                <a:solidFill>
                  <a:schemeClr val="bg2"/>
                </a:solidFill>
              </a:rPr>
              <a:t> "Invest in customer service training to reduce churn", "Balance growth with sustainability for long-term success"</a:t>
            </a:r>
          </a:p>
        </p:txBody>
      </p:sp>
      <p:sp>
        <p:nvSpPr>
          <p:cNvPr id="54" name="Isosceles Triangle 53">
            <a:extLst>
              <a:ext uri="{FF2B5EF4-FFF2-40B4-BE49-F238E27FC236}">
                <a16:creationId xmlns:a16="http://schemas.microsoft.com/office/drawing/2014/main" id="{65B99799-A870-8C9C-9A92-C26CED548732}"/>
              </a:ext>
            </a:extLst>
          </p:cNvPr>
          <p:cNvSpPr/>
          <p:nvPr/>
        </p:nvSpPr>
        <p:spPr>
          <a:xfrm>
            <a:off x="5714324" y="4460905"/>
            <a:ext cx="763352" cy="173376"/>
          </a:xfrm>
          <a:prstGeom prst="triangle">
            <a:avLst/>
          </a:prstGeom>
          <a:solidFill>
            <a:srgbClr val="35ACC3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endParaRPr lang="en-US" sz="3600" b="1" cap="all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C5643099-331A-DABC-ACC6-8152E280723C}"/>
              </a:ext>
            </a:extLst>
          </p:cNvPr>
          <p:cNvSpPr/>
          <p:nvPr/>
        </p:nvSpPr>
        <p:spPr>
          <a:xfrm>
            <a:off x="5714324" y="2128834"/>
            <a:ext cx="763352" cy="173376"/>
          </a:xfrm>
          <a:prstGeom prst="triangle">
            <a:avLst/>
          </a:prstGeom>
          <a:solidFill>
            <a:srgbClr val="DA941E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endParaRPr lang="en-US" sz="3600" b="1" cap="all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Isosceles Triangle 55">
            <a:extLst>
              <a:ext uri="{FF2B5EF4-FFF2-40B4-BE49-F238E27FC236}">
                <a16:creationId xmlns:a16="http://schemas.microsoft.com/office/drawing/2014/main" id="{04AC9A3B-F3AB-A3C0-85F0-2EA8AEE3E27F}"/>
              </a:ext>
            </a:extLst>
          </p:cNvPr>
          <p:cNvSpPr/>
          <p:nvPr/>
        </p:nvSpPr>
        <p:spPr>
          <a:xfrm>
            <a:off x="5714324" y="3294869"/>
            <a:ext cx="763352" cy="173376"/>
          </a:xfrm>
          <a:prstGeom prst="triangle">
            <a:avLst/>
          </a:prstGeom>
          <a:solidFill>
            <a:srgbClr val="629060"/>
          </a:solidFill>
          <a:ln w="24279" cap="flat">
            <a:noFill/>
            <a:prstDash val="solid"/>
            <a:miter/>
          </a:ln>
        </p:spPr>
        <p:txBody>
          <a:bodyPr tIns="0" bIns="0" rtlCol="0" anchor="ctr"/>
          <a:lstStyle/>
          <a:p>
            <a:pPr algn="ctr"/>
            <a:endParaRPr lang="en-US" sz="3600" b="1" cap="all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3156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9504</TotalTime>
  <Words>456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The DIKW Pyramid – Slide Template</vt:lpstr>
      <vt:lpstr>The DIKW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DIKW Pyramid</dc:title>
  <dc:creator>PresentationGO.com</dc:creator>
  <dc:description>© Copyright PresentationGO.com - Do not distribute or sale without written permission.</dc:description>
  <cp:lastModifiedBy>Christophe Barroche</cp:lastModifiedBy>
  <cp:revision>48</cp:revision>
  <dcterms:created xsi:type="dcterms:W3CDTF">2014-11-26T05:14:11Z</dcterms:created>
  <dcterms:modified xsi:type="dcterms:W3CDTF">2025-08-08T23:42:26Z</dcterms:modified>
  <cp:category>Charts &amp; Diagrams</cp:category>
</cp:coreProperties>
</file>