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100" d="100"/>
          <a:sy n="100" d="100"/>
        </p:scale>
        <p:origin x="2913" y="8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C0B07-EE77-6C92-91BD-2D63E02B4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801B8-865C-DC3B-4A8F-87C2F40AD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C8466-885B-47CD-4484-345B32B7D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46F548-0779-4ECA-11B6-A340C8E4C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25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432A8-E620-5987-36FF-086F72FED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CA2A0-6E11-99B9-1EBB-083E770110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07A95-51CA-B937-3CA5-9F5A877FD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9032A-EC56-214A-B071-7842D6A9C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0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E187-6C40-11DD-CC29-3B1AB991E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5C32-702C-290D-CD48-446F5756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CLV (Customer Lifetime Value)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C8A678-AA0F-7FF1-CD93-AC61D5A5A0CB}"/>
              </a:ext>
            </a:extLst>
          </p:cNvPr>
          <p:cNvSpPr/>
          <p:nvPr/>
        </p:nvSpPr>
        <p:spPr>
          <a:xfrm>
            <a:off x="733423" y="1717577"/>
            <a:ext cx="2537117" cy="3909597"/>
          </a:xfrm>
          <a:custGeom>
            <a:avLst/>
            <a:gdLst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2785 w 2537117"/>
              <a:gd name="connsiteY2" fmla="*/ 591681 h 3909597"/>
              <a:gd name="connsiteX3" fmla="*/ 2537117 w 2537117"/>
              <a:gd name="connsiteY3" fmla="*/ 591681 h 3909597"/>
              <a:gd name="connsiteX4" fmla="*/ 2537117 w 2537117"/>
              <a:gd name="connsiteY4" fmla="*/ 2032471 h 3909597"/>
              <a:gd name="connsiteX5" fmla="*/ 2408228 w 2537117"/>
              <a:gd name="connsiteY5" fmla="*/ 2148842 h 3909597"/>
              <a:gd name="connsiteX6" fmla="*/ 4332 w 2537117"/>
              <a:gd name="connsiteY6" fmla="*/ 3909597 h 3909597"/>
              <a:gd name="connsiteX7" fmla="*/ 4332 w 2537117"/>
              <a:gd name="connsiteY7" fmla="*/ 3316718 h 3909597"/>
              <a:gd name="connsiteX8" fmla="*/ 0 w 2537117"/>
              <a:gd name="connsiteY8" fmla="*/ 3317916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2785 w 2537117"/>
              <a:gd name="connsiteY2" fmla="*/ 591681 h 3909597"/>
              <a:gd name="connsiteX3" fmla="*/ 2537117 w 2537117"/>
              <a:gd name="connsiteY3" fmla="*/ 2032471 h 3909597"/>
              <a:gd name="connsiteX4" fmla="*/ 2408228 w 2537117"/>
              <a:gd name="connsiteY4" fmla="*/ 2148842 h 3909597"/>
              <a:gd name="connsiteX5" fmla="*/ 4332 w 2537117"/>
              <a:gd name="connsiteY5" fmla="*/ 3909597 h 3909597"/>
              <a:gd name="connsiteX6" fmla="*/ 4332 w 2537117"/>
              <a:gd name="connsiteY6" fmla="*/ 3316718 h 3909597"/>
              <a:gd name="connsiteX7" fmla="*/ 0 w 2537117"/>
              <a:gd name="connsiteY7" fmla="*/ 3317916 h 3909597"/>
              <a:gd name="connsiteX8" fmla="*/ 0 w 2537117"/>
              <a:gd name="connsiteY8" fmla="*/ 0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7117 w 2537117"/>
              <a:gd name="connsiteY2" fmla="*/ 2032471 h 3909597"/>
              <a:gd name="connsiteX3" fmla="*/ 2408228 w 2537117"/>
              <a:gd name="connsiteY3" fmla="*/ 2148842 h 3909597"/>
              <a:gd name="connsiteX4" fmla="*/ 4332 w 2537117"/>
              <a:gd name="connsiteY4" fmla="*/ 3909597 h 3909597"/>
              <a:gd name="connsiteX5" fmla="*/ 4332 w 2537117"/>
              <a:gd name="connsiteY5" fmla="*/ 3316718 h 3909597"/>
              <a:gd name="connsiteX6" fmla="*/ 0 w 2537117"/>
              <a:gd name="connsiteY6" fmla="*/ 3317916 h 3909597"/>
              <a:gd name="connsiteX7" fmla="*/ 0 w 2537117"/>
              <a:gd name="connsiteY7" fmla="*/ 0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7117 w 2537117"/>
              <a:gd name="connsiteY2" fmla="*/ 2032471 h 3909597"/>
              <a:gd name="connsiteX3" fmla="*/ 2408228 w 2537117"/>
              <a:gd name="connsiteY3" fmla="*/ 2148842 h 3909597"/>
              <a:gd name="connsiteX4" fmla="*/ 4332 w 2537117"/>
              <a:gd name="connsiteY4" fmla="*/ 3909597 h 3909597"/>
              <a:gd name="connsiteX5" fmla="*/ 4332 w 2537117"/>
              <a:gd name="connsiteY5" fmla="*/ 3316718 h 3909597"/>
              <a:gd name="connsiteX6" fmla="*/ 0 w 2537117"/>
              <a:gd name="connsiteY6" fmla="*/ 0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7117 w 2537117"/>
              <a:gd name="connsiteY2" fmla="*/ 2032471 h 3909597"/>
              <a:gd name="connsiteX3" fmla="*/ 2408228 w 2537117"/>
              <a:gd name="connsiteY3" fmla="*/ 2148842 h 3909597"/>
              <a:gd name="connsiteX4" fmla="*/ 4332 w 2537117"/>
              <a:gd name="connsiteY4" fmla="*/ 3909597 h 3909597"/>
              <a:gd name="connsiteX5" fmla="*/ 0 w 2537117"/>
              <a:gd name="connsiteY5" fmla="*/ 0 h 390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7117" h="3909597">
                <a:moveTo>
                  <a:pt x="0" y="0"/>
                </a:moveTo>
                <a:lnTo>
                  <a:pt x="2532785" y="0"/>
                </a:lnTo>
                <a:lnTo>
                  <a:pt x="2537117" y="2032471"/>
                </a:lnTo>
                <a:lnTo>
                  <a:pt x="2408228" y="2148842"/>
                </a:lnTo>
                <a:cubicBezTo>
                  <a:pt x="1782381" y="2752669"/>
                  <a:pt x="1246272" y="3612005"/>
                  <a:pt x="4332" y="390959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accent1">
                    <a:lumMod val="50000"/>
                  </a:schemeClr>
                </a:solidFill>
              </a:rPr>
              <a:t>Acquisition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05ADDD9-D534-8DF8-AB86-407F106E7145}"/>
              </a:ext>
            </a:extLst>
          </p:cNvPr>
          <p:cNvSpPr/>
          <p:nvPr/>
        </p:nvSpPr>
        <p:spPr>
          <a:xfrm>
            <a:off x="3317292" y="1718336"/>
            <a:ext cx="2509410" cy="2010506"/>
          </a:xfrm>
          <a:custGeom>
            <a:avLst/>
            <a:gdLst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05 w 2509410"/>
              <a:gd name="connsiteY2" fmla="*/ 590922 h 2010506"/>
              <a:gd name="connsiteX3" fmla="*/ 2509410 w 2509410"/>
              <a:gd name="connsiteY3" fmla="*/ 590922 h 2010506"/>
              <a:gd name="connsiteX4" fmla="*/ 2509410 w 2509410"/>
              <a:gd name="connsiteY4" fmla="*/ 2010506 h 2010506"/>
              <a:gd name="connsiteX5" fmla="*/ 2447634 w 2509410"/>
              <a:gd name="connsiteY5" fmla="*/ 1955039 h 2010506"/>
              <a:gd name="connsiteX6" fmla="*/ 1254708 w 2509410"/>
              <a:gd name="connsiteY6" fmla="*/ 1500088 h 2010506"/>
              <a:gd name="connsiteX7" fmla="*/ 61781 w 2509410"/>
              <a:gd name="connsiteY7" fmla="*/ 1955039 h 2010506"/>
              <a:gd name="connsiteX8" fmla="*/ 5 w 2509410"/>
              <a:gd name="connsiteY8" fmla="*/ 2010506 h 2010506"/>
              <a:gd name="connsiteX9" fmla="*/ 5 w 2509410"/>
              <a:gd name="connsiteY9" fmla="*/ 1419580 h 2010506"/>
              <a:gd name="connsiteX10" fmla="*/ 0 w 2509410"/>
              <a:gd name="connsiteY10" fmla="*/ 1419584 h 2010506"/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05 w 2509410"/>
              <a:gd name="connsiteY2" fmla="*/ 590922 h 2010506"/>
              <a:gd name="connsiteX3" fmla="*/ 2509410 w 2509410"/>
              <a:gd name="connsiteY3" fmla="*/ 2010506 h 2010506"/>
              <a:gd name="connsiteX4" fmla="*/ 2447634 w 2509410"/>
              <a:gd name="connsiteY4" fmla="*/ 1955039 h 2010506"/>
              <a:gd name="connsiteX5" fmla="*/ 1254708 w 2509410"/>
              <a:gd name="connsiteY5" fmla="*/ 1500088 h 2010506"/>
              <a:gd name="connsiteX6" fmla="*/ 61781 w 2509410"/>
              <a:gd name="connsiteY6" fmla="*/ 1955039 h 2010506"/>
              <a:gd name="connsiteX7" fmla="*/ 5 w 2509410"/>
              <a:gd name="connsiteY7" fmla="*/ 2010506 h 2010506"/>
              <a:gd name="connsiteX8" fmla="*/ 5 w 2509410"/>
              <a:gd name="connsiteY8" fmla="*/ 1419580 h 2010506"/>
              <a:gd name="connsiteX9" fmla="*/ 0 w 2509410"/>
              <a:gd name="connsiteY9" fmla="*/ 1419584 h 2010506"/>
              <a:gd name="connsiteX10" fmla="*/ 0 w 2509410"/>
              <a:gd name="connsiteY10" fmla="*/ 0 h 2010506"/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10 w 2509410"/>
              <a:gd name="connsiteY2" fmla="*/ 2010506 h 2010506"/>
              <a:gd name="connsiteX3" fmla="*/ 2447634 w 2509410"/>
              <a:gd name="connsiteY3" fmla="*/ 1955039 h 2010506"/>
              <a:gd name="connsiteX4" fmla="*/ 1254708 w 2509410"/>
              <a:gd name="connsiteY4" fmla="*/ 1500088 h 2010506"/>
              <a:gd name="connsiteX5" fmla="*/ 61781 w 2509410"/>
              <a:gd name="connsiteY5" fmla="*/ 1955039 h 2010506"/>
              <a:gd name="connsiteX6" fmla="*/ 5 w 2509410"/>
              <a:gd name="connsiteY6" fmla="*/ 2010506 h 2010506"/>
              <a:gd name="connsiteX7" fmla="*/ 5 w 2509410"/>
              <a:gd name="connsiteY7" fmla="*/ 1419580 h 2010506"/>
              <a:gd name="connsiteX8" fmla="*/ 0 w 2509410"/>
              <a:gd name="connsiteY8" fmla="*/ 1419584 h 2010506"/>
              <a:gd name="connsiteX9" fmla="*/ 0 w 2509410"/>
              <a:gd name="connsiteY9" fmla="*/ 0 h 2010506"/>
              <a:gd name="connsiteX0" fmla="*/ 185880 w 2695290"/>
              <a:gd name="connsiteY0" fmla="*/ 0 h 2010506"/>
              <a:gd name="connsiteX1" fmla="*/ 2695285 w 2695290"/>
              <a:gd name="connsiteY1" fmla="*/ 0 h 2010506"/>
              <a:gd name="connsiteX2" fmla="*/ 2695290 w 2695290"/>
              <a:gd name="connsiteY2" fmla="*/ 2010506 h 2010506"/>
              <a:gd name="connsiteX3" fmla="*/ 2633514 w 2695290"/>
              <a:gd name="connsiteY3" fmla="*/ 1955039 h 2010506"/>
              <a:gd name="connsiteX4" fmla="*/ 1440588 w 2695290"/>
              <a:gd name="connsiteY4" fmla="*/ 1500088 h 2010506"/>
              <a:gd name="connsiteX5" fmla="*/ 247661 w 2695290"/>
              <a:gd name="connsiteY5" fmla="*/ 1955039 h 2010506"/>
              <a:gd name="connsiteX6" fmla="*/ 185885 w 2695290"/>
              <a:gd name="connsiteY6" fmla="*/ 2010506 h 2010506"/>
              <a:gd name="connsiteX7" fmla="*/ 185885 w 2695290"/>
              <a:gd name="connsiteY7" fmla="*/ 1419580 h 2010506"/>
              <a:gd name="connsiteX8" fmla="*/ 185880 w 2695290"/>
              <a:gd name="connsiteY8" fmla="*/ 0 h 2010506"/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10 w 2509410"/>
              <a:gd name="connsiteY2" fmla="*/ 2010506 h 2010506"/>
              <a:gd name="connsiteX3" fmla="*/ 2447634 w 2509410"/>
              <a:gd name="connsiteY3" fmla="*/ 1955039 h 2010506"/>
              <a:gd name="connsiteX4" fmla="*/ 1254708 w 2509410"/>
              <a:gd name="connsiteY4" fmla="*/ 1500088 h 2010506"/>
              <a:gd name="connsiteX5" fmla="*/ 61781 w 2509410"/>
              <a:gd name="connsiteY5" fmla="*/ 1955039 h 2010506"/>
              <a:gd name="connsiteX6" fmla="*/ 5 w 2509410"/>
              <a:gd name="connsiteY6" fmla="*/ 2010506 h 2010506"/>
              <a:gd name="connsiteX7" fmla="*/ 0 w 2509410"/>
              <a:gd name="connsiteY7" fmla="*/ 0 h 20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9410" h="2010506">
                <a:moveTo>
                  <a:pt x="0" y="0"/>
                </a:moveTo>
                <a:lnTo>
                  <a:pt x="2509405" y="0"/>
                </a:lnTo>
                <a:cubicBezTo>
                  <a:pt x="2509407" y="670169"/>
                  <a:pt x="2509408" y="1340337"/>
                  <a:pt x="2509410" y="2010506"/>
                </a:cubicBezTo>
                <a:lnTo>
                  <a:pt x="2447634" y="1955039"/>
                </a:lnTo>
                <a:cubicBezTo>
                  <a:pt x="2124768" y="1686771"/>
                  <a:pt x="1759968" y="1501569"/>
                  <a:pt x="1254708" y="1500088"/>
                </a:cubicBezTo>
                <a:cubicBezTo>
                  <a:pt x="749448" y="1501569"/>
                  <a:pt x="384648" y="1686771"/>
                  <a:pt x="61781" y="1955039"/>
                </a:cubicBezTo>
                <a:lnTo>
                  <a:pt x="5" y="2010506"/>
                </a:lnTo>
                <a:cubicBezTo>
                  <a:pt x="3" y="1340337"/>
                  <a:pt x="2" y="670169"/>
                  <a:pt x="0" y="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accent4">
                    <a:lumMod val="50000"/>
                  </a:schemeClr>
                </a:solidFill>
              </a:rPr>
              <a:t>Retention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F83B20E-DDC8-E8A9-6881-B6E39E239A4B}"/>
              </a:ext>
            </a:extLst>
          </p:cNvPr>
          <p:cNvSpPr/>
          <p:nvPr/>
        </p:nvSpPr>
        <p:spPr>
          <a:xfrm>
            <a:off x="5873458" y="1717577"/>
            <a:ext cx="2532787" cy="3909597"/>
          </a:xfrm>
          <a:custGeom>
            <a:avLst/>
            <a:gdLst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5 w 2532787"/>
              <a:gd name="connsiteY2" fmla="*/ 591681 h 3909597"/>
              <a:gd name="connsiteX3" fmla="*/ 2532787 w 2532787"/>
              <a:gd name="connsiteY3" fmla="*/ 591681 h 3909597"/>
              <a:gd name="connsiteX4" fmla="*/ 2532787 w 2532787"/>
              <a:gd name="connsiteY4" fmla="*/ 3909597 h 3909597"/>
              <a:gd name="connsiteX5" fmla="*/ 128892 w 2532787"/>
              <a:gd name="connsiteY5" fmla="*/ 2148842 h 3909597"/>
              <a:gd name="connsiteX6" fmla="*/ 2 w 2532787"/>
              <a:gd name="connsiteY6" fmla="*/ 2032471 h 3909597"/>
              <a:gd name="connsiteX7" fmla="*/ 2 w 2532787"/>
              <a:gd name="connsiteY7" fmla="*/ 1440792 h 3909597"/>
              <a:gd name="connsiteX8" fmla="*/ 0 w 2532787"/>
              <a:gd name="connsiteY8" fmla="*/ 144079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5 w 2532787"/>
              <a:gd name="connsiteY2" fmla="*/ 591681 h 3909597"/>
              <a:gd name="connsiteX3" fmla="*/ 2532787 w 2532787"/>
              <a:gd name="connsiteY3" fmla="*/ 3909597 h 3909597"/>
              <a:gd name="connsiteX4" fmla="*/ 128892 w 2532787"/>
              <a:gd name="connsiteY4" fmla="*/ 2148842 h 3909597"/>
              <a:gd name="connsiteX5" fmla="*/ 2 w 2532787"/>
              <a:gd name="connsiteY5" fmla="*/ 2032471 h 3909597"/>
              <a:gd name="connsiteX6" fmla="*/ 2 w 2532787"/>
              <a:gd name="connsiteY6" fmla="*/ 1440792 h 3909597"/>
              <a:gd name="connsiteX7" fmla="*/ 0 w 2532787"/>
              <a:gd name="connsiteY7" fmla="*/ 1440790 h 3909597"/>
              <a:gd name="connsiteX8" fmla="*/ 0 w 2532787"/>
              <a:gd name="connsiteY8" fmla="*/ 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7 w 2532787"/>
              <a:gd name="connsiteY2" fmla="*/ 3909597 h 3909597"/>
              <a:gd name="connsiteX3" fmla="*/ 128892 w 2532787"/>
              <a:gd name="connsiteY3" fmla="*/ 2148842 h 3909597"/>
              <a:gd name="connsiteX4" fmla="*/ 2 w 2532787"/>
              <a:gd name="connsiteY4" fmla="*/ 2032471 h 3909597"/>
              <a:gd name="connsiteX5" fmla="*/ 2 w 2532787"/>
              <a:gd name="connsiteY5" fmla="*/ 1440792 h 3909597"/>
              <a:gd name="connsiteX6" fmla="*/ 0 w 2532787"/>
              <a:gd name="connsiteY6" fmla="*/ 1440790 h 3909597"/>
              <a:gd name="connsiteX7" fmla="*/ 0 w 2532787"/>
              <a:gd name="connsiteY7" fmla="*/ 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7 w 2532787"/>
              <a:gd name="connsiteY2" fmla="*/ 3909597 h 3909597"/>
              <a:gd name="connsiteX3" fmla="*/ 128892 w 2532787"/>
              <a:gd name="connsiteY3" fmla="*/ 2148842 h 3909597"/>
              <a:gd name="connsiteX4" fmla="*/ 2 w 2532787"/>
              <a:gd name="connsiteY4" fmla="*/ 2032471 h 3909597"/>
              <a:gd name="connsiteX5" fmla="*/ 2 w 2532787"/>
              <a:gd name="connsiteY5" fmla="*/ 1440792 h 3909597"/>
              <a:gd name="connsiteX6" fmla="*/ 0 w 2532787"/>
              <a:gd name="connsiteY6" fmla="*/ 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7 w 2532787"/>
              <a:gd name="connsiteY2" fmla="*/ 3909597 h 3909597"/>
              <a:gd name="connsiteX3" fmla="*/ 128892 w 2532787"/>
              <a:gd name="connsiteY3" fmla="*/ 2148842 h 3909597"/>
              <a:gd name="connsiteX4" fmla="*/ 2 w 2532787"/>
              <a:gd name="connsiteY4" fmla="*/ 2032471 h 3909597"/>
              <a:gd name="connsiteX5" fmla="*/ 0 w 2532787"/>
              <a:gd name="connsiteY5" fmla="*/ 0 h 390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2787" h="3909597">
                <a:moveTo>
                  <a:pt x="0" y="0"/>
                </a:moveTo>
                <a:lnTo>
                  <a:pt x="2532785" y="0"/>
                </a:lnTo>
                <a:cubicBezTo>
                  <a:pt x="2532786" y="1303199"/>
                  <a:pt x="2532786" y="2606398"/>
                  <a:pt x="2532787" y="3909597"/>
                </a:cubicBezTo>
                <a:cubicBezTo>
                  <a:pt x="1290847" y="3612005"/>
                  <a:pt x="754738" y="2752669"/>
                  <a:pt x="128892" y="2148842"/>
                </a:cubicBezTo>
                <a:lnTo>
                  <a:pt x="2" y="2032471"/>
                </a:lnTo>
                <a:cubicBezTo>
                  <a:pt x="1" y="1354981"/>
                  <a:pt x="1" y="677490"/>
                  <a:pt x="0" y="0"/>
                </a:cubicBez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accent2">
                    <a:lumMod val="50000"/>
                  </a:schemeClr>
                </a:solidFill>
              </a:rPr>
              <a:t>Expansion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F679A5B-0575-96B5-E22F-FF4A732B89E4}"/>
              </a:ext>
            </a:extLst>
          </p:cNvPr>
          <p:cNvSpPr/>
          <p:nvPr/>
        </p:nvSpPr>
        <p:spPr>
          <a:xfrm>
            <a:off x="737755" y="3821676"/>
            <a:ext cx="2532785" cy="1848783"/>
          </a:xfrm>
          <a:custGeom>
            <a:avLst/>
            <a:gdLst>
              <a:gd name="connsiteX0" fmla="*/ 3408218 w 3408218"/>
              <a:gd name="connsiteY0" fmla="*/ 0 h 2703639"/>
              <a:gd name="connsiteX1" fmla="*/ 3408218 w 3408218"/>
              <a:gd name="connsiteY1" fmla="*/ 2703639 h 2703639"/>
              <a:gd name="connsiteX2" fmla="*/ 0 w 3408218"/>
              <a:gd name="connsiteY2" fmla="*/ 2703639 h 2703639"/>
              <a:gd name="connsiteX3" fmla="*/ 3234779 w 3408218"/>
              <a:gd name="connsiteY3" fmla="*/ 167608 h 270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8" h="2703639">
                <a:moveTo>
                  <a:pt x="3408218" y="0"/>
                </a:moveTo>
                <a:lnTo>
                  <a:pt x="3408218" y="2703639"/>
                </a:lnTo>
                <a:lnTo>
                  <a:pt x="0" y="2703639"/>
                </a:lnTo>
                <a:cubicBezTo>
                  <a:pt x="1671205" y="2275014"/>
                  <a:pt x="2392615" y="1037306"/>
                  <a:pt x="3234779" y="167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342900" bIns="342900" rtlCol="0" anchor="b">
            <a:noAutofit/>
          </a:bodyPr>
          <a:lstStyle/>
          <a:p>
            <a:pPr algn="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9A5D78F-DDE4-A628-BA55-6F3C79DE3182}"/>
              </a:ext>
            </a:extLst>
          </p:cNvPr>
          <p:cNvSpPr/>
          <p:nvPr/>
        </p:nvSpPr>
        <p:spPr>
          <a:xfrm>
            <a:off x="5873459" y="3821675"/>
            <a:ext cx="2532786" cy="1848783"/>
          </a:xfrm>
          <a:custGeom>
            <a:avLst/>
            <a:gdLst>
              <a:gd name="connsiteX0" fmla="*/ 0 w 3408219"/>
              <a:gd name="connsiteY0" fmla="*/ 0 h 2703640"/>
              <a:gd name="connsiteX1" fmla="*/ 173440 w 3408219"/>
              <a:gd name="connsiteY1" fmla="*/ 167609 h 2703640"/>
              <a:gd name="connsiteX2" fmla="*/ 3408219 w 3408219"/>
              <a:gd name="connsiteY2" fmla="*/ 2703640 h 2703640"/>
              <a:gd name="connsiteX3" fmla="*/ 0 w 3408219"/>
              <a:gd name="connsiteY3" fmla="*/ 2703640 h 27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9" h="2703640">
                <a:moveTo>
                  <a:pt x="0" y="0"/>
                </a:moveTo>
                <a:lnTo>
                  <a:pt x="173440" y="167609"/>
                </a:lnTo>
                <a:cubicBezTo>
                  <a:pt x="1015604" y="1037307"/>
                  <a:pt x="1737014" y="2275015"/>
                  <a:pt x="3408219" y="2703640"/>
                </a:cubicBezTo>
                <a:lnTo>
                  <a:pt x="0" y="27036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42900" bIns="342900" rtlCol="0" anchor="b">
            <a:no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239588-DAFF-D5E5-C0C4-B522EF90400A}"/>
              </a:ext>
            </a:extLst>
          </p:cNvPr>
          <p:cNvSpPr/>
          <p:nvPr/>
        </p:nvSpPr>
        <p:spPr>
          <a:xfrm>
            <a:off x="3317296" y="3275290"/>
            <a:ext cx="2509405" cy="2395169"/>
          </a:xfrm>
          <a:custGeom>
            <a:avLst/>
            <a:gdLst>
              <a:gd name="connsiteX0" fmla="*/ 1704109 w 3408218"/>
              <a:gd name="connsiteY0" fmla="*/ 0 h 3449781"/>
              <a:gd name="connsiteX1" fmla="*/ 3324315 w 3408218"/>
              <a:gd name="connsiteY1" fmla="*/ 665059 h 3449781"/>
              <a:gd name="connsiteX2" fmla="*/ 3408218 w 3408218"/>
              <a:gd name="connsiteY2" fmla="*/ 746142 h 3449781"/>
              <a:gd name="connsiteX3" fmla="*/ 3408218 w 3408218"/>
              <a:gd name="connsiteY3" fmla="*/ 3449781 h 3449781"/>
              <a:gd name="connsiteX4" fmla="*/ 1704109 w 3408218"/>
              <a:gd name="connsiteY4" fmla="*/ 3449781 h 3449781"/>
              <a:gd name="connsiteX5" fmla="*/ 0 w 3408218"/>
              <a:gd name="connsiteY5" fmla="*/ 3449781 h 3449781"/>
              <a:gd name="connsiteX6" fmla="*/ 0 w 3408218"/>
              <a:gd name="connsiteY6" fmla="*/ 746142 h 3449781"/>
              <a:gd name="connsiteX7" fmla="*/ 83904 w 3408218"/>
              <a:gd name="connsiteY7" fmla="*/ 665059 h 3449781"/>
              <a:gd name="connsiteX8" fmla="*/ 1704109 w 3408218"/>
              <a:gd name="connsiteY8" fmla="*/ 0 h 344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8218" h="3449781">
                <a:moveTo>
                  <a:pt x="1704109" y="0"/>
                </a:moveTo>
                <a:cubicBezTo>
                  <a:pt x="2390342" y="2165"/>
                  <a:pt x="2885805" y="272897"/>
                  <a:pt x="3324315" y="665059"/>
                </a:cubicBezTo>
                <a:lnTo>
                  <a:pt x="3408218" y="746142"/>
                </a:lnTo>
                <a:lnTo>
                  <a:pt x="3408218" y="3449781"/>
                </a:lnTo>
                <a:lnTo>
                  <a:pt x="1704109" y="3449781"/>
                </a:lnTo>
                <a:lnTo>
                  <a:pt x="0" y="3449781"/>
                </a:lnTo>
                <a:lnTo>
                  <a:pt x="0" y="746142"/>
                </a:lnTo>
                <a:lnTo>
                  <a:pt x="83904" y="665059"/>
                </a:lnTo>
                <a:cubicBezTo>
                  <a:pt x="522414" y="272897"/>
                  <a:pt x="1017876" y="2165"/>
                  <a:pt x="17041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42900" rtlCol="0" anchor="b">
            <a:no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60%</a:t>
            </a:r>
          </a:p>
        </p:txBody>
      </p:sp>
      <p:pic>
        <p:nvPicPr>
          <p:cNvPr id="4" name="Graphic 3" descr="Shield with solid fill">
            <a:extLst>
              <a:ext uri="{FF2B5EF4-FFF2-40B4-BE49-F238E27FC236}">
                <a16:creationId xmlns:a16="http://schemas.microsoft.com/office/drawing/2014/main" id="{6C7A7D3D-6C6E-138F-F5FB-AB4930592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6998" y="3335619"/>
            <a:ext cx="469999" cy="469999"/>
          </a:xfrm>
          <a:prstGeom prst="rect">
            <a:avLst/>
          </a:prstGeom>
        </p:spPr>
      </p:pic>
      <p:pic>
        <p:nvPicPr>
          <p:cNvPr id="5" name="Graphic 4" descr="Megaphone with solid fill">
            <a:extLst>
              <a:ext uri="{FF2B5EF4-FFF2-40B4-BE49-F238E27FC236}">
                <a16:creationId xmlns:a16="http://schemas.microsoft.com/office/drawing/2014/main" id="{53357ED3-70F7-82F5-84B1-9801FA138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69150" y="4150651"/>
            <a:ext cx="469999" cy="469999"/>
          </a:xfrm>
          <a:prstGeom prst="rect">
            <a:avLst/>
          </a:prstGeom>
        </p:spPr>
      </p:pic>
      <p:pic>
        <p:nvPicPr>
          <p:cNvPr id="6" name="Graphic 5" descr="Signal with solid fill">
            <a:extLst>
              <a:ext uri="{FF2B5EF4-FFF2-40B4-BE49-F238E27FC236}">
                <a16:creationId xmlns:a16="http://schemas.microsoft.com/office/drawing/2014/main" id="{9C5B42A6-E64D-219C-C7CE-54C840B39E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04852" y="4150651"/>
            <a:ext cx="469999" cy="469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270D8C-8C5B-8343-1A8A-D562F2AD40A7}"/>
              </a:ext>
            </a:extLst>
          </p:cNvPr>
          <p:cNvSpPr txBox="1"/>
          <p:nvPr/>
        </p:nvSpPr>
        <p:spPr>
          <a:xfrm>
            <a:off x="737753" y="1939180"/>
            <a:ext cx="25327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Attract new customers and convert prospects into first-time buyers.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1FE161-7221-F865-597C-C7844457ED4B}"/>
              </a:ext>
            </a:extLst>
          </p:cNvPr>
          <p:cNvSpPr txBox="1"/>
          <p:nvPr/>
        </p:nvSpPr>
        <p:spPr>
          <a:xfrm>
            <a:off x="3317294" y="1939180"/>
            <a:ext cx="25094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100" dirty="0"/>
              <a:t>Build long-term relationships to drive repeat purchases and customer loyalty.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5B06C8-5263-403F-405B-3CEA7C5A6944}"/>
              </a:ext>
            </a:extLst>
          </p:cNvPr>
          <p:cNvSpPr txBox="1"/>
          <p:nvPr/>
        </p:nvSpPr>
        <p:spPr>
          <a:xfrm>
            <a:off x="5873458" y="1939180"/>
            <a:ext cx="253278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100" dirty="0"/>
              <a:t>Increase customer value through upselling, cross-selling, and added services.</a:t>
            </a: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02142D17-01EF-121B-4DAC-53CA35A6A0CD}"/>
              </a:ext>
            </a:extLst>
          </p:cNvPr>
          <p:cNvSpPr/>
          <p:nvPr/>
        </p:nvSpPr>
        <p:spPr>
          <a:xfrm>
            <a:off x="327069" y="1424602"/>
            <a:ext cx="217189" cy="187232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E784A1FA-05B1-21D6-494B-8FEF37948971}"/>
              </a:ext>
            </a:extLst>
          </p:cNvPr>
          <p:cNvSpPr/>
          <p:nvPr/>
        </p:nvSpPr>
        <p:spPr>
          <a:xfrm rot="5400000">
            <a:off x="8551364" y="5779386"/>
            <a:ext cx="217189" cy="187232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7C4750-3967-56D2-E123-62CF3CCFDAD7}"/>
              </a:ext>
            </a:extLst>
          </p:cNvPr>
          <p:cNvSpPr txBox="1"/>
          <p:nvPr/>
        </p:nvSpPr>
        <p:spPr>
          <a:xfrm>
            <a:off x="6121973" y="5719113"/>
            <a:ext cx="2221925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400" cap="all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91E0A8-78D3-E45D-DA49-A3259FF43699}"/>
              </a:ext>
            </a:extLst>
          </p:cNvPr>
          <p:cNvSpPr txBox="1"/>
          <p:nvPr/>
        </p:nvSpPr>
        <p:spPr>
          <a:xfrm rot="16200000">
            <a:off x="-675299" y="2741712"/>
            <a:ext cx="2221925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400" cap="all" dirty="0"/>
              <a:t>Number of customers</a:t>
            </a:r>
          </a:p>
        </p:txBody>
      </p:sp>
    </p:spTree>
    <p:extLst>
      <p:ext uri="{BB962C8B-B14F-4D97-AF65-F5344CB8AC3E}">
        <p14:creationId xmlns:p14="http://schemas.microsoft.com/office/powerpoint/2010/main" val="3825633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E99F6-76AC-0416-47E9-6322A98D8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98C6-90DE-9FF0-1025-BB1C70DF5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CLV (Customer Lifetime Value) – Slide Template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4D6C579-5642-6329-C53D-D8FECB51C50F}"/>
              </a:ext>
            </a:extLst>
          </p:cNvPr>
          <p:cNvSpPr/>
          <p:nvPr/>
        </p:nvSpPr>
        <p:spPr>
          <a:xfrm>
            <a:off x="733423" y="1717577"/>
            <a:ext cx="2537117" cy="3909597"/>
          </a:xfrm>
          <a:custGeom>
            <a:avLst/>
            <a:gdLst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2785 w 2537117"/>
              <a:gd name="connsiteY2" fmla="*/ 591681 h 3909597"/>
              <a:gd name="connsiteX3" fmla="*/ 2537117 w 2537117"/>
              <a:gd name="connsiteY3" fmla="*/ 591681 h 3909597"/>
              <a:gd name="connsiteX4" fmla="*/ 2537117 w 2537117"/>
              <a:gd name="connsiteY4" fmla="*/ 2032471 h 3909597"/>
              <a:gd name="connsiteX5" fmla="*/ 2408228 w 2537117"/>
              <a:gd name="connsiteY5" fmla="*/ 2148842 h 3909597"/>
              <a:gd name="connsiteX6" fmla="*/ 4332 w 2537117"/>
              <a:gd name="connsiteY6" fmla="*/ 3909597 h 3909597"/>
              <a:gd name="connsiteX7" fmla="*/ 4332 w 2537117"/>
              <a:gd name="connsiteY7" fmla="*/ 3316718 h 3909597"/>
              <a:gd name="connsiteX8" fmla="*/ 0 w 2537117"/>
              <a:gd name="connsiteY8" fmla="*/ 3317916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2785 w 2537117"/>
              <a:gd name="connsiteY2" fmla="*/ 591681 h 3909597"/>
              <a:gd name="connsiteX3" fmla="*/ 2537117 w 2537117"/>
              <a:gd name="connsiteY3" fmla="*/ 2032471 h 3909597"/>
              <a:gd name="connsiteX4" fmla="*/ 2408228 w 2537117"/>
              <a:gd name="connsiteY4" fmla="*/ 2148842 h 3909597"/>
              <a:gd name="connsiteX5" fmla="*/ 4332 w 2537117"/>
              <a:gd name="connsiteY5" fmla="*/ 3909597 h 3909597"/>
              <a:gd name="connsiteX6" fmla="*/ 4332 w 2537117"/>
              <a:gd name="connsiteY6" fmla="*/ 3316718 h 3909597"/>
              <a:gd name="connsiteX7" fmla="*/ 0 w 2537117"/>
              <a:gd name="connsiteY7" fmla="*/ 3317916 h 3909597"/>
              <a:gd name="connsiteX8" fmla="*/ 0 w 2537117"/>
              <a:gd name="connsiteY8" fmla="*/ 0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7117 w 2537117"/>
              <a:gd name="connsiteY2" fmla="*/ 2032471 h 3909597"/>
              <a:gd name="connsiteX3" fmla="*/ 2408228 w 2537117"/>
              <a:gd name="connsiteY3" fmla="*/ 2148842 h 3909597"/>
              <a:gd name="connsiteX4" fmla="*/ 4332 w 2537117"/>
              <a:gd name="connsiteY4" fmla="*/ 3909597 h 3909597"/>
              <a:gd name="connsiteX5" fmla="*/ 4332 w 2537117"/>
              <a:gd name="connsiteY5" fmla="*/ 3316718 h 3909597"/>
              <a:gd name="connsiteX6" fmla="*/ 0 w 2537117"/>
              <a:gd name="connsiteY6" fmla="*/ 3317916 h 3909597"/>
              <a:gd name="connsiteX7" fmla="*/ 0 w 2537117"/>
              <a:gd name="connsiteY7" fmla="*/ 0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7117 w 2537117"/>
              <a:gd name="connsiteY2" fmla="*/ 2032471 h 3909597"/>
              <a:gd name="connsiteX3" fmla="*/ 2408228 w 2537117"/>
              <a:gd name="connsiteY3" fmla="*/ 2148842 h 3909597"/>
              <a:gd name="connsiteX4" fmla="*/ 4332 w 2537117"/>
              <a:gd name="connsiteY4" fmla="*/ 3909597 h 3909597"/>
              <a:gd name="connsiteX5" fmla="*/ 4332 w 2537117"/>
              <a:gd name="connsiteY5" fmla="*/ 3316718 h 3909597"/>
              <a:gd name="connsiteX6" fmla="*/ 0 w 2537117"/>
              <a:gd name="connsiteY6" fmla="*/ 0 h 3909597"/>
              <a:gd name="connsiteX0" fmla="*/ 0 w 2537117"/>
              <a:gd name="connsiteY0" fmla="*/ 0 h 3909597"/>
              <a:gd name="connsiteX1" fmla="*/ 2532785 w 2537117"/>
              <a:gd name="connsiteY1" fmla="*/ 0 h 3909597"/>
              <a:gd name="connsiteX2" fmla="*/ 2537117 w 2537117"/>
              <a:gd name="connsiteY2" fmla="*/ 2032471 h 3909597"/>
              <a:gd name="connsiteX3" fmla="*/ 2408228 w 2537117"/>
              <a:gd name="connsiteY3" fmla="*/ 2148842 h 3909597"/>
              <a:gd name="connsiteX4" fmla="*/ 4332 w 2537117"/>
              <a:gd name="connsiteY4" fmla="*/ 3909597 h 3909597"/>
              <a:gd name="connsiteX5" fmla="*/ 0 w 2537117"/>
              <a:gd name="connsiteY5" fmla="*/ 0 h 390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7117" h="3909597">
                <a:moveTo>
                  <a:pt x="0" y="0"/>
                </a:moveTo>
                <a:lnTo>
                  <a:pt x="2532785" y="0"/>
                </a:lnTo>
                <a:lnTo>
                  <a:pt x="2537117" y="2032471"/>
                </a:lnTo>
                <a:lnTo>
                  <a:pt x="2408228" y="2148842"/>
                </a:lnTo>
                <a:cubicBezTo>
                  <a:pt x="1782381" y="2752669"/>
                  <a:pt x="1246272" y="3612005"/>
                  <a:pt x="4332" y="390959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accent1">
                    <a:lumMod val="50000"/>
                  </a:schemeClr>
                </a:solidFill>
              </a:rPr>
              <a:t>Acquisition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668BFD1-4ACD-B391-504F-1264FBDCA4FF}"/>
              </a:ext>
            </a:extLst>
          </p:cNvPr>
          <p:cNvSpPr/>
          <p:nvPr/>
        </p:nvSpPr>
        <p:spPr>
          <a:xfrm>
            <a:off x="3317292" y="1718336"/>
            <a:ext cx="2509410" cy="2010506"/>
          </a:xfrm>
          <a:custGeom>
            <a:avLst/>
            <a:gdLst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05 w 2509410"/>
              <a:gd name="connsiteY2" fmla="*/ 590922 h 2010506"/>
              <a:gd name="connsiteX3" fmla="*/ 2509410 w 2509410"/>
              <a:gd name="connsiteY3" fmla="*/ 590922 h 2010506"/>
              <a:gd name="connsiteX4" fmla="*/ 2509410 w 2509410"/>
              <a:gd name="connsiteY4" fmla="*/ 2010506 h 2010506"/>
              <a:gd name="connsiteX5" fmla="*/ 2447634 w 2509410"/>
              <a:gd name="connsiteY5" fmla="*/ 1955039 h 2010506"/>
              <a:gd name="connsiteX6" fmla="*/ 1254708 w 2509410"/>
              <a:gd name="connsiteY6" fmla="*/ 1500088 h 2010506"/>
              <a:gd name="connsiteX7" fmla="*/ 61781 w 2509410"/>
              <a:gd name="connsiteY7" fmla="*/ 1955039 h 2010506"/>
              <a:gd name="connsiteX8" fmla="*/ 5 w 2509410"/>
              <a:gd name="connsiteY8" fmla="*/ 2010506 h 2010506"/>
              <a:gd name="connsiteX9" fmla="*/ 5 w 2509410"/>
              <a:gd name="connsiteY9" fmla="*/ 1419580 h 2010506"/>
              <a:gd name="connsiteX10" fmla="*/ 0 w 2509410"/>
              <a:gd name="connsiteY10" fmla="*/ 1419584 h 2010506"/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05 w 2509410"/>
              <a:gd name="connsiteY2" fmla="*/ 590922 h 2010506"/>
              <a:gd name="connsiteX3" fmla="*/ 2509410 w 2509410"/>
              <a:gd name="connsiteY3" fmla="*/ 2010506 h 2010506"/>
              <a:gd name="connsiteX4" fmla="*/ 2447634 w 2509410"/>
              <a:gd name="connsiteY4" fmla="*/ 1955039 h 2010506"/>
              <a:gd name="connsiteX5" fmla="*/ 1254708 w 2509410"/>
              <a:gd name="connsiteY5" fmla="*/ 1500088 h 2010506"/>
              <a:gd name="connsiteX6" fmla="*/ 61781 w 2509410"/>
              <a:gd name="connsiteY6" fmla="*/ 1955039 h 2010506"/>
              <a:gd name="connsiteX7" fmla="*/ 5 w 2509410"/>
              <a:gd name="connsiteY7" fmla="*/ 2010506 h 2010506"/>
              <a:gd name="connsiteX8" fmla="*/ 5 w 2509410"/>
              <a:gd name="connsiteY8" fmla="*/ 1419580 h 2010506"/>
              <a:gd name="connsiteX9" fmla="*/ 0 w 2509410"/>
              <a:gd name="connsiteY9" fmla="*/ 1419584 h 2010506"/>
              <a:gd name="connsiteX10" fmla="*/ 0 w 2509410"/>
              <a:gd name="connsiteY10" fmla="*/ 0 h 2010506"/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10 w 2509410"/>
              <a:gd name="connsiteY2" fmla="*/ 2010506 h 2010506"/>
              <a:gd name="connsiteX3" fmla="*/ 2447634 w 2509410"/>
              <a:gd name="connsiteY3" fmla="*/ 1955039 h 2010506"/>
              <a:gd name="connsiteX4" fmla="*/ 1254708 w 2509410"/>
              <a:gd name="connsiteY4" fmla="*/ 1500088 h 2010506"/>
              <a:gd name="connsiteX5" fmla="*/ 61781 w 2509410"/>
              <a:gd name="connsiteY5" fmla="*/ 1955039 h 2010506"/>
              <a:gd name="connsiteX6" fmla="*/ 5 w 2509410"/>
              <a:gd name="connsiteY6" fmla="*/ 2010506 h 2010506"/>
              <a:gd name="connsiteX7" fmla="*/ 5 w 2509410"/>
              <a:gd name="connsiteY7" fmla="*/ 1419580 h 2010506"/>
              <a:gd name="connsiteX8" fmla="*/ 0 w 2509410"/>
              <a:gd name="connsiteY8" fmla="*/ 1419584 h 2010506"/>
              <a:gd name="connsiteX9" fmla="*/ 0 w 2509410"/>
              <a:gd name="connsiteY9" fmla="*/ 0 h 2010506"/>
              <a:gd name="connsiteX0" fmla="*/ 185880 w 2695290"/>
              <a:gd name="connsiteY0" fmla="*/ 0 h 2010506"/>
              <a:gd name="connsiteX1" fmla="*/ 2695285 w 2695290"/>
              <a:gd name="connsiteY1" fmla="*/ 0 h 2010506"/>
              <a:gd name="connsiteX2" fmla="*/ 2695290 w 2695290"/>
              <a:gd name="connsiteY2" fmla="*/ 2010506 h 2010506"/>
              <a:gd name="connsiteX3" fmla="*/ 2633514 w 2695290"/>
              <a:gd name="connsiteY3" fmla="*/ 1955039 h 2010506"/>
              <a:gd name="connsiteX4" fmla="*/ 1440588 w 2695290"/>
              <a:gd name="connsiteY4" fmla="*/ 1500088 h 2010506"/>
              <a:gd name="connsiteX5" fmla="*/ 247661 w 2695290"/>
              <a:gd name="connsiteY5" fmla="*/ 1955039 h 2010506"/>
              <a:gd name="connsiteX6" fmla="*/ 185885 w 2695290"/>
              <a:gd name="connsiteY6" fmla="*/ 2010506 h 2010506"/>
              <a:gd name="connsiteX7" fmla="*/ 185885 w 2695290"/>
              <a:gd name="connsiteY7" fmla="*/ 1419580 h 2010506"/>
              <a:gd name="connsiteX8" fmla="*/ 185880 w 2695290"/>
              <a:gd name="connsiteY8" fmla="*/ 0 h 2010506"/>
              <a:gd name="connsiteX0" fmla="*/ 0 w 2509410"/>
              <a:gd name="connsiteY0" fmla="*/ 0 h 2010506"/>
              <a:gd name="connsiteX1" fmla="*/ 2509405 w 2509410"/>
              <a:gd name="connsiteY1" fmla="*/ 0 h 2010506"/>
              <a:gd name="connsiteX2" fmla="*/ 2509410 w 2509410"/>
              <a:gd name="connsiteY2" fmla="*/ 2010506 h 2010506"/>
              <a:gd name="connsiteX3" fmla="*/ 2447634 w 2509410"/>
              <a:gd name="connsiteY3" fmla="*/ 1955039 h 2010506"/>
              <a:gd name="connsiteX4" fmla="*/ 1254708 w 2509410"/>
              <a:gd name="connsiteY4" fmla="*/ 1500088 h 2010506"/>
              <a:gd name="connsiteX5" fmla="*/ 61781 w 2509410"/>
              <a:gd name="connsiteY5" fmla="*/ 1955039 h 2010506"/>
              <a:gd name="connsiteX6" fmla="*/ 5 w 2509410"/>
              <a:gd name="connsiteY6" fmla="*/ 2010506 h 2010506"/>
              <a:gd name="connsiteX7" fmla="*/ 0 w 2509410"/>
              <a:gd name="connsiteY7" fmla="*/ 0 h 201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9410" h="2010506">
                <a:moveTo>
                  <a:pt x="0" y="0"/>
                </a:moveTo>
                <a:lnTo>
                  <a:pt x="2509405" y="0"/>
                </a:lnTo>
                <a:cubicBezTo>
                  <a:pt x="2509407" y="670169"/>
                  <a:pt x="2509408" y="1340337"/>
                  <a:pt x="2509410" y="2010506"/>
                </a:cubicBezTo>
                <a:lnTo>
                  <a:pt x="2447634" y="1955039"/>
                </a:lnTo>
                <a:cubicBezTo>
                  <a:pt x="2124768" y="1686771"/>
                  <a:pt x="1759968" y="1501569"/>
                  <a:pt x="1254708" y="1500088"/>
                </a:cubicBezTo>
                <a:cubicBezTo>
                  <a:pt x="749448" y="1501569"/>
                  <a:pt x="384648" y="1686771"/>
                  <a:pt x="61781" y="1955039"/>
                </a:cubicBezTo>
                <a:lnTo>
                  <a:pt x="5" y="2010506"/>
                </a:lnTo>
                <a:cubicBezTo>
                  <a:pt x="3" y="1340337"/>
                  <a:pt x="2" y="670169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accent4">
                    <a:lumMod val="50000"/>
                  </a:schemeClr>
                </a:solidFill>
              </a:rPr>
              <a:t>Retention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EA48C54-9576-0B0C-69A2-90E58B2F615D}"/>
              </a:ext>
            </a:extLst>
          </p:cNvPr>
          <p:cNvSpPr/>
          <p:nvPr/>
        </p:nvSpPr>
        <p:spPr>
          <a:xfrm>
            <a:off x="5873458" y="1717577"/>
            <a:ext cx="2532787" cy="3909597"/>
          </a:xfrm>
          <a:custGeom>
            <a:avLst/>
            <a:gdLst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5 w 2532787"/>
              <a:gd name="connsiteY2" fmla="*/ 591681 h 3909597"/>
              <a:gd name="connsiteX3" fmla="*/ 2532787 w 2532787"/>
              <a:gd name="connsiteY3" fmla="*/ 591681 h 3909597"/>
              <a:gd name="connsiteX4" fmla="*/ 2532787 w 2532787"/>
              <a:gd name="connsiteY4" fmla="*/ 3909597 h 3909597"/>
              <a:gd name="connsiteX5" fmla="*/ 128892 w 2532787"/>
              <a:gd name="connsiteY5" fmla="*/ 2148842 h 3909597"/>
              <a:gd name="connsiteX6" fmla="*/ 2 w 2532787"/>
              <a:gd name="connsiteY6" fmla="*/ 2032471 h 3909597"/>
              <a:gd name="connsiteX7" fmla="*/ 2 w 2532787"/>
              <a:gd name="connsiteY7" fmla="*/ 1440792 h 3909597"/>
              <a:gd name="connsiteX8" fmla="*/ 0 w 2532787"/>
              <a:gd name="connsiteY8" fmla="*/ 144079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5 w 2532787"/>
              <a:gd name="connsiteY2" fmla="*/ 591681 h 3909597"/>
              <a:gd name="connsiteX3" fmla="*/ 2532787 w 2532787"/>
              <a:gd name="connsiteY3" fmla="*/ 3909597 h 3909597"/>
              <a:gd name="connsiteX4" fmla="*/ 128892 w 2532787"/>
              <a:gd name="connsiteY4" fmla="*/ 2148842 h 3909597"/>
              <a:gd name="connsiteX5" fmla="*/ 2 w 2532787"/>
              <a:gd name="connsiteY5" fmla="*/ 2032471 h 3909597"/>
              <a:gd name="connsiteX6" fmla="*/ 2 w 2532787"/>
              <a:gd name="connsiteY6" fmla="*/ 1440792 h 3909597"/>
              <a:gd name="connsiteX7" fmla="*/ 0 w 2532787"/>
              <a:gd name="connsiteY7" fmla="*/ 1440790 h 3909597"/>
              <a:gd name="connsiteX8" fmla="*/ 0 w 2532787"/>
              <a:gd name="connsiteY8" fmla="*/ 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7 w 2532787"/>
              <a:gd name="connsiteY2" fmla="*/ 3909597 h 3909597"/>
              <a:gd name="connsiteX3" fmla="*/ 128892 w 2532787"/>
              <a:gd name="connsiteY3" fmla="*/ 2148842 h 3909597"/>
              <a:gd name="connsiteX4" fmla="*/ 2 w 2532787"/>
              <a:gd name="connsiteY4" fmla="*/ 2032471 h 3909597"/>
              <a:gd name="connsiteX5" fmla="*/ 2 w 2532787"/>
              <a:gd name="connsiteY5" fmla="*/ 1440792 h 3909597"/>
              <a:gd name="connsiteX6" fmla="*/ 0 w 2532787"/>
              <a:gd name="connsiteY6" fmla="*/ 1440790 h 3909597"/>
              <a:gd name="connsiteX7" fmla="*/ 0 w 2532787"/>
              <a:gd name="connsiteY7" fmla="*/ 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7 w 2532787"/>
              <a:gd name="connsiteY2" fmla="*/ 3909597 h 3909597"/>
              <a:gd name="connsiteX3" fmla="*/ 128892 w 2532787"/>
              <a:gd name="connsiteY3" fmla="*/ 2148842 h 3909597"/>
              <a:gd name="connsiteX4" fmla="*/ 2 w 2532787"/>
              <a:gd name="connsiteY4" fmla="*/ 2032471 h 3909597"/>
              <a:gd name="connsiteX5" fmla="*/ 2 w 2532787"/>
              <a:gd name="connsiteY5" fmla="*/ 1440792 h 3909597"/>
              <a:gd name="connsiteX6" fmla="*/ 0 w 2532787"/>
              <a:gd name="connsiteY6" fmla="*/ 0 h 3909597"/>
              <a:gd name="connsiteX0" fmla="*/ 0 w 2532787"/>
              <a:gd name="connsiteY0" fmla="*/ 0 h 3909597"/>
              <a:gd name="connsiteX1" fmla="*/ 2532785 w 2532787"/>
              <a:gd name="connsiteY1" fmla="*/ 0 h 3909597"/>
              <a:gd name="connsiteX2" fmla="*/ 2532787 w 2532787"/>
              <a:gd name="connsiteY2" fmla="*/ 3909597 h 3909597"/>
              <a:gd name="connsiteX3" fmla="*/ 128892 w 2532787"/>
              <a:gd name="connsiteY3" fmla="*/ 2148842 h 3909597"/>
              <a:gd name="connsiteX4" fmla="*/ 2 w 2532787"/>
              <a:gd name="connsiteY4" fmla="*/ 2032471 h 3909597"/>
              <a:gd name="connsiteX5" fmla="*/ 0 w 2532787"/>
              <a:gd name="connsiteY5" fmla="*/ 0 h 3909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2787" h="3909597">
                <a:moveTo>
                  <a:pt x="0" y="0"/>
                </a:moveTo>
                <a:lnTo>
                  <a:pt x="2532785" y="0"/>
                </a:lnTo>
                <a:cubicBezTo>
                  <a:pt x="2532786" y="1303199"/>
                  <a:pt x="2532786" y="2606398"/>
                  <a:pt x="2532787" y="3909597"/>
                </a:cubicBezTo>
                <a:cubicBezTo>
                  <a:pt x="1290847" y="3612005"/>
                  <a:pt x="754738" y="2752669"/>
                  <a:pt x="128892" y="2148842"/>
                </a:cubicBezTo>
                <a:lnTo>
                  <a:pt x="2" y="2032471"/>
                </a:lnTo>
                <a:cubicBezTo>
                  <a:pt x="1" y="1354981"/>
                  <a:pt x="1" y="677490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cap="all" dirty="0">
                <a:solidFill>
                  <a:schemeClr val="accent2">
                    <a:lumMod val="50000"/>
                  </a:schemeClr>
                </a:solidFill>
              </a:rPr>
              <a:t>Expansion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628ECFB-59B8-3BE5-8827-DD28730EC184}"/>
              </a:ext>
            </a:extLst>
          </p:cNvPr>
          <p:cNvSpPr/>
          <p:nvPr/>
        </p:nvSpPr>
        <p:spPr>
          <a:xfrm>
            <a:off x="737755" y="3821676"/>
            <a:ext cx="2532785" cy="1848783"/>
          </a:xfrm>
          <a:custGeom>
            <a:avLst/>
            <a:gdLst>
              <a:gd name="connsiteX0" fmla="*/ 3408218 w 3408218"/>
              <a:gd name="connsiteY0" fmla="*/ 0 h 2703639"/>
              <a:gd name="connsiteX1" fmla="*/ 3408218 w 3408218"/>
              <a:gd name="connsiteY1" fmla="*/ 2703639 h 2703639"/>
              <a:gd name="connsiteX2" fmla="*/ 0 w 3408218"/>
              <a:gd name="connsiteY2" fmla="*/ 2703639 h 2703639"/>
              <a:gd name="connsiteX3" fmla="*/ 3234779 w 3408218"/>
              <a:gd name="connsiteY3" fmla="*/ 167608 h 270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8" h="2703639">
                <a:moveTo>
                  <a:pt x="3408218" y="0"/>
                </a:moveTo>
                <a:lnTo>
                  <a:pt x="3408218" y="2703639"/>
                </a:lnTo>
                <a:lnTo>
                  <a:pt x="0" y="2703639"/>
                </a:lnTo>
                <a:cubicBezTo>
                  <a:pt x="1671205" y="2275014"/>
                  <a:pt x="2392615" y="1037306"/>
                  <a:pt x="3234779" y="167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342900" bIns="342900" rtlCol="0" anchor="b">
            <a:no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9F6486-C26D-D6A7-B7EE-0515A0A3328E}"/>
              </a:ext>
            </a:extLst>
          </p:cNvPr>
          <p:cNvSpPr/>
          <p:nvPr/>
        </p:nvSpPr>
        <p:spPr>
          <a:xfrm>
            <a:off x="5873459" y="3821675"/>
            <a:ext cx="2532786" cy="1848783"/>
          </a:xfrm>
          <a:custGeom>
            <a:avLst/>
            <a:gdLst>
              <a:gd name="connsiteX0" fmla="*/ 0 w 3408219"/>
              <a:gd name="connsiteY0" fmla="*/ 0 h 2703640"/>
              <a:gd name="connsiteX1" fmla="*/ 173440 w 3408219"/>
              <a:gd name="connsiteY1" fmla="*/ 167609 h 2703640"/>
              <a:gd name="connsiteX2" fmla="*/ 3408219 w 3408219"/>
              <a:gd name="connsiteY2" fmla="*/ 2703640 h 2703640"/>
              <a:gd name="connsiteX3" fmla="*/ 0 w 3408219"/>
              <a:gd name="connsiteY3" fmla="*/ 2703640 h 270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8219" h="2703640">
                <a:moveTo>
                  <a:pt x="0" y="0"/>
                </a:moveTo>
                <a:lnTo>
                  <a:pt x="173440" y="167609"/>
                </a:lnTo>
                <a:cubicBezTo>
                  <a:pt x="1015604" y="1037307"/>
                  <a:pt x="1737014" y="2275015"/>
                  <a:pt x="3408219" y="2703640"/>
                </a:cubicBezTo>
                <a:lnTo>
                  <a:pt x="0" y="27036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42900" bIns="342900" rtlCol="0" anchor="b"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20%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B8B93CC-791B-C049-056D-23AC1926A67A}"/>
              </a:ext>
            </a:extLst>
          </p:cNvPr>
          <p:cNvSpPr/>
          <p:nvPr/>
        </p:nvSpPr>
        <p:spPr>
          <a:xfrm>
            <a:off x="3317296" y="3275290"/>
            <a:ext cx="2509405" cy="2395169"/>
          </a:xfrm>
          <a:custGeom>
            <a:avLst/>
            <a:gdLst>
              <a:gd name="connsiteX0" fmla="*/ 1704109 w 3408218"/>
              <a:gd name="connsiteY0" fmla="*/ 0 h 3449781"/>
              <a:gd name="connsiteX1" fmla="*/ 3324315 w 3408218"/>
              <a:gd name="connsiteY1" fmla="*/ 665059 h 3449781"/>
              <a:gd name="connsiteX2" fmla="*/ 3408218 w 3408218"/>
              <a:gd name="connsiteY2" fmla="*/ 746142 h 3449781"/>
              <a:gd name="connsiteX3" fmla="*/ 3408218 w 3408218"/>
              <a:gd name="connsiteY3" fmla="*/ 3449781 h 3449781"/>
              <a:gd name="connsiteX4" fmla="*/ 1704109 w 3408218"/>
              <a:gd name="connsiteY4" fmla="*/ 3449781 h 3449781"/>
              <a:gd name="connsiteX5" fmla="*/ 0 w 3408218"/>
              <a:gd name="connsiteY5" fmla="*/ 3449781 h 3449781"/>
              <a:gd name="connsiteX6" fmla="*/ 0 w 3408218"/>
              <a:gd name="connsiteY6" fmla="*/ 746142 h 3449781"/>
              <a:gd name="connsiteX7" fmla="*/ 83904 w 3408218"/>
              <a:gd name="connsiteY7" fmla="*/ 665059 h 3449781"/>
              <a:gd name="connsiteX8" fmla="*/ 1704109 w 3408218"/>
              <a:gd name="connsiteY8" fmla="*/ 0 h 3449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8218" h="3449781">
                <a:moveTo>
                  <a:pt x="1704109" y="0"/>
                </a:moveTo>
                <a:cubicBezTo>
                  <a:pt x="2390342" y="2165"/>
                  <a:pt x="2885805" y="272897"/>
                  <a:pt x="3324315" y="665059"/>
                </a:cubicBezTo>
                <a:lnTo>
                  <a:pt x="3408218" y="746142"/>
                </a:lnTo>
                <a:lnTo>
                  <a:pt x="3408218" y="3449781"/>
                </a:lnTo>
                <a:lnTo>
                  <a:pt x="1704109" y="3449781"/>
                </a:lnTo>
                <a:lnTo>
                  <a:pt x="0" y="3449781"/>
                </a:lnTo>
                <a:lnTo>
                  <a:pt x="0" y="746142"/>
                </a:lnTo>
                <a:lnTo>
                  <a:pt x="83904" y="665059"/>
                </a:lnTo>
                <a:cubicBezTo>
                  <a:pt x="522414" y="272897"/>
                  <a:pt x="1017876" y="2165"/>
                  <a:pt x="17041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342900" rtlCol="0" anchor="b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60%</a:t>
            </a:r>
          </a:p>
        </p:txBody>
      </p:sp>
      <p:pic>
        <p:nvPicPr>
          <p:cNvPr id="4" name="Graphic 3" descr="Shield with solid fill">
            <a:extLst>
              <a:ext uri="{FF2B5EF4-FFF2-40B4-BE49-F238E27FC236}">
                <a16:creationId xmlns:a16="http://schemas.microsoft.com/office/drawing/2014/main" id="{6049D41F-9CE6-AF11-EEC5-3EB69FAD6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36998" y="3335619"/>
            <a:ext cx="469999" cy="469999"/>
          </a:xfrm>
          <a:prstGeom prst="rect">
            <a:avLst/>
          </a:prstGeom>
        </p:spPr>
      </p:pic>
      <p:pic>
        <p:nvPicPr>
          <p:cNvPr id="5" name="Graphic 4" descr="Megaphone with solid fill">
            <a:extLst>
              <a:ext uri="{FF2B5EF4-FFF2-40B4-BE49-F238E27FC236}">
                <a16:creationId xmlns:a16="http://schemas.microsoft.com/office/drawing/2014/main" id="{8C5263AF-E240-958D-467E-003B527994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69150" y="4150651"/>
            <a:ext cx="469999" cy="469999"/>
          </a:xfrm>
          <a:prstGeom prst="rect">
            <a:avLst/>
          </a:prstGeom>
        </p:spPr>
      </p:pic>
      <p:pic>
        <p:nvPicPr>
          <p:cNvPr id="6" name="Graphic 5" descr="Signal with solid fill">
            <a:extLst>
              <a:ext uri="{FF2B5EF4-FFF2-40B4-BE49-F238E27FC236}">
                <a16:creationId xmlns:a16="http://schemas.microsoft.com/office/drawing/2014/main" id="{860F4B69-26B4-178F-1E75-7E1F125D94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04852" y="4150651"/>
            <a:ext cx="469999" cy="469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15B099-C6DD-E8D5-1FFE-C6C018298990}"/>
              </a:ext>
            </a:extLst>
          </p:cNvPr>
          <p:cNvSpPr txBox="1"/>
          <p:nvPr/>
        </p:nvSpPr>
        <p:spPr>
          <a:xfrm>
            <a:off x="737753" y="1939180"/>
            <a:ext cx="25327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Attract new customers and convert prospects into first-time buyers.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3695E0-8596-1062-BE3F-1E23CCB89E33}"/>
              </a:ext>
            </a:extLst>
          </p:cNvPr>
          <p:cNvSpPr txBox="1"/>
          <p:nvPr/>
        </p:nvSpPr>
        <p:spPr>
          <a:xfrm>
            <a:off x="3317294" y="1939180"/>
            <a:ext cx="25094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100" dirty="0"/>
              <a:t>Build long-term relationships to drive repeat purchases and customer loyalty.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6D1DE7-291F-F3E7-6436-07D6BABCE870}"/>
              </a:ext>
            </a:extLst>
          </p:cNvPr>
          <p:cNvSpPr txBox="1"/>
          <p:nvPr/>
        </p:nvSpPr>
        <p:spPr>
          <a:xfrm>
            <a:off x="5873458" y="1939180"/>
            <a:ext cx="253278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100" dirty="0"/>
              <a:t>Increase customer value through upselling, cross-selling, and added services.</a:t>
            </a: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5B4A550-7190-7D12-5CA4-E0B53515060B}"/>
              </a:ext>
            </a:extLst>
          </p:cNvPr>
          <p:cNvSpPr/>
          <p:nvPr/>
        </p:nvSpPr>
        <p:spPr>
          <a:xfrm>
            <a:off x="327069" y="1424602"/>
            <a:ext cx="217189" cy="18723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AF8B732-1B67-CE4E-5B4E-866F3DF04DEF}"/>
              </a:ext>
            </a:extLst>
          </p:cNvPr>
          <p:cNvSpPr/>
          <p:nvPr/>
        </p:nvSpPr>
        <p:spPr>
          <a:xfrm rot="5400000">
            <a:off x="8551364" y="5779386"/>
            <a:ext cx="217189" cy="18723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CF05FA-A5C6-D404-850F-EA0FFEF86696}"/>
              </a:ext>
            </a:extLst>
          </p:cNvPr>
          <p:cNvSpPr txBox="1"/>
          <p:nvPr/>
        </p:nvSpPr>
        <p:spPr>
          <a:xfrm>
            <a:off x="6121973" y="5719113"/>
            <a:ext cx="2221925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400" cap="all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4B60E-91AB-8002-619F-5198BEAD1B21}"/>
              </a:ext>
            </a:extLst>
          </p:cNvPr>
          <p:cNvSpPr txBox="1"/>
          <p:nvPr/>
        </p:nvSpPr>
        <p:spPr>
          <a:xfrm rot="16200000">
            <a:off x="-675299" y="2741712"/>
            <a:ext cx="2221925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1400" cap="all" dirty="0">
                <a:solidFill>
                  <a:schemeClr val="bg1"/>
                </a:solidFill>
              </a:rPr>
              <a:t>Number of customers</a:t>
            </a:r>
          </a:p>
        </p:txBody>
      </p:sp>
    </p:spTree>
    <p:extLst>
      <p:ext uri="{BB962C8B-B14F-4D97-AF65-F5344CB8AC3E}">
        <p14:creationId xmlns:p14="http://schemas.microsoft.com/office/powerpoint/2010/main" val="86954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10495</TotalTime>
  <Words>170</Words>
  <Application>Microsoft Office PowerPoint</Application>
  <PresentationFormat>On-screen Show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CLV (Customer Lifetime Value) – Slide Template</vt:lpstr>
      <vt:lpstr>CLV (Customer Lifetime Value)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CLV (Customer Lifetime Value)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2025-07-28T20:17:03Z</dcterms:modified>
  <cp:category>Charts &amp; Diagrams</cp:category>
</cp:coreProperties>
</file>