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4" r:id="rId4"/>
    <p:sldId id="36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1402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C0B07-EE77-6C92-91BD-2D63E02B4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9801B8-865C-DC3B-4A8F-87C2F40AD7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6C8466-885B-47CD-4484-345B32B7DE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46F548-0779-4ECA-11B6-A340C8E4C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25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A7E85-D94A-D39F-1C29-C5A1B5255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CD3EC2-BDBD-A9F0-F983-349BCFACA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D4C5DB-BA30-E24C-5881-E136BE546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BB252B-61F4-D7BD-75A6-419ED4C4F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24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BE187-6C40-11DD-CC29-3B1AB991E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55C32-702C-290D-CD48-446F5756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CLV (Customer Lifetime Value)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E500BA-B5AE-9050-6501-781237AE246C}"/>
              </a:ext>
            </a:extLst>
          </p:cNvPr>
          <p:cNvSpPr/>
          <p:nvPr/>
        </p:nvSpPr>
        <p:spPr>
          <a:xfrm>
            <a:off x="983673" y="1289471"/>
            <a:ext cx="3377046" cy="4423888"/>
          </a:xfrm>
          <a:custGeom>
            <a:avLst/>
            <a:gdLst>
              <a:gd name="connsiteX0" fmla="*/ 0 w 3408218"/>
              <a:gd name="connsiteY0" fmla="*/ 0 h 4778822"/>
              <a:gd name="connsiteX1" fmla="*/ 3408218 w 3408218"/>
              <a:gd name="connsiteY1" fmla="*/ 0 h 4778822"/>
              <a:gd name="connsiteX2" fmla="*/ 3408218 w 3408218"/>
              <a:gd name="connsiteY2" fmla="*/ 2075182 h 4778822"/>
              <a:gd name="connsiteX3" fmla="*/ 3234779 w 3408218"/>
              <a:gd name="connsiteY3" fmla="*/ 2242791 h 4778822"/>
              <a:gd name="connsiteX4" fmla="*/ 0 w 3408218"/>
              <a:gd name="connsiteY4" fmla="*/ 4778822 h 477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8218" h="4778822">
                <a:moveTo>
                  <a:pt x="0" y="0"/>
                </a:moveTo>
                <a:lnTo>
                  <a:pt x="3408218" y="0"/>
                </a:lnTo>
                <a:lnTo>
                  <a:pt x="3408218" y="2075182"/>
                </a:lnTo>
                <a:lnTo>
                  <a:pt x="3234779" y="2242791"/>
                </a:lnTo>
                <a:cubicBezTo>
                  <a:pt x="2392615" y="3112489"/>
                  <a:pt x="1671205" y="4350197"/>
                  <a:pt x="0" y="477882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cap="all" dirty="0">
                <a:solidFill>
                  <a:schemeClr val="accent1">
                    <a:lumMod val="50000"/>
                  </a:schemeClr>
                </a:solidFill>
              </a:rPr>
              <a:t>Acquisition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8E9CEB8-9A19-EC73-EF56-07D116789383}"/>
              </a:ext>
            </a:extLst>
          </p:cNvPr>
          <p:cNvSpPr/>
          <p:nvPr/>
        </p:nvSpPr>
        <p:spPr>
          <a:xfrm>
            <a:off x="4423063" y="1289471"/>
            <a:ext cx="3345873" cy="1892778"/>
          </a:xfrm>
          <a:custGeom>
            <a:avLst/>
            <a:gdLst>
              <a:gd name="connsiteX0" fmla="*/ 0 w 3408218"/>
              <a:gd name="connsiteY0" fmla="*/ 0 h 2075182"/>
              <a:gd name="connsiteX1" fmla="*/ 3408218 w 3408218"/>
              <a:gd name="connsiteY1" fmla="*/ 0 h 2075182"/>
              <a:gd name="connsiteX2" fmla="*/ 3408218 w 3408218"/>
              <a:gd name="connsiteY2" fmla="*/ 2075182 h 2075182"/>
              <a:gd name="connsiteX3" fmla="*/ 3324315 w 3408218"/>
              <a:gd name="connsiteY3" fmla="*/ 1994099 h 2075182"/>
              <a:gd name="connsiteX4" fmla="*/ 1704109 w 3408218"/>
              <a:gd name="connsiteY4" fmla="*/ 1329041 h 2075182"/>
              <a:gd name="connsiteX5" fmla="*/ 83903 w 3408218"/>
              <a:gd name="connsiteY5" fmla="*/ 1994099 h 2075182"/>
              <a:gd name="connsiteX6" fmla="*/ 0 w 3408218"/>
              <a:gd name="connsiteY6" fmla="*/ 2075182 h 207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08218" h="2075182">
                <a:moveTo>
                  <a:pt x="0" y="0"/>
                </a:moveTo>
                <a:lnTo>
                  <a:pt x="3408218" y="0"/>
                </a:lnTo>
                <a:lnTo>
                  <a:pt x="3408218" y="2075182"/>
                </a:lnTo>
                <a:lnTo>
                  <a:pt x="3324315" y="1994099"/>
                </a:lnTo>
                <a:cubicBezTo>
                  <a:pt x="2885805" y="1601938"/>
                  <a:pt x="2390342" y="1331206"/>
                  <a:pt x="1704109" y="1329041"/>
                </a:cubicBezTo>
                <a:cubicBezTo>
                  <a:pt x="1017876" y="1331206"/>
                  <a:pt x="522414" y="1601938"/>
                  <a:pt x="83903" y="1994099"/>
                </a:cubicBezTo>
                <a:lnTo>
                  <a:pt x="0" y="2075182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cap="all" dirty="0">
                <a:solidFill>
                  <a:schemeClr val="accent4">
                    <a:lumMod val="50000"/>
                  </a:schemeClr>
                </a:solidFill>
              </a:rPr>
              <a:t>Retention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3D7F484-2070-268D-2C9F-B2ED80611C35}"/>
              </a:ext>
            </a:extLst>
          </p:cNvPr>
          <p:cNvSpPr/>
          <p:nvPr/>
        </p:nvSpPr>
        <p:spPr>
          <a:xfrm>
            <a:off x="7831279" y="1289471"/>
            <a:ext cx="3377047" cy="4423888"/>
          </a:xfrm>
          <a:custGeom>
            <a:avLst/>
            <a:gdLst>
              <a:gd name="connsiteX0" fmla="*/ 0 w 3408218"/>
              <a:gd name="connsiteY0" fmla="*/ 0 h 4778822"/>
              <a:gd name="connsiteX1" fmla="*/ 3408218 w 3408218"/>
              <a:gd name="connsiteY1" fmla="*/ 0 h 4778822"/>
              <a:gd name="connsiteX2" fmla="*/ 3408218 w 3408218"/>
              <a:gd name="connsiteY2" fmla="*/ 4778822 h 4778822"/>
              <a:gd name="connsiteX3" fmla="*/ 173439 w 3408218"/>
              <a:gd name="connsiteY3" fmla="*/ 2242791 h 4778822"/>
              <a:gd name="connsiteX4" fmla="*/ 0 w 3408218"/>
              <a:gd name="connsiteY4" fmla="*/ 2075182 h 477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8218" h="4778822">
                <a:moveTo>
                  <a:pt x="0" y="0"/>
                </a:moveTo>
                <a:lnTo>
                  <a:pt x="3408218" y="0"/>
                </a:lnTo>
                <a:lnTo>
                  <a:pt x="3408218" y="4778822"/>
                </a:lnTo>
                <a:cubicBezTo>
                  <a:pt x="1737013" y="4350197"/>
                  <a:pt x="1015603" y="3112489"/>
                  <a:pt x="173439" y="2242791"/>
                </a:cubicBezTo>
                <a:lnTo>
                  <a:pt x="0" y="2075182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cap="all" dirty="0">
                <a:solidFill>
                  <a:schemeClr val="accent2">
                    <a:lumMod val="50000"/>
                  </a:schemeClr>
                </a:solidFill>
              </a:rPr>
              <a:t>Expansion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F679A5B-0575-96B5-E22F-FF4A732B89E4}"/>
              </a:ext>
            </a:extLst>
          </p:cNvPr>
          <p:cNvSpPr/>
          <p:nvPr/>
        </p:nvSpPr>
        <p:spPr>
          <a:xfrm>
            <a:off x="983673" y="3306028"/>
            <a:ext cx="3377046" cy="2465044"/>
          </a:xfrm>
          <a:custGeom>
            <a:avLst/>
            <a:gdLst>
              <a:gd name="connsiteX0" fmla="*/ 3408218 w 3408218"/>
              <a:gd name="connsiteY0" fmla="*/ 0 h 2703639"/>
              <a:gd name="connsiteX1" fmla="*/ 3408218 w 3408218"/>
              <a:gd name="connsiteY1" fmla="*/ 2703639 h 2703639"/>
              <a:gd name="connsiteX2" fmla="*/ 0 w 3408218"/>
              <a:gd name="connsiteY2" fmla="*/ 2703639 h 2703639"/>
              <a:gd name="connsiteX3" fmla="*/ 3234779 w 3408218"/>
              <a:gd name="connsiteY3" fmla="*/ 167608 h 270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8218" h="2703639">
                <a:moveTo>
                  <a:pt x="3408218" y="0"/>
                </a:moveTo>
                <a:lnTo>
                  <a:pt x="3408218" y="2703639"/>
                </a:lnTo>
                <a:lnTo>
                  <a:pt x="0" y="2703639"/>
                </a:lnTo>
                <a:cubicBezTo>
                  <a:pt x="1671205" y="2275014"/>
                  <a:pt x="2392615" y="1037306"/>
                  <a:pt x="3234779" y="167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457200" bIns="457200" rtlCol="0" anchor="b">
            <a:noAutofit/>
          </a:bodyPr>
          <a:lstStyle/>
          <a:p>
            <a:pPr algn="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20%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9A5D78F-DDE4-A628-BA55-6F3C79DE3182}"/>
              </a:ext>
            </a:extLst>
          </p:cNvPr>
          <p:cNvSpPr/>
          <p:nvPr/>
        </p:nvSpPr>
        <p:spPr>
          <a:xfrm>
            <a:off x="7831279" y="3306027"/>
            <a:ext cx="3377048" cy="2465044"/>
          </a:xfrm>
          <a:custGeom>
            <a:avLst/>
            <a:gdLst>
              <a:gd name="connsiteX0" fmla="*/ 0 w 3408219"/>
              <a:gd name="connsiteY0" fmla="*/ 0 h 2703640"/>
              <a:gd name="connsiteX1" fmla="*/ 173440 w 3408219"/>
              <a:gd name="connsiteY1" fmla="*/ 167609 h 2703640"/>
              <a:gd name="connsiteX2" fmla="*/ 3408219 w 3408219"/>
              <a:gd name="connsiteY2" fmla="*/ 2703640 h 2703640"/>
              <a:gd name="connsiteX3" fmla="*/ 0 w 3408219"/>
              <a:gd name="connsiteY3" fmla="*/ 2703640 h 27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8219" h="2703640">
                <a:moveTo>
                  <a:pt x="0" y="0"/>
                </a:moveTo>
                <a:lnTo>
                  <a:pt x="173440" y="167609"/>
                </a:lnTo>
                <a:cubicBezTo>
                  <a:pt x="1015604" y="1037307"/>
                  <a:pt x="1737014" y="2275015"/>
                  <a:pt x="3408219" y="2703640"/>
                </a:cubicBezTo>
                <a:lnTo>
                  <a:pt x="0" y="27036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bIns="457200" rtlCol="0" anchor="b">
            <a:noAutofit/>
          </a:bodyPr>
          <a:lstStyle/>
          <a:p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20%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B239588-DAFF-D5E5-C0C4-B522EF90400A}"/>
              </a:ext>
            </a:extLst>
          </p:cNvPr>
          <p:cNvSpPr/>
          <p:nvPr/>
        </p:nvSpPr>
        <p:spPr>
          <a:xfrm>
            <a:off x="4423061" y="2577514"/>
            <a:ext cx="3345873" cy="3193558"/>
          </a:xfrm>
          <a:custGeom>
            <a:avLst/>
            <a:gdLst>
              <a:gd name="connsiteX0" fmla="*/ 1704109 w 3408218"/>
              <a:gd name="connsiteY0" fmla="*/ 0 h 3449781"/>
              <a:gd name="connsiteX1" fmla="*/ 3324315 w 3408218"/>
              <a:gd name="connsiteY1" fmla="*/ 665059 h 3449781"/>
              <a:gd name="connsiteX2" fmla="*/ 3408218 w 3408218"/>
              <a:gd name="connsiteY2" fmla="*/ 746142 h 3449781"/>
              <a:gd name="connsiteX3" fmla="*/ 3408218 w 3408218"/>
              <a:gd name="connsiteY3" fmla="*/ 3449781 h 3449781"/>
              <a:gd name="connsiteX4" fmla="*/ 1704109 w 3408218"/>
              <a:gd name="connsiteY4" fmla="*/ 3449781 h 3449781"/>
              <a:gd name="connsiteX5" fmla="*/ 0 w 3408218"/>
              <a:gd name="connsiteY5" fmla="*/ 3449781 h 3449781"/>
              <a:gd name="connsiteX6" fmla="*/ 0 w 3408218"/>
              <a:gd name="connsiteY6" fmla="*/ 746142 h 3449781"/>
              <a:gd name="connsiteX7" fmla="*/ 83904 w 3408218"/>
              <a:gd name="connsiteY7" fmla="*/ 665059 h 3449781"/>
              <a:gd name="connsiteX8" fmla="*/ 1704109 w 3408218"/>
              <a:gd name="connsiteY8" fmla="*/ 0 h 344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8218" h="3449781">
                <a:moveTo>
                  <a:pt x="1704109" y="0"/>
                </a:moveTo>
                <a:cubicBezTo>
                  <a:pt x="2390342" y="2165"/>
                  <a:pt x="2885805" y="272897"/>
                  <a:pt x="3324315" y="665059"/>
                </a:cubicBezTo>
                <a:lnTo>
                  <a:pt x="3408218" y="746142"/>
                </a:lnTo>
                <a:lnTo>
                  <a:pt x="3408218" y="3449781"/>
                </a:lnTo>
                <a:lnTo>
                  <a:pt x="1704109" y="3449781"/>
                </a:lnTo>
                <a:lnTo>
                  <a:pt x="0" y="3449781"/>
                </a:lnTo>
                <a:lnTo>
                  <a:pt x="0" y="746142"/>
                </a:lnTo>
                <a:lnTo>
                  <a:pt x="83904" y="665059"/>
                </a:lnTo>
                <a:cubicBezTo>
                  <a:pt x="522414" y="272897"/>
                  <a:pt x="1017876" y="2165"/>
                  <a:pt x="17041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457200" rtlCol="0" anchor="b">
            <a:no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60%</a:t>
            </a:r>
          </a:p>
        </p:txBody>
      </p:sp>
      <p:pic>
        <p:nvPicPr>
          <p:cNvPr id="4" name="Graphic 3" descr="Shield with solid fill">
            <a:extLst>
              <a:ext uri="{FF2B5EF4-FFF2-40B4-BE49-F238E27FC236}">
                <a16:creationId xmlns:a16="http://schemas.microsoft.com/office/drawing/2014/main" id="{6C7A7D3D-6C6E-138F-F5FB-AB4930592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2664" y="2657952"/>
            <a:ext cx="626665" cy="626665"/>
          </a:xfrm>
          <a:prstGeom prst="rect">
            <a:avLst/>
          </a:prstGeom>
        </p:spPr>
      </p:pic>
      <p:pic>
        <p:nvPicPr>
          <p:cNvPr id="5" name="Graphic 4" descr="Megaphone with solid fill">
            <a:extLst>
              <a:ext uri="{FF2B5EF4-FFF2-40B4-BE49-F238E27FC236}">
                <a16:creationId xmlns:a16="http://schemas.microsoft.com/office/drawing/2014/main" id="{53357ED3-70F7-82F5-84B1-9801FA138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358866" y="3744661"/>
            <a:ext cx="626665" cy="626665"/>
          </a:xfrm>
          <a:prstGeom prst="rect">
            <a:avLst/>
          </a:prstGeom>
        </p:spPr>
      </p:pic>
      <p:pic>
        <p:nvPicPr>
          <p:cNvPr id="6" name="Graphic 5" descr="Signal with solid fill">
            <a:extLst>
              <a:ext uri="{FF2B5EF4-FFF2-40B4-BE49-F238E27FC236}">
                <a16:creationId xmlns:a16="http://schemas.microsoft.com/office/drawing/2014/main" id="{9C5B42A6-E64D-219C-C7CE-54C840B39E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06469" y="3744661"/>
            <a:ext cx="626665" cy="6266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270D8C-8C5B-8343-1A8A-D562F2AD40A7}"/>
              </a:ext>
            </a:extLst>
          </p:cNvPr>
          <p:cNvSpPr txBox="1"/>
          <p:nvPr/>
        </p:nvSpPr>
        <p:spPr>
          <a:xfrm>
            <a:off x="983671" y="1447964"/>
            <a:ext cx="3377046" cy="484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Attract new customers and convert prospects into first-time buyers.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1FE161-7221-F865-597C-C7844457ED4B}"/>
              </a:ext>
            </a:extLst>
          </p:cNvPr>
          <p:cNvSpPr txBox="1"/>
          <p:nvPr/>
        </p:nvSpPr>
        <p:spPr>
          <a:xfrm>
            <a:off x="4423058" y="1447964"/>
            <a:ext cx="3345873" cy="484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400" dirty="0"/>
              <a:t>Build long-term relationships to drive repeat purchases and customer loyalty.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5B06C8-5263-403F-405B-3CEA7C5A6944}"/>
              </a:ext>
            </a:extLst>
          </p:cNvPr>
          <p:cNvSpPr txBox="1"/>
          <p:nvPr/>
        </p:nvSpPr>
        <p:spPr>
          <a:xfrm>
            <a:off x="7831277" y="1447964"/>
            <a:ext cx="3377047" cy="484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400" dirty="0"/>
              <a:t>Increase customer value through upselling, cross-selling, and added services.</a:t>
            </a: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02142D17-01EF-121B-4DAC-53CA35A6A0CD}"/>
              </a:ext>
            </a:extLst>
          </p:cNvPr>
          <p:cNvSpPr/>
          <p:nvPr/>
        </p:nvSpPr>
        <p:spPr>
          <a:xfrm>
            <a:off x="436091" y="931966"/>
            <a:ext cx="289585" cy="249642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E784A1FA-05B1-21D6-494B-8FEF37948971}"/>
              </a:ext>
            </a:extLst>
          </p:cNvPr>
          <p:cNvSpPr/>
          <p:nvPr/>
        </p:nvSpPr>
        <p:spPr>
          <a:xfrm rot="5400000">
            <a:off x="11401818" y="5916308"/>
            <a:ext cx="289585" cy="249642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7C4750-3967-56D2-E123-62CF3CCFDAD7}"/>
              </a:ext>
            </a:extLst>
          </p:cNvPr>
          <p:cNvSpPr txBox="1"/>
          <p:nvPr/>
        </p:nvSpPr>
        <p:spPr>
          <a:xfrm>
            <a:off x="8245758" y="5871852"/>
            <a:ext cx="296256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cap="all" dirty="0"/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91E0A8-78D3-E45D-DA49-A3259FF43699}"/>
              </a:ext>
            </a:extLst>
          </p:cNvPr>
          <p:cNvSpPr txBox="1"/>
          <p:nvPr/>
        </p:nvSpPr>
        <p:spPr>
          <a:xfrm rot="16200000">
            <a:off x="-900398" y="2601477"/>
            <a:ext cx="296256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cap="all" dirty="0"/>
              <a:t>Number of customers</a:t>
            </a:r>
          </a:p>
        </p:txBody>
      </p:sp>
    </p:spTree>
    <p:extLst>
      <p:ext uri="{BB962C8B-B14F-4D97-AF65-F5344CB8AC3E}">
        <p14:creationId xmlns:p14="http://schemas.microsoft.com/office/powerpoint/2010/main" val="3825633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2B08-935F-9C89-F479-E495E37E3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3A50-E4E4-924D-4876-2D2994C0B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CLV (Customer Lifetime Value)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4D7896-D56B-F1C2-8A05-13E672D98E8E}"/>
              </a:ext>
            </a:extLst>
          </p:cNvPr>
          <p:cNvSpPr/>
          <p:nvPr/>
        </p:nvSpPr>
        <p:spPr>
          <a:xfrm>
            <a:off x="983673" y="1289471"/>
            <a:ext cx="3377046" cy="4423888"/>
          </a:xfrm>
          <a:custGeom>
            <a:avLst/>
            <a:gdLst>
              <a:gd name="connsiteX0" fmla="*/ 0 w 3408218"/>
              <a:gd name="connsiteY0" fmla="*/ 0 h 4778822"/>
              <a:gd name="connsiteX1" fmla="*/ 3408218 w 3408218"/>
              <a:gd name="connsiteY1" fmla="*/ 0 h 4778822"/>
              <a:gd name="connsiteX2" fmla="*/ 3408218 w 3408218"/>
              <a:gd name="connsiteY2" fmla="*/ 2075182 h 4778822"/>
              <a:gd name="connsiteX3" fmla="*/ 3234779 w 3408218"/>
              <a:gd name="connsiteY3" fmla="*/ 2242791 h 4778822"/>
              <a:gd name="connsiteX4" fmla="*/ 0 w 3408218"/>
              <a:gd name="connsiteY4" fmla="*/ 4778822 h 477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8218" h="4778822">
                <a:moveTo>
                  <a:pt x="0" y="0"/>
                </a:moveTo>
                <a:lnTo>
                  <a:pt x="3408218" y="0"/>
                </a:lnTo>
                <a:lnTo>
                  <a:pt x="3408218" y="2075182"/>
                </a:lnTo>
                <a:lnTo>
                  <a:pt x="3234779" y="2242791"/>
                </a:lnTo>
                <a:cubicBezTo>
                  <a:pt x="2392615" y="3112489"/>
                  <a:pt x="1671205" y="4350197"/>
                  <a:pt x="0" y="477882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cap="all" dirty="0">
                <a:solidFill>
                  <a:schemeClr val="accent1">
                    <a:lumMod val="50000"/>
                  </a:schemeClr>
                </a:solidFill>
              </a:rPr>
              <a:t>Acquisition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8D75F8C-A106-9AAF-8F0E-43EB0519D1BA}"/>
              </a:ext>
            </a:extLst>
          </p:cNvPr>
          <p:cNvSpPr/>
          <p:nvPr/>
        </p:nvSpPr>
        <p:spPr>
          <a:xfrm>
            <a:off x="4423063" y="1289471"/>
            <a:ext cx="3345873" cy="1892778"/>
          </a:xfrm>
          <a:custGeom>
            <a:avLst/>
            <a:gdLst>
              <a:gd name="connsiteX0" fmla="*/ 0 w 3408218"/>
              <a:gd name="connsiteY0" fmla="*/ 0 h 2075182"/>
              <a:gd name="connsiteX1" fmla="*/ 3408218 w 3408218"/>
              <a:gd name="connsiteY1" fmla="*/ 0 h 2075182"/>
              <a:gd name="connsiteX2" fmla="*/ 3408218 w 3408218"/>
              <a:gd name="connsiteY2" fmla="*/ 2075182 h 2075182"/>
              <a:gd name="connsiteX3" fmla="*/ 3324315 w 3408218"/>
              <a:gd name="connsiteY3" fmla="*/ 1994099 h 2075182"/>
              <a:gd name="connsiteX4" fmla="*/ 1704109 w 3408218"/>
              <a:gd name="connsiteY4" fmla="*/ 1329041 h 2075182"/>
              <a:gd name="connsiteX5" fmla="*/ 83903 w 3408218"/>
              <a:gd name="connsiteY5" fmla="*/ 1994099 h 2075182"/>
              <a:gd name="connsiteX6" fmla="*/ 0 w 3408218"/>
              <a:gd name="connsiteY6" fmla="*/ 2075182 h 207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08218" h="2075182">
                <a:moveTo>
                  <a:pt x="0" y="0"/>
                </a:moveTo>
                <a:lnTo>
                  <a:pt x="3408218" y="0"/>
                </a:lnTo>
                <a:lnTo>
                  <a:pt x="3408218" y="2075182"/>
                </a:lnTo>
                <a:lnTo>
                  <a:pt x="3324315" y="1994099"/>
                </a:lnTo>
                <a:cubicBezTo>
                  <a:pt x="2885805" y="1601938"/>
                  <a:pt x="2390342" y="1331206"/>
                  <a:pt x="1704109" y="1329041"/>
                </a:cubicBezTo>
                <a:cubicBezTo>
                  <a:pt x="1017876" y="1331206"/>
                  <a:pt x="522414" y="1601938"/>
                  <a:pt x="83903" y="1994099"/>
                </a:cubicBezTo>
                <a:lnTo>
                  <a:pt x="0" y="2075182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cap="all" dirty="0">
                <a:solidFill>
                  <a:schemeClr val="accent4">
                    <a:lumMod val="50000"/>
                  </a:schemeClr>
                </a:solidFill>
              </a:rPr>
              <a:t>Retention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7A4DE22-E516-50DE-1971-42E840E5646A}"/>
              </a:ext>
            </a:extLst>
          </p:cNvPr>
          <p:cNvSpPr/>
          <p:nvPr/>
        </p:nvSpPr>
        <p:spPr>
          <a:xfrm>
            <a:off x="7831279" y="1289471"/>
            <a:ext cx="3377047" cy="4423888"/>
          </a:xfrm>
          <a:custGeom>
            <a:avLst/>
            <a:gdLst>
              <a:gd name="connsiteX0" fmla="*/ 0 w 3408218"/>
              <a:gd name="connsiteY0" fmla="*/ 0 h 4778822"/>
              <a:gd name="connsiteX1" fmla="*/ 3408218 w 3408218"/>
              <a:gd name="connsiteY1" fmla="*/ 0 h 4778822"/>
              <a:gd name="connsiteX2" fmla="*/ 3408218 w 3408218"/>
              <a:gd name="connsiteY2" fmla="*/ 4778822 h 4778822"/>
              <a:gd name="connsiteX3" fmla="*/ 173439 w 3408218"/>
              <a:gd name="connsiteY3" fmla="*/ 2242791 h 4778822"/>
              <a:gd name="connsiteX4" fmla="*/ 0 w 3408218"/>
              <a:gd name="connsiteY4" fmla="*/ 2075182 h 477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8218" h="4778822">
                <a:moveTo>
                  <a:pt x="0" y="0"/>
                </a:moveTo>
                <a:lnTo>
                  <a:pt x="3408218" y="0"/>
                </a:lnTo>
                <a:lnTo>
                  <a:pt x="3408218" y="4778822"/>
                </a:lnTo>
                <a:cubicBezTo>
                  <a:pt x="1737013" y="4350197"/>
                  <a:pt x="1015603" y="3112489"/>
                  <a:pt x="173439" y="2242791"/>
                </a:cubicBezTo>
                <a:lnTo>
                  <a:pt x="0" y="207518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cap="all" dirty="0">
                <a:solidFill>
                  <a:schemeClr val="accent2">
                    <a:lumMod val="50000"/>
                  </a:schemeClr>
                </a:solidFill>
              </a:rPr>
              <a:t>Expansion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4C224C9-EE2F-4F57-9DD5-5151C93D8087}"/>
              </a:ext>
            </a:extLst>
          </p:cNvPr>
          <p:cNvSpPr/>
          <p:nvPr/>
        </p:nvSpPr>
        <p:spPr>
          <a:xfrm>
            <a:off x="983673" y="3306028"/>
            <a:ext cx="3377046" cy="2465044"/>
          </a:xfrm>
          <a:custGeom>
            <a:avLst/>
            <a:gdLst>
              <a:gd name="connsiteX0" fmla="*/ 3408218 w 3408218"/>
              <a:gd name="connsiteY0" fmla="*/ 0 h 2703639"/>
              <a:gd name="connsiteX1" fmla="*/ 3408218 w 3408218"/>
              <a:gd name="connsiteY1" fmla="*/ 2703639 h 2703639"/>
              <a:gd name="connsiteX2" fmla="*/ 0 w 3408218"/>
              <a:gd name="connsiteY2" fmla="*/ 2703639 h 2703639"/>
              <a:gd name="connsiteX3" fmla="*/ 3234779 w 3408218"/>
              <a:gd name="connsiteY3" fmla="*/ 167608 h 270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8218" h="2703639">
                <a:moveTo>
                  <a:pt x="3408218" y="0"/>
                </a:moveTo>
                <a:lnTo>
                  <a:pt x="3408218" y="2703639"/>
                </a:lnTo>
                <a:lnTo>
                  <a:pt x="0" y="2703639"/>
                </a:lnTo>
                <a:cubicBezTo>
                  <a:pt x="1671205" y="2275014"/>
                  <a:pt x="2392615" y="1037306"/>
                  <a:pt x="3234779" y="167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457200" bIns="457200" rtlCol="0" anchor="b">
            <a:noAutofit/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20%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0D792C1-33AE-0157-AB3E-DE71C71E3ED8}"/>
              </a:ext>
            </a:extLst>
          </p:cNvPr>
          <p:cNvSpPr/>
          <p:nvPr/>
        </p:nvSpPr>
        <p:spPr>
          <a:xfrm>
            <a:off x="7831279" y="3306027"/>
            <a:ext cx="3377048" cy="2465044"/>
          </a:xfrm>
          <a:custGeom>
            <a:avLst/>
            <a:gdLst>
              <a:gd name="connsiteX0" fmla="*/ 0 w 3408219"/>
              <a:gd name="connsiteY0" fmla="*/ 0 h 2703640"/>
              <a:gd name="connsiteX1" fmla="*/ 173440 w 3408219"/>
              <a:gd name="connsiteY1" fmla="*/ 167609 h 2703640"/>
              <a:gd name="connsiteX2" fmla="*/ 3408219 w 3408219"/>
              <a:gd name="connsiteY2" fmla="*/ 2703640 h 2703640"/>
              <a:gd name="connsiteX3" fmla="*/ 0 w 3408219"/>
              <a:gd name="connsiteY3" fmla="*/ 2703640 h 27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8219" h="2703640">
                <a:moveTo>
                  <a:pt x="0" y="0"/>
                </a:moveTo>
                <a:lnTo>
                  <a:pt x="173440" y="167609"/>
                </a:lnTo>
                <a:cubicBezTo>
                  <a:pt x="1015604" y="1037307"/>
                  <a:pt x="1737014" y="2275015"/>
                  <a:pt x="3408219" y="2703640"/>
                </a:cubicBezTo>
                <a:lnTo>
                  <a:pt x="0" y="27036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bIns="457200" rtlCol="0" anchor="b"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20%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6FD83DB-10C7-4BE6-845C-C6664AD7E3FB}"/>
              </a:ext>
            </a:extLst>
          </p:cNvPr>
          <p:cNvSpPr/>
          <p:nvPr/>
        </p:nvSpPr>
        <p:spPr>
          <a:xfrm>
            <a:off x="4423061" y="2577514"/>
            <a:ext cx="3345873" cy="3193558"/>
          </a:xfrm>
          <a:custGeom>
            <a:avLst/>
            <a:gdLst>
              <a:gd name="connsiteX0" fmla="*/ 1704109 w 3408218"/>
              <a:gd name="connsiteY0" fmla="*/ 0 h 3449781"/>
              <a:gd name="connsiteX1" fmla="*/ 3324315 w 3408218"/>
              <a:gd name="connsiteY1" fmla="*/ 665059 h 3449781"/>
              <a:gd name="connsiteX2" fmla="*/ 3408218 w 3408218"/>
              <a:gd name="connsiteY2" fmla="*/ 746142 h 3449781"/>
              <a:gd name="connsiteX3" fmla="*/ 3408218 w 3408218"/>
              <a:gd name="connsiteY3" fmla="*/ 3449781 h 3449781"/>
              <a:gd name="connsiteX4" fmla="*/ 1704109 w 3408218"/>
              <a:gd name="connsiteY4" fmla="*/ 3449781 h 3449781"/>
              <a:gd name="connsiteX5" fmla="*/ 0 w 3408218"/>
              <a:gd name="connsiteY5" fmla="*/ 3449781 h 3449781"/>
              <a:gd name="connsiteX6" fmla="*/ 0 w 3408218"/>
              <a:gd name="connsiteY6" fmla="*/ 746142 h 3449781"/>
              <a:gd name="connsiteX7" fmla="*/ 83904 w 3408218"/>
              <a:gd name="connsiteY7" fmla="*/ 665059 h 3449781"/>
              <a:gd name="connsiteX8" fmla="*/ 1704109 w 3408218"/>
              <a:gd name="connsiteY8" fmla="*/ 0 h 344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8218" h="3449781">
                <a:moveTo>
                  <a:pt x="1704109" y="0"/>
                </a:moveTo>
                <a:cubicBezTo>
                  <a:pt x="2390342" y="2165"/>
                  <a:pt x="2885805" y="272897"/>
                  <a:pt x="3324315" y="665059"/>
                </a:cubicBezTo>
                <a:lnTo>
                  <a:pt x="3408218" y="746142"/>
                </a:lnTo>
                <a:lnTo>
                  <a:pt x="3408218" y="3449781"/>
                </a:lnTo>
                <a:lnTo>
                  <a:pt x="1704109" y="3449781"/>
                </a:lnTo>
                <a:lnTo>
                  <a:pt x="0" y="3449781"/>
                </a:lnTo>
                <a:lnTo>
                  <a:pt x="0" y="746142"/>
                </a:lnTo>
                <a:lnTo>
                  <a:pt x="83904" y="665059"/>
                </a:lnTo>
                <a:cubicBezTo>
                  <a:pt x="522414" y="272897"/>
                  <a:pt x="1017876" y="2165"/>
                  <a:pt x="17041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457200" rtlCol="0" anchor="b"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60%</a:t>
            </a:r>
          </a:p>
        </p:txBody>
      </p:sp>
      <p:pic>
        <p:nvPicPr>
          <p:cNvPr id="4" name="Graphic 3" descr="Shield with solid fill">
            <a:extLst>
              <a:ext uri="{FF2B5EF4-FFF2-40B4-BE49-F238E27FC236}">
                <a16:creationId xmlns:a16="http://schemas.microsoft.com/office/drawing/2014/main" id="{D84C59E9-78B4-E9C6-3A59-62568E061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2664" y="2657952"/>
            <a:ext cx="626665" cy="626665"/>
          </a:xfrm>
          <a:prstGeom prst="rect">
            <a:avLst/>
          </a:prstGeom>
        </p:spPr>
      </p:pic>
      <p:pic>
        <p:nvPicPr>
          <p:cNvPr id="5" name="Graphic 4" descr="Megaphone with solid fill">
            <a:extLst>
              <a:ext uri="{FF2B5EF4-FFF2-40B4-BE49-F238E27FC236}">
                <a16:creationId xmlns:a16="http://schemas.microsoft.com/office/drawing/2014/main" id="{9757977A-AFBA-BE67-7B57-DD450B37CC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358866" y="3744661"/>
            <a:ext cx="626665" cy="626665"/>
          </a:xfrm>
          <a:prstGeom prst="rect">
            <a:avLst/>
          </a:prstGeom>
        </p:spPr>
      </p:pic>
      <p:pic>
        <p:nvPicPr>
          <p:cNvPr id="6" name="Graphic 5" descr="Signal with solid fill">
            <a:extLst>
              <a:ext uri="{FF2B5EF4-FFF2-40B4-BE49-F238E27FC236}">
                <a16:creationId xmlns:a16="http://schemas.microsoft.com/office/drawing/2014/main" id="{1C7734B3-E7E3-12E5-72A0-476CF7D2F1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06469" y="3744661"/>
            <a:ext cx="626665" cy="6266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B33F86-B555-75FB-DFC4-BF3DF25EAC61}"/>
              </a:ext>
            </a:extLst>
          </p:cNvPr>
          <p:cNvSpPr txBox="1"/>
          <p:nvPr/>
        </p:nvSpPr>
        <p:spPr>
          <a:xfrm>
            <a:off x="983671" y="1447964"/>
            <a:ext cx="3377046" cy="484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Attract new customers and convert prospects into first-time buyers.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F765A3-75F8-A31D-0595-1E6B00A68877}"/>
              </a:ext>
            </a:extLst>
          </p:cNvPr>
          <p:cNvSpPr txBox="1"/>
          <p:nvPr/>
        </p:nvSpPr>
        <p:spPr>
          <a:xfrm>
            <a:off x="4423058" y="1447964"/>
            <a:ext cx="3345873" cy="484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400" dirty="0"/>
              <a:t>Build long-term relationships to drive repeat purchases and customer loyalty.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CEDC48-BC4B-4405-F865-A808C28C8F70}"/>
              </a:ext>
            </a:extLst>
          </p:cNvPr>
          <p:cNvSpPr txBox="1"/>
          <p:nvPr/>
        </p:nvSpPr>
        <p:spPr>
          <a:xfrm>
            <a:off x="7831277" y="1447964"/>
            <a:ext cx="3377047" cy="484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400" dirty="0"/>
              <a:t>Increase customer value through upselling, cross-selling, and added services.</a:t>
            </a: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C75528A-BA0D-C12F-B0A3-7B8379C2B68D}"/>
              </a:ext>
            </a:extLst>
          </p:cNvPr>
          <p:cNvSpPr/>
          <p:nvPr/>
        </p:nvSpPr>
        <p:spPr>
          <a:xfrm>
            <a:off x="436091" y="931966"/>
            <a:ext cx="289585" cy="24964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44730033-0096-6416-0DA8-1D063FD17269}"/>
              </a:ext>
            </a:extLst>
          </p:cNvPr>
          <p:cNvSpPr/>
          <p:nvPr/>
        </p:nvSpPr>
        <p:spPr>
          <a:xfrm rot="5400000">
            <a:off x="11401818" y="5916308"/>
            <a:ext cx="289585" cy="24964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B5284A-F9E7-A211-40DF-E81EEFDB09C4}"/>
              </a:ext>
            </a:extLst>
          </p:cNvPr>
          <p:cNvSpPr txBox="1"/>
          <p:nvPr/>
        </p:nvSpPr>
        <p:spPr>
          <a:xfrm>
            <a:off x="8245758" y="5871852"/>
            <a:ext cx="296256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cap="all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F8C051-A013-A032-D3F6-B01958FFA014}"/>
              </a:ext>
            </a:extLst>
          </p:cNvPr>
          <p:cNvSpPr txBox="1"/>
          <p:nvPr/>
        </p:nvSpPr>
        <p:spPr>
          <a:xfrm rot="16200000">
            <a:off x="-900398" y="2601477"/>
            <a:ext cx="296256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cap="all" dirty="0">
                <a:solidFill>
                  <a:schemeClr val="bg1"/>
                </a:solidFill>
              </a:rPr>
              <a:t>Number of customers</a:t>
            </a:r>
          </a:p>
        </p:txBody>
      </p:sp>
    </p:spTree>
    <p:extLst>
      <p:ext uri="{BB962C8B-B14F-4D97-AF65-F5344CB8AC3E}">
        <p14:creationId xmlns:p14="http://schemas.microsoft.com/office/powerpoint/2010/main" val="88055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9520</TotalTime>
  <Words>170</Words>
  <Application>Microsoft Office PowerPoint</Application>
  <PresentationFormat>Widescreen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CLV (Customer Lifetime Value) – Slide Template</vt:lpstr>
      <vt:lpstr>CLV (Customer Lifetime Value)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CLV (Customer Lifetime Value)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2025-07-28T20:14:34Z</dcterms:modified>
  <cp:category>Charts &amp; Diagrams</cp:category>
</cp:coreProperties>
</file>