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98" y="4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D16DF-FFFC-0E68-32C1-95556D317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2093E-E9BD-92E5-8B75-D7ADDC042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3027C-2F96-3C52-BB84-4A9B60990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A549C-FB68-25CF-7E4A-232ED163F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1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8C18-B318-53D5-50F7-AFF95BC1E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AC59A-6CBE-165A-7D62-0773DEF7B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56D33-4876-A07B-BDE6-76880D4A9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D1B70-378E-098E-11CC-AEB659D65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16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3871-8450-832B-225C-C28435F67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F682-B0E3-708D-8B83-5F97E8489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ADL Matrix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4404D82-B5EF-4A51-5C61-4A8004AB38B8}"/>
              </a:ext>
            </a:extLst>
          </p:cNvPr>
          <p:cNvGraphicFramePr>
            <a:graphicFrameLocks noGrp="1"/>
          </p:cNvGraphicFramePr>
          <p:nvPr/>
        </p:nvGraphicFramePr>
        <p:xfrm>
          <a:off x="1126788" y="2090234"/>
          <a:ext cx="6890425" cy="3145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085">
                  <a:extLst>
                    <a:ext uri="{9D8B030D-6E8A-4147-A177-3AD203B41FA5}">
                      <a16:colId xmlns:a16="http://schemas.microsoft.com/office/drawing/2014/main" val="4220923032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553181722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3321449270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1529968092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2400107650"/>
                    </a:ext>
                  </a:extLst>
                </a:gridCol>
              </a:tblGrid>
              <a:tr h="522179">
                <a:tc>
                  <a:txBody>
                    <a:bodyPr/>
                    <a:lstStyle/>
                    <a:p>
                      <a:endParaRPr lang="en-US" sz="1500" dirty="0">
                        <a:latin typeface="+mn-lt"/>
                      </a:endParaRP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Embryonic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82685" marR="82685" marT="41342" marB="4134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Mature</a:t>
                      </a:r>
                    </a:p>
                  </a:txBody>
                  <a:tcPr marL="82685" marR="82685" marT="41342" marB="4134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Aging</a:t>
                      </a:r>
                    </a:p>
                  </a:txBody>
                  <a:tcPr marL="82685" marR="82685" marT="41342" marB="4134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944373"/>
                  </a:ext>
                </a:extLst>
              </a:tr>
              <a:tr h="5263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Dominant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All-out push for share. Hold position.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All-out push for share. Hold position.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position. Hold share. Rationalize.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position. Hold share as long as possible.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480008"/>
                  </a:ext>
                </a:extLst>
              </a:tr>
              <a:tr h="5263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Strong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 segment to compete in. Build strengths.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Selective push for share. Improve position.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and hold position. Seek efficiencies.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position or withdraw.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840793"/>
                  </a:ext>
                </a:extLst>
              </a:tr>
              <a:tr h="5263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Favorable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niche market. Focus on strengths.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Selectively push for growth. Strengthen position.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Maintain position. Look for differentiation.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if possible, otherwise withdraw.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59732"/>
                  </a:ext>
                </a:extLst>
              </a:tr>
              <a:tr h="5221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Tenable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and exploit a small market niche.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Hold position. Maintain where possible.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if not a key business.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 or exit.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88452"/>
                  </a:ext>
                </a:extLst>
              </a:tr>
              <a:tr h="5221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Weak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Withdraw or avoid entry.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Withdraw or find niche.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 immediately.</a:t>
                      </a:r>
                    </a:p>
                  </a:txBody>
                  <a:tcPr marL="68580" marR="68580" marT="647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1239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E18BD01-2F8C-62A6-AA02-F7A938D6D057}"/>
              </a:ext>
            </a:extLst>
          </p:cNvPr>
          <p:cNvSpPr txBox="1"/>
          <p:nvPr/>
        </p:nvSpPr>
        <p:spPr>
          <a:xfrm rot="16200000">
            <a:off x="-518260" y="3758193"/>
            <a:ext cx="26400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Competitive Position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BD6700-8364-2061-1454-FC40F48A02EB}"/>
              </a:ext>
            </a:extLst>
          </p:cNvPr>
          <p:cNvSpPr txBox="1"/>
          <p:nvPr/>
        </p:nvSpPr>
        <p:spPr>
          <a:xfrm>
            <a:off x="3939437" y="1659762"/>
            <a:ext cx="26400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accent5">
                    <a:lumMod val="50000"/>
                  </a:schemeClr>
                </a:solidFill>
              </a:rPr>
              <a:t>Industry Maturity</a:t>
            </a:r>
          </a:p>
        </p:txBody>
      </p:sp>
    </p:spTree>
    <p:extLst>
      <p:ext uri="{BB962C8B-B14F-4D97-AF65-F5344CB8AC3E}">
        <p14:creationId xmlns:p14="http://schemas.microsoft.com/office/powerpoint/2010/main" val="165318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9CA2-FE62-EBF1-CB91-896314A5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F69D-A139-5009-5019-F472A9C89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Simplified ADL Matrix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DE678D-DAA4-0A48-528B-B66434284316}"/>
              </a:ext>
            </a:extLst>
          </p:cNvPr>
          <p:cNvGraphicFramePr>
            <a:graphicFrameLocks noGrp="1"/>
          </p:cNvGraphicFramePr>
          <p:nvPr/>
        </p:nvGraphicFramePr>
        <p:xfrm>
          <a:off x="1126788" y="2090234"/>
          <a:ext cx="6890425" cy="3145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085">
                  <a:extLst>
                    <a:ext uri="{9D8B030D-6E8A-4147-A177-3AD203B41FA5}">
                      <a16:colId xmlns:a16="http://schemas.microsoft.com/office/drawing/2014/main" val="4220923032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553181722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3321449270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1529968092"/>
                    </a:ext>
                  </a:extLst>
                </a:gridCol>
                <a:gridCol w="1378085">
                  <a:extLst>
                    <a:ext uri="{9D8B030D-6E8A-4147-A177-3AD203B41FA5}">
                      <a16:colId xmlns:a16="http://schemas.microsoft.com/office/drawing/2014/main" val="2400107650"/>
                    </a:ext>
                  </a:extLst>
                </a:gridCol>
              </a:tblGrid>
              <a:tr h="522179">
                <a:tc>
                  <a:txBody>
                    <a:bodyPr/>
                    <a:lstStyle/>
                    <a:p>
                      <a:endParaRPr lang="en-US" sz="1500" dirty="0">
                        <a:latin typeface="+mn-lt"/>
                      </a:endParaRP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Embryonic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82685" marR="82685" marT="41342" marB="4134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Mature</a:t>
                      </a:r>
                    </a:p>
                  </a:txBody>
                  <a:tcPr marL="82685" marR="82685" marT="41342" marB="4134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Aging</a:t>
                      </a:r>
                    </a:p>
                  </a:txBody>
                  <a:tcPr marL="82685" marR="82685" marT="41342" marB="4134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944373"/>
                  </a:ext>
                </a:extLst>
              </a:tr>
              <a:tr h="5263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Dominant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Aggressive expansion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Maximize growth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&amp; optimize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&amp; sustain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480008"/>
                  </a:ext>
                </a:extLst>
              </a:tr>
              <a:tr h="5263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Strong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 &amp; grow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Expand &amp; strengthen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Defend &amp; improve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Milk or exit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840793"/>
                  </a:ext>
                </a:extLst>
              </a:tr>
              <a:tr h="5263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Favorable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Find niche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Selective growth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Maintain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 or exit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59732"/>
                  </a:ext>
                </a:extLst>
              </a:tr>
              <a:tr h="5221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Tenable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Exploit niche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Hold position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Harvest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288452"/>
                  </a:ext>
                </a:extLst>
              </a:tr>
              <a:tr h="52217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</a:rPr>
                        <a:t>Weak</a:t>
                      </a:r>
                    </a:p>
                  </a:txBody>
                  <a:tcPr marL="82685" marR="82685" marT="41342" marB="41342"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Exit or avoid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Withdraw or niche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Divest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Exit immediately</a:t>
                      </a:r>
                    </a:p>
                  </a:txBody>
                  <a:tcPr marL="68580" marR="68580" marT="68580" marB="6858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1239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42ACDF2-2565-C964-BADA-AFCDF67FD36C}"/>
              </a:ext>
            </a:extLst>
          </p:cNvPr>
          <p:cNvSpPr txBox="1"/>
          <p:nvPr/>
        </p:nvSpPr>
        <p:spPr>
          <a:xfrm rot="16200000">
            <a:off x="-518260" y="3758193"/>
            <a:ext cx="26400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Competitive Position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E5248E-CEA5-E4F8-2A02-75B4721719AC}"/>
              </a:ext>
            </a:extLst>
          </p:cNvPr>
          <p:cNvSpPr txBox="1"/>
          <p:nvPr/>
        </p:nvSpPr>
        <p:spPr>
          <a:xfrm>
            <a:off x="3939437" y="1659762"/>
            <a:ext cx="2640071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cap="all" dirty="0">
                <a:solidFill>
                  <a:schemeClr val="accent5">
                    <a:lumMod val="50000"/>
                  </a:schemeClr>
                </a:solidFill>
              </a:rPr>
              <a:t>Industry Maturity</a:t>
            </a:r>
          </a:p>
        </p:txBody>
      </p:sp>
    </p:spTree>
    <p:extLst>
      <p:ext uri="{BB962C8B-B14F-4D97-AF65-F5344CB8AC3E}">
        <p14:creationId xmlns:p14="http://schemas.microsoft.com/office/powerpoint/2010/main" val="141671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277</Words>
  <Application>Microsoft Office PowerPoint</Application>
  <PresentationFormat>On-screen Show (4:3)</PresentationFormat>
  <Paragraphs>71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ADL Matrix – Slide Template</vt:lpstr>
      <vt:lpstr>Simplified ADL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ADL Matrix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2025-02-07T18:15:52Z</dcterms:modified>
  <cp:category>Charts &amp; Diagrams</cp:category>
</cp:coreProperties>
</file>