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1" r:id="rId4"/>
    <p:sldId id="35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9" d="100"/>
          <a:sy n="119" d="100"/>
        </p:scale>
        <p:origin x="2178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38-4A3C-8C8B-99A1BFDCEEF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38-4A3C-8C8B-99A1BFDCEEF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38-4A3C-8C8B-99A1BFDCEEF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438-4A3C-8C8B-99A1BFDCEEF9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16</c:v>
                </c:pt>
                <c:pt idx="2">
                  <c:v>35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3DA-4152-9D97-76A193B6E13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3DA-4152-9D97-76A193B6E13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3DA-4152-9D97-76A193B6E13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3DA-4152-9D97-76A193B6E13E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30</c:v>
                </c:pt>
                <c:pt idx="2">
                  <c:v>18</c:v>
                </c:pt>
                <c:pt idx="3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10</c:v>
                </c:pt>
                <c:pt idx="2">
                  <c:v>28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22</c:v>
                </c:pt>
                <c:pt idx="1">
                  <c:v>30</c:v>
                </c:pt>
                <c:pt idx="2">
                  <c:v>35</c:v>
                </c:pt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2BB-4DFC-B36F-C19C0B66A9FD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2BB-4DFC-B36F-C19C0B66A9FD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2BB-4DFC-B36F-C19C0B66A9FD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2BB-4DFC-B36F-C19C0B66A9FD}"/>
              </c:ext>
            </c:extLst>
          </c:dPt>
          <c:cat>
            <c:strRef>
              <c:f>Sheet1!$A$2:$A$5</c:f>
              <c:strCache>
                <c:ptCount val="4"/>
                <c:pt idx="0">
                  <c:v>First</c:v>
                </c:pt>
                <c:pt idx="1">
                  <c:v>Second</c:v>
                </c:pt>
                <c:pt idx="2">
                  <c:v>Third</c:v>
                </c:pt>
                <c:pt idx="3">
                  <c:v>Fourth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</c:v>
                </c:pt>
                <c:pt idx="1">
                  <c:v>16</c:v>
                </c:pt>
                <c:pt idx="2">
                  <c:v>35</c:v>
                </c:pt>
                <c:pt idx="3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F7-4AAF-9321-2BDA214105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AF872-3FFD-F924-05E8-2F34F6710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C5062D-4F19-5243-447F-636E3B719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D2EA2-63B5-3684-F713-45BC3A485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C97C78-8D04-F684-F6C0-40DFB11B5E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510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Four-Stage Serpentine Chart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1754C859-4944-AF36-E7D6-C24EA89561BD}"/>
              </a:ext>
            </a:extLst>
          </p:cNvPr>
          <p:cNvSpPr/>
          <p:nvPr/>
        </p:nvSpPr>
        <p:spPr>
          <a:xfrm>
            <a:off x="609199" y="1891846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82958DAA-33A9-F170-AF73-364A3398F5BB}"/>
              </a:ext>
            </a:extLst>
          </p:cNvPr>
          <p:cNvSpPr/>
          <p:nvPr/>
        </p:nvSpPr>
        <p:spPr>
          <a:xfrm rot="10800000">
            <a:off x="2445100" y="3429000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EDED04DF-5761-1D24-5E70-E566CEBDF85A}"/>
              </a:ext>
            </a:extLst>
          </p:cNvPr>
          <p:cNvSpPr/>
          <p:nvPr/>
        </p:nvSpPr>
        <p:spPr>
          <a:xfrm>
            <a:off x="4281002" y="1891846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 24">
            <a:extLst>
              <a:ext uri="{FF2B5EF4-FFF2-40B4-BE49-F238E27FC236}">
                <a16:creationId xmlns:a16="http://schemas.microsoft.com/office/drawing/2014/main" id="{B434CF8E-0874-C9A6-8EE2-182A983E3168}"/>
              </a:ext>
            </a:extLst>
          </p:cNvPr>
          <p:cNvSpPr/>
          <p:nvPr/>
        </p:nvSpPr>
        <p:spPr>
          <a:xfrm rot="10800000">
            <a:off x="6116905" y="3427540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A42F235-0137-FEA3-D481-B35AC1BA64D0}"/>
              </a:ext>
            </a:extLst>
          </p:cNvPr>
          <p:cNvGraphicFramePr/>
          <p:nvPr/>
        </p:nvGraphicFramePr>
        <p:xfrm>
          <a:off x="627617" y="2311393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7F00CADA-D7C6-BD1C-F423-7AEBE6024E42}"/>
              </a:ext>
            </a:extLst>
          </p:cNvPr>
          <p:cNvGraphicFramePr/>
          <p:nvPr/>
        </p:nvGraphicFramePr>
        <p:xfrm>
          <a:off x="4295870" y="2311393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2C851F90-B3C4-3DD4-1406-45846733EB03}"/>
              </a:ext>
            </a:extLst>
          </p:cNvPr>
          <p:cNvGraphicFramePr/>
          <p:nvPr/>
        </p:nvGraphicFramePr>
        <p:xfrm>
          <a:off x="2463518" y="3152057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55AA5763-526A-A552-6045-F1CE980CD46E}"/>
              </a:ext>
            </a:extLst>
          </p:cNvPr>
          <p:cNvGraphicFramePr/>
          <p:nvPr/>
        </p:nvGraphicFramePr>
        <p:xfrm>
          <a:off x="6135323" y="3152057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24" name="Group 23">
            <a:extLst>
              <a:ext uri="{FF2B5EF4-FFF2-40B4-BE49-F238E27FC236}">
                <a16:creationId xmlns:a16="http://schemas.microsoft.com/office/drawing/2014/main" id="{87997ED2-057C-64BA-63C3-B3BAD7B0E134}"/>
              </a:ext>
            </a:extLst>
          </p:cNvPr>
          <p:cNvGrpSpPr/>
          <p:nvPr/>
        </p:nvGrpSpPr>
        <p:grpSpPr>
          <a:xfrm>
            <a:off x="627617" y="5058152"/>
            <a:ext cx="1378887" cy="981015"/>
            <a:chOff x="276224" y="4674341"/>
            <a:chExt cx="1838517" cy="130802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A0E12827-CF18-E0AE-711D-E604CDE03D00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195C085A-C653-0019-DE20-4A381D04A769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7596CCB-A75F-47B0-9CAB-57D44D525496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63256E4-1A05-2F70-0D3E-6394C5526EC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C2FD38-06AE-94D5-67E7-F7333A00F97D}"/>
                </a:ext>
              </a:extLst>
            </p:cNvPr>
            <p:cNvSpPr txBox="1"/>
            <p:nvPr/>
          </p:nvSpPr>
          <p:spPr>
            <a:xfrm>
              <a:off x="519859" y="4674341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000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2FE85B3-3028-CA91-8D1E-6BC0F3CE7A59}"/>
                </a:ext>
              </a:extLst>
            </p:cNvPr>
            <p:cNvSpPr txBox="1"/>
            <p:nvPr/>
          </p:nvSpPr>
          <p:spPr>
            <a:xfrm>
              <a:off x="519857" y="5000917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</a:t>
              </a:r>
              <a:endParaRPr lang="en-US" sz="1000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033D6C6-EBE6-876A-8F4B-2E145140CD4A}"/>
                </a:ext>
              </a:extLst>
            </p:cNvPr>
            <p:cNvSpPr txBox="1"/>
            <p:nvPr/>
          </p:nvSpPr>
          <p:spPr>
            <a:xfrm>
              <a:off x="519857" y="5327492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rgbClr val="595959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8276E68-086E-1A9B-8392-72360A31B691}"/>
                </a:ext>
              </a:extLst>
            </p:cNvPr>
            <p:cNvSpPr txBox="1"/>
            <p:nvPr/>
          </p:nvSpPr>
          <p:spPr>
            <a:xfrm>
              <a:off x="519857" y="5654066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rgbClr val="595959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55FA1743-0BB4-A071-804B-BBFAB873FD8A}"/>
              </a:ext>
            </a:extLst>
          </p:cNvPr>
          <p:cNvSpPr txBox="1"/>
          <p:nvPr/>
        </p:nvSpPr>
        <p:spPr>
          <a:xfrm>
            <a:off x="1232033" y="3818507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A8077DA-9C68-DF6B-E3E7-D5D5C7102EE7}"/>
              </a:ext>
            </a:extLst>
          </p:cNvPr>
          <p:cNvSpPr txBox="1"/>
          <p:nvPr/>
        </p:nvSpPr>
        <p:spPr>
          <a:xfrm>
            <a:off x="3067934" y="2558573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F3FF28C-D346-0B99-B410-0FD1EEE34ABD}"/>
              </a:ext>
            </a:extLst>
          </p:cNvPr>
          <p:cNvSpPr txBox="1"/>
          <p:nvPr/>
        </p:nvSpPr>
        <p:spPr>
          <a:xfrm>
            <a:off x="4903837" y="3818507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0F5A3C0-6EDD-E723-E1C4-1BF5BD2916BF}"/>
              </a:ext>
            </a:extLst>
          </p:cNvPr>
          <p:cNvSpPr txBox="1"/>
          <p:nvPr/>
        </p:nvSpPr>
        <p:spPr>
          <a:xfrm>
            <a:off x="6739739" y="2558573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02936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0609-6891-B2E8-EF93-4AFAAEAC33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A3A4F-9332-0503-E463-0EB395F2B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Four-Stage Serpentine Chart – Slide Template</a:t>
            </a:r>
          </a:p>
        </p:txBody>
      </p:sp>
      <p:sp>
        <p:nvSpPr>
          <p:cNvPr id="3" name="Freeform 26">
            <a:extLst>
              <a:ext uri="{FF2B5EF4-FFF2-40B4-BE49-F238E27FC236}">
                <a16:creationId xmlns:a16="http://schemas.microsoft.com/office/drawing/2014/main" id="{93561A1F-639A-21C1-C9FB-89012F97B144}"/>
              </a:ext>
            </a:extLst>
          </p:cNvPr>
          <p:cNvSpPr/>
          <p:nvPr/>
        </p:nvSpPr>
        <p:spPr>
          <a:xfrm>
            <a:off x="609199" y="1891846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reeform 29">
            <a:extLst>
              <a:ext uri="{FF2B5EF4-FFF2-40B4-BE49-F238E27FC236}">
                <a16:creationId xmlns:a16="http://schemas.microsoft.com/office/drawing/2014/main" id="{B3AF1F61-DAB8-89B6-E853-206CF4B44491}"/>
              </a:ext>
            </a:extLst>
          </p:cNvPr>
          <p:cNvSpPr/>
          <p:nvPr/>
        </p:nvSpPr>
        <p:spPr>
          <a:xfrm rot="10800000">
            <a:off x="2445100" y="3429000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Freeform 31">
            <a:extLst>
              <a:ext uri="{FF2B5EF4-FFF2-40B4-BE49-F238E27FC236}">
                <a16:creationId xmlns:a16="http://schemas.microsoft.com/office/drawing/2014/main" id="{F182A0E4-8CBE-2889-F789-72F9A7D7DD67}"/>
              </a:ext>
            </a:extLst>
          </p:cNvPr>
          <p:cNvSpPr/>
          <p:nvPr/>
        </p:nvSpPr>
        <p:spPr>
          <a:xfrm>
            <a:off x="4281002" y="1891846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Freeform 24">
            <a:extLst>
              <a:ext uri="{FF2B5EF4-FFF2-40B4-BE49-F238E27FC236}">
                <a16:creationId xmlns:a16="http://schemas.microsoft.com/office/drawing/2014/main" id="{CB991E9F-F975-C1D9-B67E-A6114632CF3E}"/>
              </a:ext>
            </a:extLst>
          </p:cNvPr>
          <p:cNvSpPr/>
          <p:nvPr/>
        </p:nvSpPr>
        <p:spPr>
          <a:xfrm rot="10800000">
            <a:off x="6116905" y="3427540"/>
            <a:ext cx="2417897" cy="1729976"/>
          </a:xfrm>
          <a:custGeom>
            <a:avLst/>
            <a:gdLst>
              <a:gd name="connsiteX0" fmla="*/ 1828800 w 3657600"/>
              <a:gd name="connsiteY0" fmla="*/ 0 h 2616968"/>
              <a:gd name="connsiteX1" fmla="*/ 3657600 w 3657600"/>
              <a:gd name="connsiteY1" fmla="*/ 1828800 h 2616968"/>
              <a:gd name="connsiteX2" fmla="*/ 3513884 w 3657600"/>
              <a:gd name="connsiteY2" fmla="*/ 2540652 h 2616968"/>
              <a:gd name="connsiteX3" fmla="*/ 3477120 w 3657600"/>
              <a:gd name="connsiteY3" fmla="*/ 2616968 h 2616968"/>
              <a:gd name="connsiteX4" fmla="*/ 2988913 w 3657600"/>
              <a:gd name="connsiteY4" fmla="*/ 2269937 h 2616968"/>
              <a:gd name="connsiteX5" fmla="*/ 3047995 w 3657600"/>
              <a:gd name="connsiteY5" fmla="*/ 2079607 h 2616968"/>
              <a:gd name="connsiteX6" fmla="*/ 3073278 w 3657600"/>
              <a:gd name="connsiteY6" fmla="*/ 1828801 h 2616968"/>
              <a:gd name="connsiteX7" fmla="*/ 1828801 w 3657600"/>
              <a:gd name="connsiteY7" fmla="*/ 584324 h 2616968"/>
              <a:gd name="connsiteX8" fmla="*/ 584324 w 3657600"/>
              <a:gd name="connsiteY8" fmla="*/ 1828801 h 2616968"/>
              <a:gd name="connsiteX9" fmla="*/ 609608 w 3657600"/>
              <a:gd name="connsiteY9" fmla="*/ 2079607 h 2616968"/>
              <a:gd name="connsiteX10" fmla="*/ 668689 w 3657600"/>
              <a:gd name="connsiteY10" fmla="*/ 2269936 h 2616968"/>
              <a:gd name="connsiteX11" fmla="*/ 180480 w 3657600"/>
              <a:gd name="connsiteY11" fmla="*/ 2616968 h 2616968"/>
              <a:gd name="connsiteX12" fmla="*/ 143716 w 3657600"/>
              <a:gd name="connsiteY12" fmla="*/ 2540652 h 2616968"/>
              <a:gd name="connsiteX13" fmla="*/ 0 w 3657600"/>
              <a:gd name="connsiteY13" fmla="*/ 1828800 h 2616968"/>
              <a:gd name="connsiteX14" fmla="*/ 1828800 w 3657600"/>
              <a:gd name="connsiteY14" fmla="*/ 0 h 261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657600" h="2616968">
                <a:moveTo>
                  <a:pt x="1828800" y="0"/>
                </a:moveTo>
                <a:cubicBezTo>
                  <a:pt x="2838818" y="0"/>
                  <a:pt x="3657600" y="818782"/>
                  <a:pt x="3657600" y="1828800"/>
                </a:cubicBezTo>
                <a:cubicBezTo>
                  <a:pt x="3657600" y="2081305"/>
                  <a:pt x="3606426" y="2321857"/>
                  <a:pt x="3513884" y="2540652"/>
                </a:cubicBezTo>
                <a:lnTo>
                  <a:pt x="3477120" y="2616968"/>
                </a:lnTo>
                <a:lnTo>
                  <a:pt x="2988913" y="2269937"/>
                </a:lnTo>
                <a:lnTo>
                  <a:pt x="3047995" y="2079607"/>
                </a:lnTo>
                <a:cubicBezTo>
                  <a:pt x="3064573" y="1998594"/>
                  <a:pt x="3073278" y="1914714"/>
                  <a:pt x="3073278" y="1828801"/>
                </a:cubicBezTo>
                <a:cubicBezTo>
                  <a:pt x="3073278" y="1141495"/>
                  <a:pt x="2516107" y="584324"/>
                  <a:pt x="1828801" y="584324"/>
                </a:cubicBezTo>
                <a:cubicBezTo>
                  <a:pt x="1141495" y="584324"/>
                  <a:pt x="584324" y="1141495"/>
                  <a:pt x="584324" y="1828801"/>
                </a:cubicBezTo>
                <a:cubicBezTo>
                  <a:pt x="584324" y="1914714"/>
                  <a:pt x="593030" y="1998594"/>
                  <a:pt x="609608" y="2079607"/>
                </a:cubicBezTo>
                <a:lnTo>
                  <a:pt x="668689" y="2269936"/>
                </a:lnTo>
                <a:lnTo>
                  <a:pt x="180480" y="2616968"/>
                </a:lnTo>
                <a:lnTo>
                  <a:pt x="143716" y="2540652"/>
                </a:lnTo>
                <a:cubicBezTo>
                  <a:pt x="51174" y="2321857"/>
                  <a:pt x="0" y="2081305"/>
                  <a:pt x="0" y="1828800"/>
                </a:cubicBezTo>
                <a:cubicBezTo>
                  <a:pt x="0" y="818782"/>
                  <a:pt x="818782" y="0"/>
                  <a:pt x="1828800" y="0"/>
                </a:cubicBezTo>
                <a:close/>
              </a:path>
            </a:pathLst>
          </a:cu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8F7F5D84-4528-2E37-0774-A7C731A1E367}"/>
              </a:ext>
            </a:extLst>
          </p:cNvPr>
          <p:cNvGraphicFramePr/>
          <p:nvPr/>
        </p:nvGraphicFramePr>
        <p:xfrm>
          <a:off x="627617" y="2297106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12EA733-5A50-1176-52AC-54A5955EB85C}"/>
              </a:ext>
            </a:extLst>
          </p:cNvPr>
          <p:cNvGraphicFramePr/>
          <p:nvPr/>
        </p:nvGraphicFramePr>
        <p:xfrm>
          <a:off x="4295870" y="2297106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F17C43DA-8515-1663-EA9E-6AE4CE948F33}"/>
              </a:ext>
            </a:extLst>
          </p:cNvPr>
          <p:cNvGraphicFramePr/>
          <p:nvPr/>
        </p:nvGraphicFramePr>
        <p:xfrm>
          <a:off x="2463518" y="3166344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8C642CFC-01FA-6AAE-2A04-8334BCDC6BC1}"/>
              </a:ext>
            </a:extLst>
          </p:cNvPr>
          <p:cNvGraphicFramePr/>
          <p:nvPr/>
        </p:nvGraphicFramePr>
        <p:xfrm>
          <a:off x="6135323" y="3166344"/>
          <a:ext cx="2381060" cy="1587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5149BF96-FD85-BB9F-B560-9117F0F38885}"/>
              </a:ext>
            </a:extLst>
          </p:cNvPr>
          <p:cNvSpPr txBox="1"/>
          <p:nvPr/>
        </p:nvSpPr>
        <p:spPr>
          <a:xfrm>
            <a:off x="1232033" y="3818507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BDE494D-4AEF-72DF-AD3A-EF4F0CA6D491}"/>
              </a:ext>
            </a:extLst>
          </p:cNvPr>
          <p:cNvSpPr txBox="1"/>
          <p:nvPr/>
        </p:nvSpPr>
        <p:spPr>
          <a:xfrm>
            <a:off x="3067934" y="2558573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F1AFB6C-00CD-F62F-1564-448C9DEAF97F}"/>
              </a:ext>
            </a:extLst>
          </p:cNvPr>
          <p:cNvSpPr txBox="1"/>
          <p:nvPr/>
        </p:nvSpPr>
        <p:spPr>
          <a:xfrm>
            <a:off x="4903837" y="3818507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0D305DF-9507-9187-15A7-002526449E04}"/>
              </a:ext>
            </a:extLst>
          </p:cNvPr>
          <p:cNvSpPr txBox="1"/>
          <p:nvPr/>
        </p:nvSpPr>
        <p:spPr>
          <a:xfrm>
            <a:off x="6739739" y="2558573"/>
            <a:ext cx="1172228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b="1" noProof="1">
                <a:solidFill>
                  <a:schemeClr val="bg2"/>
                </a:solidFill>
              </a:rPr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48A7D95-CF67-83B3-A502-857ED3C4811C}"/>
              </a:ext>
            </a:extLst>
          </p:cNvPr>
          <p:cNvGrpSpPr/>
          <p:nvPr/>
        </p:nvGrpSpPr>
        <p:grpSpPr>
          <a:xfrm>
            <a:off x="627617" y="5058152"/>
            <a:ext cx="1378887" cy="981015"/>
            <a:chOff x="276224" y="4674341"/>
            <a:chExt cx="1838517" cy="130802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D73281F-C969-EE6A-445A-DC87AEE8F2E1}"/>
                </a:ext>
              </a:extLst>
            </p:cNvPr>
            <p:cNvSpPr/>
            <p:nvPr/>
          </p:nvSpPr>
          <p:spPr>
            <a:xfrm>
              <a:off x="276225" y="4724400"/>
              <a:ext cx="219075" cy="219075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98D59D8-DD52-96AA-EFC4-6C0639908087}"/>
                </a:ext>
              </a:extLst>
            </p:cNvPr>
            <p:cNvSpPr/>
            <p:nvPr/>
          </p:nvSpPr>
          <p:spPr>
            <a:xfrm>
              <a:off x="276224" y="5052492"/>
              <a:ext cx="219075" cy="21907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502FD3A-F269-3F77-060C-029DB4DBA23D}"/>
                </a:ext>
              </a:extLst>
            </p:cNvPr>
            <p:cNvSpPr/>
            <p:nvPr/>
          </p:nvSpPr>
          <p:spPr>
            <a:xfrm>
              <a:off x="276224" y="5380584"/>
              <a:ext cx="219075" cy="219075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24FA22A7-7838-BA8B-4085-2C870E523E11}"/>
                </a:ext>
              </a:extLst>
            </p:cNvPr>
            <p:cNvSpPr/>
            <p:nvPr/>
          </p:nvSpPr>
          <p:spPr>
            <a:xfrm>
              <a:off x="276224" y="5708677"/>
              <a:ext cx="219075" cy="219075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solidFill>
                  <a:schemeClr val="bg2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27E689-5BBC-D111-24C4-20A08E822137}"/>
                </a:ext>
              </a:extLst>
            </p:cNvPr>
            <p:cNvSpPr txBox="1"/>
            <p:nvPr/>
          </p:nvSpPr>
          <p:spPr>
            <a:xfrm>
              <a:off x="519859" y="4674341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bg2"/>
                  </a:solidFill>
                </a:rPr>
                <a:t>Lorem ipsum dolor 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DA631FE-53B5-5795-36C3-939FE4630266}"/>
                </a:ext>
              </a:extLst>
            </p:cNvPr>
            <p:cNvSpPr txBox="1"/>
            <p:nvPr/>
          </p:nvSpPr>
          <p:spPr>
            <a:xfrm>
              <a:off x="519857" y="5000917"/>
              <a:ext cx="1594882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 noProof="1">
                  <a:solidFill>
                    <a:schemeClr val="bg2"/>
                  </a:solidFill>
                </a:rPr>
                <a:t>Lorem ipsum dolor 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A584DA-060F-E1AC-B78C-82CA82F5C2D9}"/>
                </a:ext>
              </a:extLst>
            </p:cNvPr>
            <p:cNvSpPr txBox="1"/>
            <p:nvPr/>
          </p:nvSpPr>
          <p:spPr>
            <a:xfrm>
              <a:off x="519857" y="5327492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DE5A70B-4C00-A566-D0EE-483E85D9C4BE}"/>
                </a:ext>
              </a:extLst>
            </p:cNvPr>
            <p:cNvSpPr txBox="1"/>
            <p:nvPr/>
          </p:nvSpPr>
          <p:spPr>
            <a:xfrm>
              <a:off x="519857" y="5654066"/>
              <a:ext cx="1556410" cy="32829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1000">
                  <a:solidFill>
                    <a:schemeClr val="bg2"/>
                  </a:solidFill>
                  <a:latin typeface="Calibri" panose="020F0502020204030204" pitchFamily="34" charset="0"/>
                </a:rPr>
                <a:t>Lorem ipsum dolor</a:t>
              </a:r>
              <a:endParaRPr lang="en-US" sz="1000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3768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112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Four-Stage Serpentine Chart – Slide Template</vt:lpstr>
      <vt:lpstr>Four-Stage Serpentine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Four-Stage Serpentine Chart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2025-01-28T17:02:05Z</dcterms:modified>
  <cp:category>Charts &amp; Diagrams</cp:category>
</cp:coreProperties>
</file>