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3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97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84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16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McKinsey 7S Framework – Slide Template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5E829C-D422-E4AC-0224-9D62B1BBC7AC}"/>
              </a:ext>
            </a:extLst>
          </p:cNvPr>
          <p:cNvSpPr>
            <a:spLocks/>
          </p:cNvSpPr>
          <p:nvPr/>
        </p:nvSpPr>
        <p:spPr bwMode="auto">
          <a:xfrm>
            <a:off x="3881005" y="1577286"/>
            <a:ext cx="1381989" cy="1193889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sp>
        <p:nvSpPr>
          <p:cNvPr id="8" name="Freeform 22">
            <a:extLst>
              <a:ext uri="{FF2B5EF4-FFF2-40B4-BE49-F238E27FC236}">
                <a16:creationId xmlns:a16="http://schemas.microsoft.com/office/drawing/2014/main" id="{DF84C338-4FC3-0760-58A1-AE53943C9AD6}"/>
              </a:ext>
            </a:extLst>
          </p:cNvPr>
          <p:cNvSpPr>
            <a:spLocks/>
          </p:cNvSpPr>
          <p:nvPr/>
        </p:nvSpPr>
        <p:spPr bwMode="auto">
          <a:xfrm>
            <a:off x="2611323" y="2308667"/>
            <a:ext cx="1381989" cy="1193889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rgbClr val="D0BA94"/>
          </a:solidFill>
          <a:ln>
            <a:noFill/>
          </a:ln>
        </p:spPr>
        <p:txBody>
          <a:bodyPr vert="horz" wrap="square" lIns="27432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3600" b="1" dirty="0"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D3223C2E-FC8C-1C40-79EE-937B13C95451}"/>
              </a:ext>
            </a:extLst>
          </p:cNvPr>
          <p:cNvSpPr>
            <a:spLocks/>
          </p:cNvSpPr>
          <p:nvPr/>
        </p:nvSpPr>
        <p:spPr bwMode="auto">
          <a:xfrm>
            <a:off x="5150688" y="2308666"/>
            <a:ext cx="1381989" cy="120163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274320" bIns="3429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 sz="3600" b="1" dirty="0"/>
          </a:p>
        </p:txBody>
      </p:sp>
      <p:sp>
        <p:nvSpPr>
          <p:cNvPr id="7" name="Freeform 20">
            <a:extLst>
              <a:ext uri="{FF2B5EF4-FFF2-40B4-BE49-F238E27FC236}">
                <a16:creationId xmlns:a16="http://schemas.microsoft.com/office/drawing/2014/main" id="{BA4A5D61-C94D-B1E1-0E41-D5689B57C55D}"/>
              </a:ext>
            </a:extLst>
          </p:cNvPr>
          <p:cNvSpPr>
            <a:spLocks/>
          </p:cNvSpPr>
          <p:nvPr/>
        </p:nvSpPr>
        <p:spPr bwMode="auto">
          <a:xfrm>
            <a:off x="2611323" y="3755938"/>
            <a:ext cx="1381989" cy="1201634"/>
          </a:xfrm>
          <a:custGeom>
            <a:avLst/>
            <a:gdLst>
              <a:gd name="T0" fmla="*/ 0 w 1249"/>
              <a:gd name="T1" fmla="*/ 543 h 1086"/>
              <a:gd name="T2" fmla="*/ 310 w 1249"/>
              <a:gd name="T3" fmla="*/ 0 h 1086"/>
              <a:gd name="T4" fmla="*/ 939 w 1249"/>
              <a:gd name="T5" fmla="*/ 0 h 1086"/>
              <a:gd name="T6" fmla="*/ 1249 w 1249"/>
              <a:gd name="T7" fmla="*/ 543 h 1086"/>
              <a:gd name="T8" fmla="*/ 939 w 1249"/>
              <a:gd name="T9" fmla="*/ 1086 h 1086"/>
              <a:gd name="T10" fmla="*/ 310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0" y="0"/>
                </a:lnTo>
                <a:lnTo>
                  <a:pt x="939" y="0"/>
                </a:lnTo>
                <a:lnTo>
                  <a:pt x="1249" y="543"/>
                </a:lnTo>
                <a:lnTo>
                  <a:pt x="939" y="1086"/>
                </a:lnTo>
                <a:lnTo>
                  <a:pt x="310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74320" tIns="34290" rIns="68580" bIns="34290" numCol="1" anchor="b" anchorCtr="0" compatLnSpc="1">
            <a:prstTxWarp prst="textNoShape">
              <a:avLst/>
            </a:prstTxWarp>
          </a:bodyPr>
          <a:lstStyle/>
          <a:p>
            <a:endParaRPr lang="en-US" sz="3600" b="1" dirty="0"/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F9CE0715-7AAF-8E87-CF32-FF84FA156868}"/>
              </a:ext>
            </a:extLst>
          </p:cNvPr>
          <p:cNvSpPr>
            <a:spLocks/>
          </p:cNvSpPr>
          <p:nvPr/>
        </p:nvSpPr>
        <p:spPr bwMode="auto">
          <a:xfrm>
            <a:off x="5150688" y="3755938"/>
            <a:ext cx="1381989" cy="120163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274320" bIns="34290" numCol="1" anchor="b" anchorCtr="0" compatLnSpc="1">
            <a:prstTxWarp prst="textNoShape">
              <a:avLst/>
            </a:prstTxWarp>
          </a:bodyPr>
          <a:lstStyle/>
          <a:p>
            <a:pPr algn="r"/>
            <a:endParaRPr lang="en-US" sz="3600" b="1" dirty="0"/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09824EC1-2DE1-5A8D-A80B-BB43705EDBA3}"/>
              </a:ext>
            </a:extLst>
          </p:cNvPr>
          <p:cNvSpPr>
            <a:spLocks/>
          </p:cNvSpPr>
          <p:nvPr/>
        </p:nvSpPr>
        <p:spPr bwMode="auto">
          <a:xfrm>
            <a:off x="3881005" y="4495064"/>
            <a:ext cx="1381989" cy="1193889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D55028FA-68B4-B980-B07A-18FB553E9827}"/>
              </a:ext>
            </a:extLst>
          </p:cNvPr>
          <p:cNvSpPr>
            <a:spLocks/>
          </p:cNvSpPr>
          <p:nvPr/>
        </p:nvSpPr>
        <p:spPr bwMode="auto">
          <a:xfrm>
            <a:off x="3881005" y="3054096"/>
            <a:ext cx="1381989" cy="1193889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C1188343-DF13-C591-46CC-F3587110A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5913" y="3096182"/>
            <a:ext cx="512174" cy="512174"/>
          </a:xfrm>
          <a:prstGeom prst="rect">
            <a:avLst/>
          </a:prstGeom>
        </p:spPr>
      </p:pic>
      <p:pic>
        <p:nvPicPr>
          <p:cNvPr id="25" name="Graphic 24" descr="Chess pieces with solid fill">
            <a:extLst>
              <a:ext uri="{FF2B5EF4-FFF2-40B4-BE49-F238E27FC236}">
                <a16:creationId xmlns:a16="http://schemas.microsoft.com/office/drawing/2014/main" id="{E4A66B25-5886-4D39-D4E9-7E5C88382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15913" y="1615797"/>
            <a:ext cx="512174" cy="512174"/>
          </a:xfrm>
          <a:prstGeom prst="rect">
            <a:avLst/>
          </a:prstGeom>
        </p:spPr>
      </p:pic>
      <p:pic>
        <p:nvPicPr>
          <p:cNvPr id="26" name="Graphic 25" descr="Gears with solid fill">
            <a:extLst>
              <a:ext uri="{FF2B5EF4-FFF2-40B4-BE49-F238E27FC236}">
                <a16:creationId xmlns:a16="http://schemas.microsoft.com/office/drawing/2014/main" id="{5BDAA26B-AECE-954B-BAFD-10EF644229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85595" y="2350753"/>
            <a:ext cx="512174" cy="512174"/>
          </a:xfrm>
          <a:prstGeom prst="rect">
            <a:avLst/>
          </a:prstGeom>
        </p:spPr>
      </p:pic>
      <p:pic>
        <p:nvPicPr>
          <p:cNvPr id="27" name="Graphic 26" descr="Users with solid fill">
            <a:extLst>
              <a:ext uri="{FF2B5EF4-FFF2-40B4-BE49-F238E27FC236}">
                <a16:creationId xmlns:a16="http://schemas.microsoft.com/office/drawing/2014/main" id="{AF72795E-A935-08F9-3E0F-8ED3A56A27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585595" y="3798024"/>
            <a:ext cx="512174" cy="512174"/>
          </a:xfrm>
          <a:prstGeom prst="rect">
            <a:avLst/>
          </a:prstGeom>
        </p:spPr>
      </p:pic>
      <p:pic>
        <p:nvPicPr>
          <p:cNvPr id="28" name="Graphic 27" descr="Hierarchy with solid fill">
            <a:extLst>
              <a:ext uri="{FF2B5EF4-FFF2-40B4-BE49-F238E27FC236}">
                <a16:creationId xmlns:a16="http://schemas.microsoft.com/office/drawing/2014/main" id="{06FA58BF-CAB3-E3D4-0B7E-F899993A3B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046230" y="2350753"/>
            <a:ext cx="512174" cy="512174"/>
          </a:xfrm>
          <a:prstGeom prst="rect">
            <a:avLst/>
          </a:prstGeom>
        </p:spPr>
      </p:pic>
      <p:pic>
        <p:nvPicPr>
          <p:cNvPr id="29" name="Graphic 28" descr="Tools with solid fill">
            <a:extLst>
              <a:ext uri="{FF2B5EF4-FFF2-40B4-BE49-F238E27FC236}">
                <a16:creationId xmlns:a16="http://schemas.microsoft.com/office/drawing/2014/main" id="{0CB5BF33-7C82-BAB5-831D-11AE2F21EC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315913" y="4537151"/>
            <a:ext cx="512174" cy="512174"/>
          </a:xfrm>
          <a:prstGeom prst="rect">
            <a:avLst/>
          </a:prstGeom>
        </p:spPr>
      </p:pic>
      <p:pic>
        <p:nvPicPr>
          <p:cNvPr id="30" name="Graphic 29" descr="Large paint brush with solid fill">
            <a:extLst>
              <a:ext uri="{FF2B5EF4-FFF2-40B4-BE49-F238E27FC236}">
                <a16:creationId xmlns:a16="http://schemas.microsoft.com/office/drawing/2014/main" id="{053A7A43-472B-2EAE-5FFB-687424F0DD8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046230" y="3798024"/>
            <a:ext cx="512174" cy="512174"/>
          </a:xfrm>
          <a:prstGeom prst="rect">
            <a:avLst/>
          </a:prstGeom>
        </p:spPr>
      </p:pic>
      <p:sp>
        <p:nvSpPr>
          <p:cNvPr id="31" name="Freeform 8">
            <a:extLst>
              <a:ext uri="{FF2B5EF4-FFF2-40B4-BE49-F238E27FC236}">
                <a16:creationId xmlns:a16="http://schemas.microsoft.com/office/drawing/2014/main" id="{2FDB26AD-AE50-E742-4D93-A9B817FBC749}"/>
              </a:ext>
            </a:extLst>
          </p:cNvPr>
          <p:cNvSpPr>
            <a:spLocks/>
          </p:cNvSpPr>
          <p:nvPr/>
        </p:nvSpPr>
        <p:spPr bwMode="auto">
          <a:xfrm>
            <a:off x="3881005" y="2174827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Strategy</a:t>
            </a:r>
          </a:p>
        </p:txBody>
      </p:sp>
      <p:sp>
        <p:nvSpPr>
          <p:cNvPr id="43" name="Freeform 8">
            <a:extLst>
              <a:ext uri="{FF2B5EF4-FFF2-40B4-BE49-F238E27FC236}">
                <a16:creationId xmlns:a16="http://schemas.microsoft.com/office/drawing/2014/main" id="{E591C7D4-8635-886A-2B4D-0E8080828C8D}"/>
              </a:ext>
            </a:extLst>
          </p:cNvPr>
          <p:cNvSpPr>
            <a:spLocks/>
          </p:cNvSpPr>
          <p:nvPr/>
        </p:nvSpPr>
        <p:spPr bwMode="auto">
          <a:xfrm>
            <a:off x="5150688" y="2913953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</a:p>
        </p:txBody>
      </p:sp>
      <p:sp>
        <p:nvSpPr>
          <p:cNvPr id="44" name="Freeform 8">
            <a:extLst>
              <a:ext uri="{FF2B5EF4-FFF2-40B4-BE49-F238E27FC236}">
                <a16:creationId xmlns:a16="http://schemas.microsoft.com/office/drawing/2014/main" id="{FB7AC8B4-323E-706F-5A7F-5A3D343FFD1D}"/>
              </a:ext>
            </a:extLst>
          </p:cNvPr>
          <p:cNvSpPr>
            <a:spLocks/>
          </p:cNvSpPr>
          <p:nvPr/>
        </p:nvSpPr>
        <p:spPr bwMode="auto">
          <a:xfrm>
            <a:off x="5150688" y="4361224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</a:t>
            </a:r>
          </a:p>
        </p:txBody>
      </p:sp>
      <p:sp>
        <p:nvSpPr>
          <p:cNvPr id="46" name="Freeform 8">
            <a:extLst>
              <a:ext uri="{FF2B5EF4-FFF2-40B4-BE49-F238E27FC236}">
                <a16:creationId xmlns:a16="http://schemas.microsoft.com/office/drawing/2014/main" id="{74D45ABB-028B-74D0-05E1-307599FD4D15}"/>
              </a:ext>
            </a:extLst>
          </p:cNvPr>
          <p:cNvSpPr>
            <a:spLocks/>
          </p:cNvSpPr>
          <p:nvPr/>
        </p:nvSpPr>
        <p:spPr bwMode="auto">
          <a:xfrm>
            <a:off x="2611323" y="2906208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</a:p>
        </p:txBody>
      </p:sp>
      <p:sp>
        <p:nvSpPr>
          <p:cNvPr id="47" name="Freeform 8">
            <a:extLst>
              <a:ext uri="{FF2B5EF4-FFF2-40B4-BE49-F238E27FC236}">
                <a16:creationId xmlns:a16="http://schemas.microsoft.com/office/drawing/2014/main" id="{F4878B7E-7768-5247-52F9-A6CF6BE8AC25}"/>
              </a:ext>
            </a:extLst>
          </p:cNvPr>
          <p:cNvSpPr>
            <a:spLocks/>
          </p:cNvSpPr>
          <p:nvPr/>
        </p:nvSpPr>
        <p:spPr bwMode="auto">
          <a:xfrm>
            <a:off x="2611323" y="4361224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</a:t>
            </a:r>
          </a:p>
        </p:txBody>
      </p:sp>
      <p:sp>
        <p:nvSpPr>
          <p:cNvPr id="48" name="Freeform 8">
            <a:extLst>
              <a:ext uri="{FF2B5EF4-FFF2-40B4-BE49-F238E27FC236}">
                <a16:creationId xmlns:a16="http://schemas.microsoft.com/office/drawing/2014/main" id="{82F44AAC-89CF-E287-F3CE-FA30AD1E5F11}"/>
              </a:ext>
            </a:extLst>
          </p:cNvPr>
          <p:cNvSpPr>
            <a:spLocks/>
          </p:cNvSpPr>
          <p:nvPr/>
        </p:nvSpPr>
        <p:spPr bwMode="auto">
          <a:xfrm>
            <a:off x="3881005" y="5092606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</a:p>
        </p:txBody>
      </p:sp>
      <p:sp>
        <p:nvSpPr>
          <p:cNvPr id="49" name="Freeform 8">
            <a:extLst>
              <a:ext uri="{FF2B5EF4-FFF2-40B4-BE49-F238E27FC236}">
                <a16:creationId xmlns:a16="http://schemas.microsoft.com/office/drawing/2014/main" id="{D4868166-BBED-71C4-F464-D2696D408217}"/>
              </a:ext>
            </a:extLst>
          </p:cNvPr>
          <p:cNvSpPr>
            <a:spLocks/>
          </p:cNvSpPr>
          <p:nvPr/>
        </p:nvSpPr>
        <p:spPr bwMode="auto">
          <a:xfrm>
            <a:off x="3881005" y="3651636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Shared</a:t>
            </a:r>
          </a:p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A86C3BF-ACC4-4B5F-CD21-B7D4001CA287}"/>
              </a:ext>
            </a:extLst>
          </p:cNvPr>
          <p:cNvGrpSpPr/>
          <p:nvPr/>
        </p:nvGrpSpPr>
        <p:grpSpPr>
          <a:xfrm>
            <a:off x="6855277" y="3080063"/>
            <a:ext cx="2034892" cy="1106115"/>
            <a:chOff x="8921977" y="2875429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5662F8E-3354-935C-C8C9-7AD120E17755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3D54D8A-3D56-C7B5-3B96-DE40ED11952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8819558-3ED7-575A-72CC-74FF339A1376}"/>
              </a:ext>
            </a:extLst>
          </p:cNvPr>
          <p:cNvGrpSpPr/>
          <p:nvPr/>
        </p:nvGrpSpPr>
        <p:grpSpPr>
          <a:xfrm>
            <a:off x="6855277" y="4582839"/>
            <a:ext cx="2034892" cy="1106115"/>
            <a:chOff x="8921977" y="4580523"/>
            <a:chExt cx="2926080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62998BB-6737-01D9-66B4-90D2915C2EF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3CCADA-5DA6-F5FC-E9F7-E10911343DDD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CE463B0-1E22-ABB9-9D5D-4194C798B73B}"/>
              </a:ext>
            </a:extLst>
          </p:cNvPr>
          <p:cNvGrpSpPr/>
          <p:nvPr/>
        </p:nvGrpSpPr>
        <p:grpSpPr>
          <a:xfrm>
            <a:off x="253830" y="3080063"/>
            <a:ext cx="2034892" cy="1106115"/>
            <a:chOff x="332936" y="2875429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BA9287-6C1A-FFA5-EA42-F3167AD866A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A502F22-22D2-7AF9-1B9E-885794DD0EB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947AAAB-3B74-D2B8-81F1-4E19E05B266F}"/>
              </a:ext>
            </a:extLst>
          </p:cNvPr>
          <p:cNvGrpSpPr/>
          <p:nvPr/>
        </p:nvGrpSpPr>
        <p:grpSpPr>
          <a:xfrm>
            <a:off x="253830" y="4582839"/>
            <a:ext cx="2034892" cy="1106115"/>
            <a:chOff x="332936" y="4580523"/>
            <a:chExt cx="2926080" cy="14748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E8C486-F777-C5CE-D055-989FA59807E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D54082C-736B-4845-A436-AA147A1ECA4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5AF8FE8-648D-94D0-67B1-5F8090DEF583}"/>
              </a:ext>
            </a:extLst>
          </p:cNvPr>
          <p:cNvGrpSpPr/>
          <p:nvPr/>
        </p:nvGrpSpPr>
        <p:grpSpPr>
          <a:xfrm>
            <a:off x="6855277" y="1577286"/>
            <a:ext cx="2034892" cy="1106115"/>
            <a:chOff x="8921977" y="1170335"/>
            <a:chExt cx="2926080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3A78007-458D-FD4F-17B0-93D9BF02104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139458E-0D6D-32C1-44B3-4EDDF8AB0F4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0EB5F22-B388-6FC0-8A32-4DBF04705B17}"/>
              </a:ext>
            </a:extLst>
          </p:cNvPr>
          <p:cNvGrpSpPr/>
          <p:nvPr/>
        </p:nvGrpSpPr>
        <p:grpSpPr>
          <a:xfrm>
            <a:off x="253830" y="1577286"/>
            <a:ext cx="2034892" cy="1106115"/>
            <a:chOff x="332936" y="2555951"/>
            <a:chExt cx="2926080" cy="147481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A458A82-61E6-1C77-A62D-A582CC7AB8C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355BADA-6839-DCF4-B533-E9D69FEF95D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4195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McKinsey 7S Framework – Slide Template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5E829C-D422-E4AC-0224-9D62B1BBC7AC}"/>
              </a:ext>
            </a:extLst>
          </p:cNvPr>
          <p:cNvSpPr>
            <a:spLocks/>
          </p:cNvSpPr>
          <p:nvPr/>
        </p:nvSpPr>
        <p:spPr bwMode="auto">
          <a:xfrm>
            <a:off x="3881005" y="1577286"/>
            <a:ext cx="1381989" cy="1193889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sp>
        <p:nvSpPr>
          <p:cNvPr id="8" name="Freeform 22">
            <a:extLst>
              <a:ext uri="{FF2B5EF4-FFF2-40B4-BE49-F238E27FC236}">
                <a16:creationId xmlns:a16="http://schemas.microsoft.com/office/drawing/2014/main" id="{DF84C338-4FC3-0760-58A1-AE53943C9AD6}"/>
              </a:ext>
            </a:extLst>
          </p:cNvPr>
          <p:cNvSpPr>
            <a:spLocks/>
          </p:cNvSpPr>
          <p:nvPr/>
        </p:nvSpPr>
        <p:spPr bwMode="auto">
          <a:xfrm>
            <a:off x="2611323" y="2308667"/>
            <a:ext cx="1381989" cy="1193889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rgbClr val="D0BA94"/>
          </a:solidFill>
          <a:ln>
            <a:noFill/>
          </a:ln>
        </p:spPr>
        <p:txBody>
          <a:bodyPr vert="horz" wrap="square" lIns="27432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3600" b="1" dirty="0"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D3223C2E-FC8C-1C40-79EE-937B13C95451}"/>
              </a:ext>
            </a:extLst>
          </p:cNvPr>
          <p:cNvSpPr>
            <a:spLocks/>
          </p:cNvSpPr>
          <p:nvPr/>
        </p:nvSpPr>
        <p:spPr bwMode="auto">
          <a:xfrm>
            <a:off x="5150688" y="2308666"/>
            <a:ext cx="1381989" cy="120163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274320" bIns="3429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 sz="3600" b="1" dirty="0"/>
          </a:p>
        </p:txBody>
      </p:sp>
      <p:sp>
        <p:nvSpPr>
          <p:cNvPr id="7" name="Freeform 20">
            <a:extLst>
              <a:ext uri="{FF2B5EF4-FFF2-40B4-BE49-F238E27FC236}">
                <a16:creationId xmlns:a16="http://schemas.microsoft.com/office/drawing/2014/main" id="{BA4A5D61-C94D-B1E1-0E41-D5689B57C55D}"/>
              </a:ext>
            </a:extLst>
          </p:cNvPr>
          <p:cNvSpPr>
            <a:spLocks/>
          </p:cNvSpPr>
          <p:nvPr/>
        </p:nvSpPr>
        <p:spPr bwMode="auto">
          <a:xfrm>
            <a:off x="2611323" y="3755938"/>
            <a:ext cx="1381989" cy="1201634"/>
          </a:xfrm>
          <a:custGeom>
            <a:avLst/>
            <a:gdLst>
              <a:gd name="T0" fmla="*/ 0 w 1249"/>
              <a:gd name="T1" fmla="*/ 543 h 1086"/>
              <a:gd name="T2" fmla="*/ 310 w 1249"/>
              <a:gd name="T3" fmla="*/ 0 h 1086"/>
              <a:gd name="T4" fmla="*/ 939 w 1249"/>
              <a:gd name="T5" fmla="*/ 0 h 1086"/>
              <a:gd name="T6" fmla="*/ 1249 w 1249"/>
              <a:gd name="T7" fmla="*/ 543 h 1086"/>
              <a:gd name="T8" fmla="*/ 939 w 1249"/>
              <a:gd name="T9" fmla="*/ 1086 h 1086"/>
              <a:gd name="T10" fmla="*/ 310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0" y="0"/>
                </a:lnTo>
                <a:lnTo>
                  <a:pt x="939" y="0"/>
                </a:lnTo>
                <a:lnTo>
                  <a:pt x="1249" y="543"/>
                </a:lnTo>
                <a:lnTo>
                  <a:pt x="939" y="1086"/>
                </a:lnTo>
                <a:lnTo>
                  <a:pt x="310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74320" tIns="34290" rIns="68580" bIns="34290" numCol="1" anchor="b" anchorCtr="0" compatLnSpc="1">
            <a:prstTxWarp prst="textNoShape">
              <a:avLst/>
            </a:prstTxWarp>
          </a:bodyPr>
          <a:lstStyle/>
          <a:p>
            <a:endParaRPr lang="en-US" sz="3600" b="1" dirty="0"/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F9CE0715-7AAF-8E87-CF32-FF84FA156868}"/>
              </a:ext>
            </a:extLst>
          </p:cNvPr>
          <p:cNvSpPr>
            <a:spLocks/>
          </p:cNvSpPr>
          <p:nvPr/>
        </p:nvSpPr>
        <p:spPr bwMode="auto">
          <a:xfrm>
            <a:off x="5150688" y="3755938"/>
            <a:ext cx="1381989" cy="120163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274320" bIns="34290" numCol="1" anchor="b" anchorCtr="0" compatLnSpc="1">
            <a:prstTxWarp prst="textNoShape">
              <a:avLst/>
            </a:prstTxWarp>
          </a:bodyPr>
          <a:lstStyle/>
          <a:p>
            <a:pPr algn="r"/>
            <a:endParaRPr lang="en-US" sz="3600" b="1" dirty="0"/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09824EC1-2DE1-5A8D-A80B-BB43705EDBA3}"/>
              </a:ext>
            </a:extLst>
          </p:cNvPr>
          <p:cNvSpPr>
            <a:spLocks/>
          </p:cNvSpPr>
          <p:nvPr/>
        </p:nvSpPr>
        <p:spPr bwMode="auto">
          <a:xfrm>
            <a:off x="3881005" y="4495064"/>
            <a:ext cx="1381989" cy="1193889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D55028FA-68B4-B980-B07A-18FB553E9827}"/>
              </a:ext>
            </a:extLst>
          </p:cNvPr>
          <p:cNvSpPr>
            <a:spLocks/>
          </p:cNvSpPr>
          <p:nvPr/>
        </p:nvSpPr>
        <p:spPr bwMode="auto">
          <a:xfrm>
            <a:off x="3881005" y="3054096"/>
            <a:ext cx="1381989" cy="1193889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bg2">
              <a:alpha val="8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C1188343-DF13-C591-46CC-F3587110A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5913" y="3096182"/>
            <a:ext cx="512174" cy="512174"/>
          </a:xfrm>
          <a:prstGeom prst="rect">
            <a:avLst/>
          </a:prstGeom>
        </p:spPr>
      </p:pic>
      <p:pic>
        <p:nvPicPr>
          <p:cNvPr id="25" name="Graphic 24" descr="Chess pieces with solid fill">
            <a:extLst>
              <a:ext uri="{FF2B5EF4-FFF2-40B4-BE49-F238E27FC236}">
                <a16:creationId xmlns:a16="http://schemas.microsoft.com/office/drawing/2014/main" id="{E4A66B25-5886-4D39-D4E9-7E5C88382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15913" y="1615797"/>
            <a:ext cx="512174" cy="512174"/>
          </a:xfrm>
          <a:prstGeom prst="rect">
            <a:avLst/>
          </a:prstGeom>
        </p:spPr>
      </p:pic>
      <p:pic>
        <p:nvPicPr>
          <p:cNvPr id="26" name="Graphic 25" descr="Gears with solid fill">
            <a:extLst>
              <a:ext uri="{FF2B5EF4-FFF2-40B4-BE49-F238E27FC236}">
                <a16:creationId xmlns:a16="http://schemas.microsoft.com/office/drawing/2014/main" id="{5BDAA26B-AECE-954B-BAFD-10EF644229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85595" y="2350753"/>
            <a:ext cx="512174" cy="512174"/>
          </a:xfrm>
          <a:prstGeom prst="rect">
            <a:avLst/>
          </a:prstGeom>
        </p:spPr>
      </p:pic>
      <p:pic>
        <p:nvPicPr>
          <p:cNvPr id="27" name="Graphic 26" descr="Users with solid fill">
            <a:extLst>
              <a:ext uri="{FF2B5EF4-FFF2-40B4-BE49-F238E27FC236}">
                <a16:creationId xmlns:a16="http://schemas.microsoft.com/office/drawing/2014/main" id="{AF72795E-A935-08F9-3E0F-8ED3A56A27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585595" y="3798024"/>
            <a:ext cx="512174" cy="512174"/>
          </a:xfrm>
          <a:prstGeom prst="rect">
            <a:avLst/>
          </a:prstGeom>
        </p:spPr>
      </p:pic>
      <p:pic>
        <p:nvPicPr>
          <p:cNvPr id="28" name="Graphic 27" descr="Hierarchy with solid fill">
            <a:extLst>
              <a:ext uri="{FF2B5EF4-FFF2-40B4-BE49-F238E27FC236}">
                <a16:creationId xmlns:a16="http://schemas.microsoft.com/office/drawing/2014/main" id="{06FA58BF-CAB3-E3D4-0B7E-F899993A3B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046230" y="2350753"/>
            <a:ext cx="512174" cy="512174"/>
          </a:xfrm>
          <a:prstGeom prst="rect">
            <a:avLst/>
          </a:prstGeom>
        </p:spPr>
      </p:pic>
      <p:pic>
        <p:nvPicPr>
          <p:cNvPr id="29" name="Graphic 28" descr="Tools with solid fill">
            <a:extLst>
              <a:ext uri="{FF2B5EF4-FFF2-40B4-BE49-F238E27FC236}">
                <a16:creationId xmlns:a16="http://schemas.microsoft.com/office/drawing/2014/main" id="{0CB5BF33-7C82-BAB5-831D-11AE2F21EC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315913" y="4537151"/>
            <a:ext cx="512174" cy="512174"/>
          </a:xfrm>
          <a:prstGeom prst="rect">
            <a:avLst/>
          </a:prstGeom>
        </p:spPr>
      </p:pic>
      <p:pic>
        <p:nvPicPr>
          <p:cNvPr id="30" name="Graphic 29" descr="Large paint brush with solid fill">
            <a:extLst>
              <a:ext uri="{FF2B5EF4-FFF2-40B4-BE49-F238E27FC236}">
                <a16:creationId xmlns:a16="http://schemas.microsoft.com/office/drawing/2014/main" id="{053A7A43-472B-2EAE-5FFB-687424F0DD8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046230" y="3798024"/>
            <a:ext cx="512174" cy="512174"/>
          </a:xfrm>
          <a:prstGeom prst="rect">
            <a:avLst/>
          </a:prstGeom>
        </p:spPr>
      </p:pic>
      <p:sp>
        <p:nvSpPr>
          <p:cNvPr id="31" name="Freeform 8">
            <a:extLst>
              <a:ext uri="{FF2B5EF4-FFF2-40B4-BE49-F238E27FC236}">
                <a16:creationId xmlns:a16="http://schemas.microsoft.com/office/drawing/2014/main" id="{2FDB26AD-AE50-E742-4D93-A9B817FBC749}"/>
              </a:ext>
            </a:extLst>
          </p:cNvPr>
          <p:cNvSpPr>
            <a:spLocks/>
          </p:cNvSpPr>
          <p:nvPr/>
        </p:nvSpPr>
        <p:spPr bwMode="auto">
          <a:xfrm>
            <a:off x="3881005" y="2174827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Strategy</a:t>
            </a:r>
          </a:p>
        </p:txBody>
      </p:sp>
      <p:sp>
        <p:nvSpPr>
          <p:cNvPr id="43" name="Freeform 8">
            <a:extLst>
              <a:ext uri="{FF2B5EF4-FFF2-40B4-BE49-F238E27FC236}">
                <a16:creationId xmlns:a16="http://schemas.microsoft.com/office/drawing/2014/main" id="{E591C7D4-8635-886A-2B4D-0E8080828C8D}"/>
              </a:ext>
            </a:extLst>
          </p:cNvPr>
          <p:cNvSpPr>
            <a:spLocks/>
          </p:cNvSpPr>
          <p:nvPr/>
        </p:nvSpPr>
        <p:spPr bwMode="auto">
          <a:xfrm>
            <a:off x="5150688" y="2913953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</a:p>
        </p:txBody>
      </p:sp>
      <p:sp>
        <p:nvSpPr>
          <p:cNvPr id="44" name="Freeform 8">
            <a:extLst>
              <a:ext uri="{FF2B5EF4-FFF2-40B4-BE49-F238E27FC236}">
                <a16:creationId xmlns:a16="http://schemas.microsoft.com/office/drawing/2014/main" id="{FB7AC8B4-323E-706F-5A7F-5A3D343FFD1D}"/>
              </a:ext>
            </a:extLst>
          </p:cNvPr>
          <p:cNvSpPr>
            <a:spLocks/>
          </p:cNvSpPr>
          <p:nvPr/>
        </p:nvSpPr>
        <p:spPr bwMode="auto">
          <a:xfrm>
            <a:off x="5150688" y="4361224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</a:t>
            </a:r>
          </a:p>
        </p:txBody>
      </p:sp>
      <p:sp>
        <p:nvSpPr>
          <p:cNvPr id="46" name="Freeform 8">
            <a:extLst>
              <a:ext uri="{FF2B5EF4-FFF2-40B4-BE49-F238E27FC236}">
                <a16:creationId xmlns:a16="http://schemas.microsoft.com/office/drawing/2014/main" id="{74D45ABB-028B-74D0-05E1-307599FD4D15}"/>
              </a:ext>
            </a:extLst>
          </p:cNvPr>
          <p:cNvSpPr>
            <a:spLocks/>
          </p:cNvSpPr>
          <p:nvPr/>
        </p:nvSpPr>
        <p:spPr bwMode="auto">
          <a:xfrm>
            <a:off x="2611323" y="2906208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</a:p>
        </p:txBody>
      </p:sp>
      <p:sp>
        <p:nvSpPr>
          <p:cNvPr id="47" name="Freeform 8">
            <a:extLst>
              <a:ext uri="{FF2B5EF4-FFF2-40B4-BE49-F238E27FC236}">
                <a16:creationId xmlns:a16="http://schemas.microsoft.com/office/drawing/2014/main" id="{F4878B7E-7768-5247-52F9-A6CF6BE8AC25}"/>
              </a:ext>
            </a:extLst>
          </p:cNvPr>
          <p:cNvSpPr>
            <a:spLocks/>
          </p:cNvSpPr>
          <p:nvPr/>
        </p:nvSpPr>
        <p:spPr bwMode="auto">
          <a:xfrm>
            <a:off x="2611323" y="4361224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</a:t>
            </a:r>
          </a:p>
        </p:txBody>
      </p:sp>
      <p:sp>
        <p:nvSpPr>
          <p:cNvPr id="48" name="Freeform 8">
            <a:extLst>
              <a:ext uri="{FF2B5EF4-FFF2-40B4-BE49-F238E27FC236}">
                <a16:creationId xmlns:a16="http://schemas.microsoft.com/office/drawing/2014/main" id="{82F44AAC-89CF-E287-F3CE-FA30AD1E5F11}"/>
              </a:ext>
            </a:extLst>
          </p:cNvPr>
          <p:cNvSpPr>
            <a:spLocks/>
          </p:cNvSpPr>
          <p:nvPr/>
        </p:nvSpPr>
        <p:spPr bwMode="auto">
          <a:xfrm>
            <a:off x="3881005" y="5092606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</a:p>
        </p:txBody>
      </p:sp>
      <p:sp>
        <p:nvSpPr>
          <p:cNvPr id="49" name="Freeform 8">
            <a:extLst>
              <a:ext uri="{FF2B5EF4-FFF2-40B4-BE49-F238E27FC236}">
                <a16:creationId xmlns:a16="http://schemas.microsoft.com/office/drawing/2014/main" id="{D4868166-BBED-71C4-F464-D2696D408217}"/>
              </a:ext>
            </a:extLst>
          </p:cNvPr>
          <p:cNvSpPr>
            <a:spLocks/>
          </p:cNvSpPr>
          <p:nvPr/>
        </p:nvSpPr>
        <p:spPr bwMode="auto">
          <a:xfrm>
            <a:off x="3881005" y="3651636"/>
            <a:ext cx="1381989" cy="596348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rIns="205740" rtlCol="0" anchor="ctr"/>
          <a:lstStyle/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Shared</a:t>
            </a:r>
          </a:p>
          <a:p>
            <a:pPr algn="ctr"/>
            <a:r>
              <a:rPr lang="en-US" sz="1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A86C3BF-ACC4-4B5F-CD21-B7D4001CA287}"/>
              </a:ext>
            </a:extLst>
          </p:cNvPr>
          <p:cNvGrpSpPr/>
          <p:nvPr/>
        </p:nvGrpSpPr>
        <p:grpSpPr>
          <a:xfrm>
            <a:off x="6855277" y="3080063"/>
            <a:ext cx="2034892" cy="1106115"/>
            <a:chOff x="8921977" y="2875429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5662F8E-3354-935C-C8C9-7AD120E17755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3D54D8A-3D56-C7B5-3B96-DE40ED11952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8819558-3ED7-575A-72CC-74FF339A1376}"/>
              </a:ext>
            </a:extLst>
          </p:cNvPr>
          <p:cNvGrpSpPr/>
          <p:nvPr/>
        </p:nvGrpSpPr>
        <p:grpSpPr>
          <a:xfrm>
            <a:off x="6855277" y="4582839"/>
            <a:ext cx="2034892" cy="1106115"/>
            <a:chOff x="8921977" y="4580523"/>
            <a:chExt cx="2926080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62998BB-6737-01D9-66B4-90D2915C2EF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3CCADA-5DA6-F5FC-E9F7-E10911343DDD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CE463B0-1E22-ABB9-9D5D-4194C798B73B}"/>
              </a:ext>
            </a:extLst>
          </p:cNvPr>
          <p:cNvGrpSpPr/>
          <p:nvPr/>
        </p:nvGrpSpPr>
        <p:grpSpPr>
          <a:xfrm>
            <a:off x="253830" y="3080063"/>
            <a:ext cx="2034892" cy="1106115"/>
            <a:chOff x="332936" y="2875429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BA9287-6C1A-FFA5-EA42-F3167AD866A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A502F22-22D2-7AF9-1B9E-885794DD0EB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947AAAB-3B74-D2B8-81F1-4E19E05B266F}"/>
              </a:ext>
            </a:extLst>
          </p:cNvPr>
          <p:cNvGrpSpPr/>
          <p:nvPr/>
        </p:nvGrpSpPr>
        <p:grpSpPr>
          <a:xfrm>
            <a:off x="253830" y="4582839"/>
            <a:ext cx="2034892" cy="1106115"/>
            <a:chOff x="332936" y="4580523"/>
            <a:chExt cx="2926080" cy="14748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E8C486-F777-C5CE-D055-989FA59807E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D54082C-736B-4845-A436-AA147A1ECA4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5AF8FE8-648D-94D0-67B1-5F8090DEF583}"/>
              </a:ext>
            </a:extLst>
          </p:cNvPr>
          <p:cNvGrpSpPr/>
          <p:nvPr/>
        </p:nvGrpSpPr>
        <p:grpSpPr>
          <a:xfrm>
            <a:off x="6855277" y="1577286"/>
            <a:ext cx="2034892" cy="1106115"/>
            <a:chOff x="8921977" y="1170335"/>
            <a:chExt cx="2926080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3A78007-458D-FD4F-17B0-93D9BF02104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139458E-0D6D-32C1-44B3-4EDDF8AB0F4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0EB5F22-B388-6FC0-8A32-4DBF04705B17}"/>
              </a:ext>
            </a:extLst>
          </p:cNvPr>
          <p:cNvGrpSpPr/>
          <p:nvPr/>
        </p:nvGrpSpPr>
        <p:grpSpPr>
          <a:xfrm>
            <a:off x="253830" y="1577286"/>
            <a:ext cx="2034892" cy="1106115"/>
            <a:chOff x="332936" y="2555951"/>
            <a:chExt cx="2926080" cy="147481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A458A82-61E6-1C77-A62D-A582CC7AB8C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355BADA-6839-DCF4-B533-E9D69FEF95D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50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10501</TotalTime>
  <Words>472</Words>
  <Application>Microsoft Office PowerPoint</Application>
  <PresentationFormat>On-screen Show (4:3)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McKinsey 7S Framework – Slide Template</vt:lpstr>
      <vt:lpstr>McKinsey 7S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XXXXXX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2024-10-17T23:49:32Z</dcterms:modified>
  <cp:category>Charts &amp; Diagrams</cp:category>
</cp:coreProperties>
</file>