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3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3453"/>
    <a:srgbClr val="941651"/>
    <a:srgbClr val="F595A6"/>
    <a:srgbClr val="CEBA8B"/>
    <a:srgbClr val="D0BA94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542" y="-1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34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16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McKinsey 7S Framework – Slide Template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C5E829C-D422-E4AC-0224-9D62B1BBC7AC}"/>
              </a:ext>
            </a:extLst>
          </p:cNvPr>
          <p:cNvSpPr>
            <a:spLocks/>
          </p:cNvSpPr>
          <p:nvPr/>
        </p:nvSpPr>
        <p:spPr bwMode="auto">
          <a:xfrm>
            <a:off x="5294125" y="1200727"/>
            <a:ext cx="1603751" cy="1385467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4800" b="1" dirty="0"/>
          </a:p>
        </p:txBody>
      </p:sp>
      <p:sp>
        <p:nvSpPr>
          <p:cNvPr id="8" name="Freeform 22">
            <a:extLst>
              <a:ext uri="{FF2B5EF4-FFF2-40B4-BE49-F238E27FC236}">
                <a16:creationId xmlns:a16="http://schemas.microsoft.com/office/drawing/2014/main" id="{DF84C338-4FC3-0760-58A1-AE53943C9AD6}"/>
              </a:ext>
            </a:extLst>
          </p:cNvPr>
          <p:cNvSpPr>
            <a:spLocks/>
          </p:cNvSpPr>
          <p:nvPr/>
        </p:nvSpPr>
        <p:spPr bwMode="auto">
          <a:xfrm>
            <a:off x="3820702" y="2049470"/>
            <a:ext cx="1603751" cy="1385467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rgbClr val="D0BA94"/>
          </a:solidFill>
          <a:ln>
            <a:noFill/>
          </a:ln>
        </p:spPr>
        <p:txBody>
          <a:bodyPr vert="horz" wrap="square" lIns="36576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4800" b="1" dirty="0"/>
          </a:p>
        </p:txBody>
      </p:sp>
      <p:sp>
        <p:nvSpPr>
          <p:cNvPr id="4" name="Freeform 11">
            <a:extLst>
              <a:ext uri="{FF2B5EF4-FFF2-40B4-BE49-F238E27FC236}">
                <a16:creationId xmlns:a16="http://schemas.microsoft.com/office/drawing/2014/main" id="{D3223C2E-FC8C-1C40-79EE-937B13C95451}"/>
              </a:ext>
            </a:extLst>
          </p:cNvPr>
          <p:cNvSpPr>
            <a:spLocks/>
          </p:cNvSpPr>
          <p:nvPr/>
        </p:nvSpPr>
        <p:spPr bwMode="auto">
          <a:xfrm>
            <a:off x="6767547" y="2049470"/>
            <a:ext cx="1603751" cy="1394454"/>
          </a:xfrm>
          <a:custGeom>
            <a:avLst/>
            <a:gdLst>
              <a:gd name="T0" fmla="*/ 0 w 1249"/>
              <a:gd name="T1" fmla="*/ 543 h 1086"/>
              <a:gd name="T2" fmla="*/ 311 w 1249"/>
              <a:gd name="T3" fmla="*/ 0 h 1086"/>
              <a:gd name="T4" fmla="*/ 940 w 1249"/>
              <a:gd name="T5" fmla="*/ 0 h 1086"/>
              <a:gd name="T6" fmla="*/ 1249 w 1249"/>
              <a:gd name="T7" fmla="*/ 543 h 1086"/>
              <a:gd name="T8" fmla="*/ 940 w 1249"/>
              <a:gd name="T9" fmla="*/ 1086 h 1086"/>
              <a:gd name="T10" fmla="*/ 311 w 1249"/>
              <a:gd name="T11" fmla="*/ 1086 h 1086"/>
              <a:gd name="T12" fmla="*/ 0 w 1249"/>
              <a:gd name="T13" fmla="*/ 543 h 1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86">
                <a:moveTo>
                  <a:pt x="0" y="543"/>
                </a:moveTo>
                <a:lnTo>
                  <a:pt x="311" y="0"/>
                </a:lnTo>
                <a:lnTo>
                  <a:pt x="940" y="0"/>
                </a:lnTo>
                <a:lnTo>
                  <a:pt x="1249" y="543"/>
                </a:lnTo>
                <a:lnTo>
                  <a:pt x="940" y="1086"/>
                </a:lnTo>
                <a:lnTo>
                  <a:pt x="311" y="1086"/>
                </a:lnTo>
                <a:lnTo>
                  <a:pt x="0" y="5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365760" bIns="45720" numCol="1" anchor="t" anchorCtr="0" compatLnSpc="1">
            <a:prstTxWarp prst="textNoShape">
              <a:avLst/>
            </a:prstTxWarp>
          </a:bodyPr>
          <a:lstStyle/>
          <a:p>
            <a:pPr algn="r"/>
            <a:endParaRPr lang="en-US" sz="4800" b="1" dirty="0"/>
          </a:p>
        </p:txBody>
      </p:sp>
      <p:sp>
        <p:nvSpPr>
          <p:cNvPr id="7" name="Freeform 20">
            <a:extLst>
              <a:ext uri="{FF2B5EF4-FFF2-40B4-BE49-F238E27FC236}">
                <a16:creationId xmlns:a16="http://schemas.microsoft.com/office/drawing/2014/main" id="{BA4A5D61-C94D-B1E1-0E41-D5689B57C55D}"/>
              </a:ext>
            </a:extLst>
          </p:cNvPr>
          <p:cNvSpPr>
            <a:spLocks/>
          </p:cNvSpPr>
          <p:nvPr/>
        </p:nvSpPr>
        <p:spPr bwMode="auto">
          <a:xfrm>
            <a:off x="3820702" y="3728979"/>
            <a:ext cx="1603751" cy="1394454"/>
          </a:xfrm>
          <a:custGeom>
            <a:avLst/>
            <a:gdLst>
              <a:gd name="T0" fmla="*/ 0 w 1249"/>
              <a:gd name="T1" fmla="*/ 543 h 1086"/>
              <a:gd name="T2" fmla="*/ 310 w 1249"/>
              <a:gd name="T3" fmla="*/ 0 h 1086"/>
              <a:gd name="T4" fmla="*/ 939 w 1249"/>
              <a:gd name="T5" fmla="*/ 0 h 1086"/>
              <a:gd name="T6" fmla="*/ 1249 w 1249"/>
              <a:gd name="T7" fmla="*/ 543 h 1086"/>
              <a:gd name="T8" fmla="*/ 939 w 1249"/>
              <a:gd name="T9" fmla="*/ 1086 h 1086"/>
              <a:gd name="T10" fmla="*/ 310 w 1249"/>
              <a:gd name="T11" fmla="*/ 1086 h 1086"/>
              <a:gd name="T12" fmla="*/ 0 w 1249"/>
              <a:gd name="T13" fmla="*/ 543 h 1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86">
                <a:moveTo>
                  <a:pt x="0" y="543"/>
                </a:moveTo>
                <a:lnTo>
                  <a:pt x="310" y="0"/>
                </a:lnTo>
                <a:lnTo>
                  <a:pt x="939" y="0"/>
                </a:lnTo>
                <a:lnTo>
                  <a:pt x="1249" y="543"/>
                </a:lnTo>
                <a:lnTo>
                  <a:pt x="939" y="1086"/>
                </a:lnTo>
                <a:lnTo>
                  <a:pt x="310" y="1086"/>
                </a:lnTo>
                <a:lnTo>
                  <a:pt x="0" y="54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65760" tIns="45720" rIns="91440" bIns="45720" numCol="1" anchor="b" anchorCtr="0" compatLnSpc="1">
            <a:prstTxWarp prst="textNoShape">
              <a:avLst/>
            </a:prstTxWarp>
          </a:bodyPr>
          <a:lstStyle/>
          <a:p>
            <a:endParaRPr lang="en-US" sz="4800" b="1" dirty="0"/>
          </a:p>
        </p:txBody>
      </p:sp>
      <p:sp>
        <p:nvSpPr>
          <p:cNvPr id="5" name="Freeform 14">
            <a:extLst>
              <a:ext uri="{FF2B5EF4-FFF2-40B4-BE49-F238E27FC236}">
                <a16:creationId xmlns:a16="http://schemas.microsoft.com/office/drawing/2014/main" id="{F9CE0715-7AAF-8E87-CF32-FF84FA156868}"/>
              </a:ext>
            </a:extLst>
          </p:cNvPr>
          <p:cNvSpPr>
            <a:spLocks/>
          </p:cNvSpPr>
          <p:nvPr/>
        </p:nvSpPr>
        <p:spPr bwMode="auto">
          <a:xfrm>
            <a:off x="6767547" y="3728979"/>
            <a:ext cx="1603751" cy="1394454"/>
          </a:xfrm>
          <a:custGeom>
            <a:avLst/>
            <a:gdLst>
              <a:gd name="T0" fmla="*/ 0 w 1249"/>
              <a:gd name="T1" fmla="*/ 543 h 1086"/>
              <a:gd name="T2" fmla="*/ 311 w 1249"/>
              <a:gd name="T3" fmla="*/ 0 h 1086"/>
              <a:gd name="T4" fmla="*/ 940 w 1249"/>
              <a:gd name="T5" fmla="*/ 0 h 1086"/>
              <a:gd name="T6" fmla="*/ 1249 w 1249"/>
              <a:gd name="T7" fmla="*/ 543 h 1086"/>
              <a:gd name="T8" fmla="*/ 940 w 1249"/>
              <a:gd name="T9" fmla="*/ 1086 h 1086"/>
              <a:gd name="T10" fmla="*/ 311 w 1249"/>
              <a:gd name="T11" fmla="*/ 1086 h 1086"/>
              <a:gd name="T12" fmla="*/ 0 w 1249"/>
              <a:gd name="T13" fmla="*/ 543 h 1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86">
                <a:moveTo>
                  <a:pt x="0" y="543"/>
                </a:moveTo>
                <a:lnTo>
                  <a:pt x="311" y="0"/>
                </a:lnTo>
                <a:lnTo>
                  <a:pt x="940" y="0"/>
                </a:lnTo>
                <a:lnTo>
                  <a:pt x="1249" y="543"/>
                </a:lnTo>
                <a:lnTo>
                  <a:pt x="940" y="1086"/>
                </a:lnTo>
                <a:lnTo>
                  <a:pt x="311" y="1086"/>
                </a:lnTo>
                <a:lnTo>
                  <a:pt x="0" y="5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365760" bIns="45720" numCol="1" anchor="b" anchorCtr="0" compatLnSpc="1">
            <a:prstTxWarp prst="textNoShape">
              <a:avLst/>
            </a:prstTxWarp>
          </a:bodyPr>
          <a:lstStyle/>
          <a:p>
            <a:pPr algn="r"/>
            <a:endParaRPr lang="en-US" sz="4800" b="1" dirty="0"/>
          </a:p>
        </p:txBody>
      </p:sp>
      <p:sp>
        <p:nvSpPr>
          <p:cNvPr id="6" name="Freeform 17">
            <a:extLst>
              <a:ext uri="{FF2B5EF4-FFF2-40B4-BE49-F238E27FC236}">
                <a16:creationId xmlns:a16="http://schemas.microsoft.com/office/drawing/2014/main" id="{09824EC1-2DE1-5A8D-A80B-BB43705EDBA3}"/>
              </a:ext>
            </a:extLst>
          </p:cNvPr>
          <p:cNvSpPr>
            <a:spLocks/>
          </p:cNvSpPr>
          <p:nvPr/>
        </p:nvSpPr>
        <p:spPr bwMode="auto">
          <a:xfrm>
            <a:off x="5294125" y="4586709"/>
            <a:ext cx="1603751" cy="1385467"/>
          </a:xfrm>
          <a:custGeom>
            <a:avLst/>
            <a:gdLst>
              <a:gd name="T0" fmla="*/ 0 w 1249"/>
              <a:gd name="T1" fmla="*/ 539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39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39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39"/>
                </a:moveTo>
                <a:lnTo>
                  <a:pt x="309" y="0"/>
                </a:lnTo>
                <a:lnTo>
                  <a:pt x="941" y="0"/>
                </a:lnTo>
                <a:lnTo>
                  <a:pt x="1249" y="539"/>
                </a:lnTo>
                <a:lnTo>
                  <a:pt x="941" y="1079"/>
                </a:lnTo>
                <a:lnTo>
                  <a:pt x="309" y="1079"/>
                </a:lnTo>
                <a:lnTo>
                  <a:pt x="0" y="53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/>
            <a:endParaRPr lang="en-US" sz="4800" b="1" dirty="0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D55028FA-68B4-B980-B07A-18FB553E9827}"/>
              </a:ext>
            </a:extLst>
          </p:cNvPr>
          <p:cNvSpPr>
            <a:spLocks/>
          </p:cNvSpPr>
          <p:nvPr/>
        </p:nvSpPr>
        <p:spPr bwMode="auto">
          <a:xfrm>
            <a:off x="5294125" y="2914514"/>
            <a:ext cx="1603751" cy="1385467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4800" b="1" dirty="0"/>
          </a:p>
        </p:txBody>
      </p:sp>
      <p:pic>
        <p:nvPicPr>
          <p:cNvPr id="24" name="Graphic 23" descr="Handshake with solid fill">
            <a:extLst>
              <a:ext uri="{FF2B5EF4-FFF2-40B4-BE49-F238E27FC236}">
                <a16:creationId xmlns:a16="http://schemas.microsoft.com/office/drawing/2014/main" id="{C1188343-DF13-C591-46CC-F3587110A4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98820" y="2963354"/>
            <a:ext cx="594360" cy="594360"/>
          </a:xfrm>
          <a:prstGeom prst="rect">
            <a:avLst/>
          </a:prstGeom>
        </p:spPr>
      </p:pic>
      <p:pic>
        <p:nvPicPr>
          <p:cNvPr id="25" name="Graphic 24" descr="Chess pieces with solid fill">
            <a:extLst>
              <a:ext uri="{FF2B5EF4-FFF2-40B4-BE49-F238E27FC236}">
                <a16:creationId xmlns:a16="http://schemas.microsoft.com/office/drawing/2014/main" id="{E4A66B25-5886-4D39-D4E9-7E5C883826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98820" y="1245419"/>
            <a:ext cx="594360" cy="594360"/>
          </a:xfrm>
          <a:prstGeom prst="rect">
            <a:avLst/>
          </a:prstGeom>
        </p:spPr>
      </p:pic>
      <p:pic>
        <p:nvPicPr>
          <p:cNvPr id="26" name="Graphic 25" descr="Gears with solid fill">
            <a:extLst>
              <a:ext uri="{FF2B5EF4-FFF2-40B4-BE49-F238E27FC236}">
                <a16:creationId xmlns:a16="http://schemas.microsoft.com/office/drawing/2014/main" id="{5BDAA26B-AECE-954B-BAFD-10EF644229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72242" y="2098309"/>
            <a:ext cx="594360" cy="594360"/>
          </a:xfrm>
          <a:prstGeom prst="rect">
            <a:avLst/>
          </a:prstGeom>
        </p:spPr>
      </p:pic>
      <p:pic>
        <p:nvPicPr>
          <p:cNvPr id="27" name="Graphic 26" descr="Users with solid fill">
            <a:extLst>
              <a:ext uri="{FF2B5EF4-FFF2-40B4-BE49-F238E27FC236}">
                <a16:creationId xmlns:a16="http://schemas.microsoft.com/office/drawing/2014/main" id="{AF72795E-A935-08F9-3E0F-8ED3A56A27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272242" y="3777819"/>
            <a:ext cx="594360" cy="594360"/>
          </a:xfrm>
          <a:prstGeom prst="rect">
            <a:avLst/>
          </a:prstGeom>
        </p:spPr>
      </p:pic>
      <p:pic>
        <p:nvPicPr>
          <p:cNvPr id="28" name="Graphic 27" descr="Hierarchy with solid fill">
            <a:extLst>
              <a:ext uri="{FF2B5EF4-FFF2-40B4-BE49-F238E27FC236}">
                <a16:creationId xmlns:a16="http://schemas.microsoft.com/office/drawing/2014/main" id="{06FA58BF-CAB3-E3D4-0B7E-F899993A3BB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325397" y="2098309"/>
            <a:ext cx="594360" cy="594360"/>
          </a:xfrm>
          <a:prstGeom prst="rect">
            <a:avLst/>
          </a:prstGeom>
        </p:spPr>
      </p:pic>
      <p:pic>
        <p:nvPicPr>
          <p:cNvPr id="29" name="Graphic 28" descr="Tools with solid fill">
            <a:extLst>
              <a:ext uri="{FF2B5EF4-FFF2-40B4-BE49-F238E27FC236}">
                <a16:creationId xmlns:a16="http://schemas.microsoft.com/office/drawing/2014/main" id="{0CB5BF33-7C82-BAB5-831D-11AE2F21ECD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798820" y="4635549"/>
            <a:ext cx="594360" cy="594360"/>
          </a:xfrm>
          <a:prstGeom prst="rect">
            <a:avLst/>
          </a:prstGeom>
        </p:spPr>
      </p:pic>
      <p:pic>
        <p:nvPicPr>
          <p:cNvPr id="30" name="Graphic 29" descr="Large paint brush with solid fill">
            <a:extLst>
              <a:ext uri="{FF2B5EF4-FFF2-40B4-BE49-F238E27FC236}">
                <a16:creationId xmlns:a16="http://schemas.microsoft.com/office/drawing/2014/main" id="{053A7A43-472B-2EAE-5FFB-687424F0DD8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4325397" y="3777819"/>
            <a:ext cx="594360" cy="594360"/>
          </a:xfrm>
          <a:prstGeom prst="rect">
            <a:avLst/>
          </a:prstGeom>
        </p:spPr>
      </p:pic>
      <p:sp>
        <p:nvSpPr>
          <p:cNvPr id="31" name="Freeform 8">
            <a:extLst>
              <a:ext uri="{FF2B5EF4-FFF2-40B4-BE49-F238E27FC236}">
                <a16:creationId xmlns:a16="http://schemas.microsoft.com/office/drawing/2014/main" id="{2FDB26AD-AE50-E742-4D93-A9B817FBC749}"/>
              </a:ext>
            </a:extLst>
          </p:cNvPr>
          <p:cNvSpPr>
            <a:spLocks/>
          </p:cNvSpPr>
          <p:nvPr/>
        </p:nvSpPr>
        <p:spPr bwMode="auto">
          <a:xfrm>
            <a:off x="5294125" y="1894153"/>
            <a:ext cx="1603751" cy="692041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274320" rtlCol="0" anchor="ctr"/>
          <a:lstStyle/>
          <a:p>
            <a:pPr algn="ctr"/>
            <a:r>
              <a:rPr lang="en-US" sz="16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Strategy</a:t>
            </a:r>
          </a:p>
        </p:txBody>
      </p:sp>
      <p:sp>
        <p:nvSpPr>
          <p:cNvPr id="43" name="Freeform 8">
            <a:extLst>
              <a:ext uri="{FF2B5EF4-FFF2-40B4-BE49-F238E27FC236}">
                <a16:creationId xmlns:a16="http://schemas.microsoft.com/office/drawing/2014/main" id="{E591C7D4-8635-886A-2B4D-0E8080828C8D}"/>
              </a:ext>
            </a:extLst>
          </p:cNvPr>
          <p:cNvSpPr>
            <a:spLocks/>
          </p:cNvSpPr>
          <p:nvPr/>
        </p:nvSpPr>
        <p:spPr bwMode="auto">
          <a:xfrm>
            <a:off x="6767547" y="2751883"/>
            <a:ext cx="1603751" cy="692041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274320" rtlCol="0" anchor="ctr"/>
          <a:lstStyle/>
          <a:p>
            <a:pPr algn="ctr"/>
            <a:r>
              <a:rPr lang="en-US" sz="16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</a:t>
            </a:r>
          </a:p>
        </p:txBody>
      </p:sp>
      <p:sp>
        <p:nvSpPr>
          <p:cNvPr id="44" name="Freeform 8">
            <a:extLst>
              <a:ext uri="{FF2B5EF4-FFF2-40B4-BE49-F238E27FC236}">
                <a16:creationId xmlns:a16="http://schemas.microsoft.com/office/drawing/2014/main" id="{FB7AC8B4-323E-706F-5A7F-5A3D343FFD1D}"/>
              </a:ext>
            </a:extLst>
          </p:cNvPr>
          <p:cNvSpPr>
            <a:spLocks/>
          </p:cNvSpPr>
          <p:nvPr/>
        </p:nvSpPr>
        <p:spPr bwMode="auto">
          <a:xfrm>
            <a:off x="6767547" y="4431392"/>
            <a:ext cx="1603751" cy="692041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274320" rtlCol="0" anchor="ctr"/>
          <a:lstStyle/>
          <a:p>
            <a:pPr algn="ctr"/>
            <a:r>
              <a:rPr lang="en-US" sz="16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Staff</a:t>
            </a:r>
          </a:p>
        </p:txBody>
      </p:sp>
      <p:sp>
        <p:nvSpPr>
          <p:cNvPr id="46" name="Freeform 8">
            <a:extLst>
              <a:ext uri="{FF2B5EF4-FFF2-40B4-BE49-F238E27FC236}">
                <a16:creationId xmlns:a16="http://schemas.microsoft.com/office/drawing/2014/main" id="{74D45ABB-028B-74D0-05E1-307599FD4D15}"/>
              </a:ext>
            </a:extLst>
          </p:cNvPr>
          <p:cNvSpPr>
            <a:spLocks/>
          </p:cNvSpPr>
          <p:nvPr/>
        </p:nvSpPr>
        <p:spPr bwMode="auto">
          <a:xfrm>
            <a:off x="3820702" y="2742896"/>
            <a:ext cx="1603751" cy="692041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274320" rtlCol="0" anchor="ctr"/>
          <a:lstStyle/>
          <a:p>
            <a:pPr algn="ctr"/>
            <a:r>
              <a:rPr lang="en-US" sz="16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</a:t>
            </a:r>
          </a:p>
        </p:txBody>
      </p:sp>
      <p:sp>
        <p:nvSpPr>
          <p:cNvPr id="47" name="Freeform 8">
            <a:extLst>
              <a:ext uri="{FF2B5EF4-FFF2-40B4-BE49-F238E27FC236}">
                <a16:creationId xmlns:a16="http://schemas.microsoft.com/office/drawing/2014/main" id="{F4878B7E-7768-5247-52F9-A6CF6BE8AC25}"/>
              </a:ext>
            </a:extLst>
          </p:cNvPr>
          <p:cNvSpPr>
            <a:spLocks/>
          </p:cNvSpPr>
          <p:nvPr/>
        </p:nvSpPr>
        <p:spPr bwMode="auto">
          <a:xfrm>
            <a:off x="3820702" y="4431392"/>
            <a:ext cx="1603751" cy="692041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274320" rtlCol="0" anchor="ctr"/>
          <a:lstStyle/>
          <a:p>
            <a:pPr algn="ctr"/>
            <a:r>
              <a:rPr lang="en-US" sz="16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Style</a:t>
            </a:r>
          </a:p>
        </p:txBody>
      </p:sp>
      <p:sp>
        <p:nvSpPr>
          <p:cNvPr id="48" name="Freeform 8">
            <a:extLst>
              <a:ext uri="{FF2B5EF4-FFF2-40B4-BE49-F238E27FC236}">
                <a16:creationId xmlns:a16="http://schemas.microsoft.com/office/drawing/2014/main" id="{82F44AAC-89CF-E287-F3CE-FA30AD1E5F11}"/>
              </a:ext>
            </a:extLst>
          </p:cNvPr>
          <p:cNvSpPr>
            <a:spLocks/>
          </p:cNvSpPr>
          <p:nvPr/>
        </p:nvSpPr>
        <p:spPr bwMode="auto">
          <a:xfrm>
            <a:off x="5294125" y="5280135"/>
            <a:ext cx="1603751" cy="692041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274320" rtlCol="0" anchor="ctr"/>
          <a:lstStyle/>
          <a:p>
            <a:pPr algn="ctr"/>
            <a:r>
              <a:rPr lang="en-US" sz="16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</a:t>
            </a:r>
          </a:p>
        </p:txBody>
      </p:sp>
      <p:sp>
        <p:nvSpPr>
          <p:cNvPr id="49" name="Freeform 8">
            <a:extLst>
              <a:ext uri="{FF2B5EF4-FFF2-40B4-BE49-F238E27FC236}">
                <a16:creationId xmlns:a16="http://schemas.microsoft.com/office/drawing/2014/main" id="{D4868166-BBED-71C4-F464-D2696D408217}"/>
              </a:ext>
            </a:extLst>
          </p:cNvPr>
          <p:cNvSpPr>
            <a:spLocks/>
          </p:cNvSpPr>
          <p:nvPr/>
        </p:nvSpPr>
        <p:spPr bwMode="auto">
          <a:xfrm>
            <a:off x="5294125" y="3607940"/>
            <a:ext cx="1603751" cy="692041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274320" rtlCol="0" anchor="ctr"/>
          <a:lstStyle/>
          <a:p>
            <a:pPr algn="ctr"/>
            <a:r>
              <a:rPr lang="en-US" sz="1600" b="1" cap="all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Shared Value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A86C3BF-ACC4-4B5F-CD21-B7D4001CA287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5662F8E-3354-935C-C8C9-7AD120E1775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3D54D8A-3D56-C7B5-3B96-DE40ED119520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8819558-3ED7-575A-72CC-74FF339A1376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652338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62998BB-6737-01D9-66B4-90D2915C2EF5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03CCADA-5DA6-F5FC-E9F7-E10911343DD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CE463B0-1E22-ABB9-9D5D-4194C798B73B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BA9287-6C1A-FFA5-EA42-F3167AD866AD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A502F22-22D2-7AF9-1B9E-885794DD0EB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947AAAB-3B74-D2B8-81F1-4E19E05B266F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6E8C486-F777-C5CE-D055-989FA59807E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D54082C-736B-4845-A436-AA147A1ECA4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5AF8FE8-648D-94D0-67B1-5F8090DEF583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242150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3A78007-458D-FD4F-17B0-93D9BF02104A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139458E-0D6D-32C1-44B3-4EDDF8AB0F4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0EB5F22-B388-6FC0-8A32-4DBF04705B17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A458A82-61E6-1C77-A62D-A582CC7AB8C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355BADA-6839-DCF4-B533-E9D69FEF95D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McKinsey 7S Framework – Slide Template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C5E829C-D422-E4AC-0224-9D62B1BBC7AC}"/>
              </a:ext>
            </a:extLst>
          </p:cNvPr>
          <p:cNvSpPr>
            <a:spLocks/>
          </p:cNvSpPr>
          <p:nvPr/>
        </p:nvSpPr>
        <p:spPr bwMode="auto">
          <a:xfrm>
            <a:off x="5294125" y="1200727"/>
            <a:ext cx="1603751" cy="1385467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4800" b="1" dirty="0"/>
          </a:p>
        </p:txBody>
      </p:sp>
      <p:sp>
        <p:nvSpPr>
          <p:cNvPr id="8" name="Freeform 22">
            <a:extLst>
              <a:ext uri="{FF2B5EF4-FFF2-40B4-BE49-F238E27FC236}">
                <a16:creationId xmlns:a16="http://schemas.microsoft.com/office/drawing/2014/main" id="{DF84C338-4FC3-0760-58A1-AE53943C9AD6}"/>
              </a:ext>
            </a:extLst>
          </p:cNvPr>
          <p:cNvSpPr>
            <a:spLocks/>
          </p:cNvSpPr>
          <p:nvPr/>
        </p:nvSpPr>
        <p:spPr bwMode="auto">
          <a:xfrm>
            <a:off x="3820702" y="2049470"/>
            <a:ext cx="1603751" cy="1385467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rgbClr val="D0BA94"/>
          </a:solidFill>
          <a:ln>
            <a:noFill/>
          </a:ln>
        </p:spPr>
        <p:txBody>
          <a:bodyPr vert="horz" wrap="square" lIns="36576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4800" b="1" dirty="0"/>
          </a:p>
        </p:txBody>
      </p:sp>
      <p:sp>
        <p:nvSpPr>
          <p:cNvPr id="4" name="Freeform 11">
            <a:extLst>
              <a:ext uri="{FF2B5EF4-FFF2-40B4-BE49-F238E27FC236}">
                <a16:creationId xmlns:a16="http://schemas.microsoft.com/office/drawing/2014/main" id="{D3223C2E-FC8C-1C40-79EE-937B13C95451}"/>
              </a:ext>
            </a:extLst>
          </p:cNvPr>
          <p:cNvSpPr>
            <a:spLocks/>
          </p:cNvSpPr>
          <p:nvPr/>
        </p:nvSpPr>
        <p:spPr bwMode="auto">
          <a:xfrm>
            <a:off x="6767547" y="2049470"/>
            <a:ext cx="1603751" cy="1394454"/>
          </a:xfrm>
          <a:custGeom>
            <a:avLst/>
            <a:gdLst>
              <a:gd name="T0" fmla="*/ 0 w 1249"/>
              <a:gd name="T1" fmla="*/ 543 h 1086"/>
              <a:gd name="T2" fmla="*/ 311 w 1249"/>
              <a:gd name="T3" fmla="*/ 0 h 1086"/>
              <a:gd name="T4" fmla="*/ 940 w 1249"/>
              <a:gd name="T5" fmla="*/ 0 h 1086"/>
              <a:gd name="T6" fmla="*/ 1249 w 1249"/>
              <a:gd name="T7" fmla="*/ 543 h 1086"/>
              <a:gd name="T8" fmla="*/ 940 w 1249"/>
              <a:gd name="T9" fmla="*/ 1086 h 1086"/>
              <a:gd name="T10" fmla="*/ 311 w 1249"/>
              <a:gd name="T11" fmla="*/ 1086 h 1086"/>
              <a:gd name="T12" fmla="*/ 0 w 1249"/>
              <a:gd name="T13" fmla="*/ 543 h 1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86">
                <a:moveTo>
                  <a:pt x="0" y="543"/>
                </a:moveTo>
                <a:lnTo>
                  <a:pt x="311" y="0"/>
                </a:lnTo>
                <a:lnTo>
                  <a:pt x="940" y="0"/>
                </a:lnTo>
                <a:lnTo>
                  <a:pt x="1249" y="543"/>
                </a:lnTo>
                <a:lnTo>
                  <a:pt x="940" y="1086"/>
                </a:lnTo>
                <a:lnTo>
                  <a:pt x="311" y="1086"/>
                </a:lnTo>
                <a:lnTo>
                  <a:pt x="0" y="5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365760" bIns="45720" numCol="1" anchor="t" anchorCtr="0" compatLnSpc="1">
            <a:prstTxWarp prst="textNoShape">
              <a:avLst/>
            </a:prstTxWarp>
          </a:bodyPr>
          <a:lstStyle/>
          <a:p>
            <a:pPr algn="r"/>
            <a:endParaRPr lang="en-US" sz="4800" b="1" dirty="0"/>
          </a:p>
        </p:txBody>
      </p:sp>
      <p:sp>
        <p:nvSpPr>
          <p:cNvPr id="7" name="Freeform 20">
            <a:extLst>
              <a:ext uri="{FF2B5EF4-FFF2-40B4-BE49-F238E27FC236}">
                <a16:creationId xmlns:a16="http://schemas.microsoft.com/office/drawing/2014/main" id="{BA4A5D61-C94D-B1E1-0E41-D5689B57C55D}"/>
              </a:ext>
            </a:extLst>
          </p:cNvPr>
          <p:cNvSpPr>
            <a:spLocks/>
          </p:cNvSpPr>
          <p:nvPr/>
        </p:nvSpPr>
        <p:spPr bwMode="auto">
          <a:xfrm>
            <a:off x="3820702" y="3728979"/>
            <a:ext cx="1603751" cy="1394454"/>
          </a:xfrm>
          <a:custGeom>
            <a:avLst/>
            <a:gdLst>
              <a:gd name="T0" fmla="*/ 0 w 1249"/>
              <a:gd name="T1" fmla="*/ 543 h 1086"/>
              <a:gd name="T2" fmla="*/ 310 w 1249"/>
              <a:gd name="T3" fmla="*/ 0 h 1086"/>
              <a:gd name="T4" fmla="*/ 939 w 1249"/>
              <a:gd name="T5" fmla="*/ 0 h 1086"/>
              <a:gd name="T6" fmla="*/ 1249 w 1249"/>
              <a:gd name="T7" fmla="*/ 543 h 1086"/>
              <a:gd name="T8" fmla="*/ 939 w 1249"/>
              <a:gd name="T9" fmla="*/ 1086 h 1086"/>
              <a:gd name="T10" fmla="*/ 310 w 1249"/>
              <a:gd name="T11" fmla="*/ 1086 h 1086"/>
              <a:gd name="T12" fmla="*/ 0 w 1249"/>
              <a:gd name="T13" fmla="*/ 543 h 1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86">
                <a:moveTo>
                  <a:pt x="0" y="543"/>
                </a:moveTo>
                <a:lnTo>
                  <a:pt x="310" y="0"/>
                </a:lnTo>
                <a:lnTo>
                  <a:pt x="939" y="0"/>
                </a:lnTo>
                <a:lnTo>
                  <a:pt x="1249" y="543"/>
                </a:lnTo>
                <a:lnTo>
                  <a:pt x="939" y="1086"/>
                </a:lnTo>
                <a:lnTo>
                  <a:pt x="310" y="1086"/>
                </a:lnTo>
                <a:lnTo>
                  <a:pt x="0" y="54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365760" tIns="45720" rIns="91440" bIns="45720" numCol="1" anchor="b" anchorCtr="0" compatLnSpc="1">
            <a:prstTxWarp prst="textNoShape">
              <a:avLst/>
            </a:prstTxWarp>
          </a:bodyPr>
          <a:lstStyle/>
          <a:p>
            <a:endParaRPr lang="en-US" sz="4800" b="1" dirty="0"/>
          </a:p>
        </p:txBody>
      </p:sp>
      <p:sp>
        <p:nvSpPr>
          <p:cNvPr id="5" name="Freeform 14">
            <a:extLst>
              <a:ext uri="{FF2B5EF4-FFF2-40B4-BE49-F238E27FC236}">
                <a16:creationId xmlns:a16="http://schemas.microsoft.com/office/drawing/2014/main" id="{F9CE0715-7AAF-8E87-CF32-FF84FA156868}"/>
              </a:ext>
            </a:extLst>
          </p:cNvPr>
          <p:cNvSpPr>
            <a:spLocks/>
          </p:cNvSpPr>
          <p:nvPr/>
        </p:nvSpPr>
        <p:spPr bwMode="auto">
          <a:xfrm>
            <a:off x="6767547" y="3728979"/>
            <a:ext cx="1603751" cy="1394454"/>
          </a:xfrm>
          <a:custGeom>
            <a:avLst/>
            <a:gdLst>
              <a:gd name="T0" fmla="*/ 0 w 1249"/>
              <a:gd name="T1" fmla="*/ 543 h 1086"/>
              <a:gd name="T2" fmla="*/ 311 w 1249"/>
              <a:gd name="T3" fmla="*/ 0 h 1086"/>
              <a:gd name="T4" fmla="*/ 940 w 1249"/>
              <a:gd name="T5" fmla="*/ 0 h 1086"/>
              <a:gd name="T6" fmla="*/ 1249 w 1249"/>
              <a:gd name="T7" fmla="*/ 543 h 1086"/>
              <a:gd name="T8" fmla="*/ 940 w 1249"/>
              <a:gd name="T9" fmla="*/ 1086 h 1086"/>
              <a:gd name="T10" fmla="*/ 311 w 1249"/>
              <a:gd name="T11" fmla="*/ 1086 h 1086"/>
              <a:gd name="T12" fmla="*/ 0 w 1249"/>
              <a:gd name="T13" fmla="*/ 543 h 1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86">
                <a:moveTo>
                  <a:pt x="0" y="543"/>
                </a:moveTo>
                <a:lnTo>
                  <a:pt x="311" y="0"/>
                </a:lnTo>
                <a:lnTo>
                  <a:pt x="940" y="0"/>
                </a:lnTo>
                <a:lnTo>
                  <a:pt x="1249" y="543"/>
                </a:lnTo>
                <a:lnTo>
                  <a:pt x="940" y="1086"/>
                </a:lnTo>
                <a:lnTo>
                  <a:pt x="311" y="1086"/>
                </a:lnTo>
                <a:lnTo>
                  <a:pt x="0" y="5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365760" bIns="45720" numCol="1" anchor="b" anchorCtr="0" compatLnSpc="1">
            <a:prstTxWarp prst="textNoShape">
              <a:avLst/>
            </a:prstTxWarp>
          </a:bodyPr>
          <a:lstStyle/>
          <a:p>
            <a:pPr algn="r"/>
            <a:endParaRPr lang="en-US" sz="4800" b="1" dirty="0"/>
          </a:p>
        </p:txBody>
      </p:sp>
      <p:sp>
        <p:nvSpPr>
          <p:cNvPr id="6" name="Freeform 17">
            <a:extLst>
              <a:ext uri="{FF2B5EF4-FFF2-40B4-BE49-F238E27FC236}">
                <a16:creationId xmlns:a16="http://schemas.microsoft.com/office/drawing/2014/main" id="{09824EC1-2DE1-5A8D-A80B-BB43705EDBA3}"/>
              </a:ext>
            </a:extLst>
          </p:cNvPr>
          <p:cNvSpPr>
            <a:spLocks/>
          </p:cNvSpPr>
          <p:nvPr/>
        </p:nvSpPr>
        <p:spPr bwMode="auto">
          <a:xfrm>
            <a:off x="5294125" y="4586709"/>
            <a:ext cx="1603751" cy="1385467"/>
          </a:xfrm>
          <a:custGeom>
            <a:avLst/>
            <a:gdLst>
              <a:gd name="T0" fmla="*/ 0 w 1249"/>
              <a:gd name="T1" fmla="*/ 539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39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39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39"/>
                </a:moveTo>
                <a:lnTo>
                  <a:pt x="309" y="0"/>
                </a:lnTo>
                <a:lnTo>
                  <a:pt x="941" y="0"/>
                </a:lnTo>
                <a:lnTo>
                  <a:pt x="1249" y="539"/>
                </a:lnTo>
                <a:lnTo>
                  <a:pt x="941" y="1079"/>
                </a:lnTo>
                <a:lnTo>
                  <a:pt x="309" y="1079"/>
                </a:lnTo>
                <a:lnTo>
                  <a:pt x="0" y="53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/>
            <a:endParaRPr lang="en-US" sz="4800" b="1" dirty="0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D55028FA-68B4-B980-B07A-18FB553E9827}"/>
              </a:ext>
            </a:extLst>
          </p:cNvPr>
          <p:cNvSpPr>
            <a:spLocks/>
          </p:cNvSpPr>
          <p:nvPr/>
        </p:nvSpPr>
        <p:spPr bwMode="auto">
          <a:xfrm>
            <a:off x="5294125" y="2914514"/>
            <a:ext cx="1603751" cy="1385467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49" h="1079">
                <a:moveTo>
                  <a:pt x="0" y="540"/>
                </a:moveTo>
                <a:lnTo>
                  <a:pt x="309" y="0"/>
                </a:lnTo>
                <a:lnTo>
                  <a:pt x="941" y="0"/>
                </a:lnTo>
                <a:lnTo>
                  <a:pt x="1249" y="540"/>
                </a:lnTo>
                <a:lnTo>
                  <a:pt x="941" y="1079"/>
                </a:lnTo>
                <a:lnTo>
                  <a:pt x="309" y="1079"/>
                </a:lnTo>
                <a:lnTo>
                  <a:pt x="0" y="540"/>
                </a:lnTo>
                <a:close/>
              </a:path>
            </a:pathLst>
          </a:custGeom>
          <a:solidFill>
            <a:schemeClr val="bg2">
              <a:alpha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4800" b="1" dirty="0"/>
          </a:p>
        </p:txBody>
      </p:sp>
      <p:pic>
        <p:nvPicPr>
          <p:cNvPr id="24" name="Graphic 23" descr="Handshake with solid fill">
            <a:extLst>
              <a:ext uri="{FF2B5EF4-FFF2-40B4-BE49-F238E27FC236}">
                <a16:creationId xmlns:a16="http://schemas.microsoft.com/office/drawing/2014/main" id="{C1188343-DF13-C591-46CC-F3587110A4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98820" y="2963354"/>
            <a:ext cx="594360" cy="594360"/>
          </a:xfrm>
          <a:prstGeom prst="rect">
            <a:avLst/>
          </a:prstGeom>
        </p:spPr>
      </p:pic>
      <p:pic>
        <p:nvPicPr>
          <p:cNvPr id="25" name="Graphic 24" descr="Chess pieces with solid fill">
            <a:extLst>
              <a:ext uri="{FF2B5EF4-FFF2-40B4-BE49-F238E27FC236}">
                <a16:creationId xmlns:a16="http://schemas.microsoft.com/office/drawing/2014/main" id="{E4A66B25-5886-4D39-D4E9-7E5C883826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798820" y="1245419"/>
            <a:ext cx="594360" cy="594360"/>
          </a:xfrm>
          <a:prstGeom prst="rect">
            <a:avLst/>
          </a:prstGeom>
        </p:spPr>
      </p:pic>
      <p:pic>
        <p:nvPicPr>
          <p:cNvPr id="26" name="Graphic 25" descr="Gears with solid fill">
            <a:extLst>
              <a:ext uri="{FF2B5EF4-FFF2-40B4-BE49-F238E27FC236}">
                <a16:creationId xmlns:a16="http://schemas.microsoft.com/office/drawing/2014/main" id="{5BDAA26B-AECE-954B-BAFD-10EF644229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72242" y="2098309"/>
            <a:ext cx="594360" cy="594360"/>
          </a:xfrm>
          <a:prstGeom prst="rect">
            <a:avLst/>
          </a:prstGeom>
        </p:spPr>
      </p:pic>
      <p:pic>
        <p:nvPicPr>
          <p:cNvPr id="27" name="Graphic 26" descr="Users with solid fill">
            <a:extLst>
              <a:ext uri="{FF2B5EF4-FFF2-40B4-BE49-F238E27FC236}">
                <a16:creationId xmlns:a16="http://schemas.microsoft.com/office/drawing/2014/main" id="{AF72795E-A935-08F9-3E0F-8ED3A56A27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272242" y="3777819"/>
            <a:ext cx="594360" cy="594360"/>
          </a:xfrm>
          <a:prstGeom prst="rect">
            <a:avLst/>
          </a:prstGeom>
        </p:spPr>
      </p:pic>
      <p:pic>
        <p:nvPicPr>
          <p:cNvPr id="28" name="Graphic 27" descr="Hierarchy with solid fill">
            <a:extLst>
              <a:ext uri="{FF2B5EF4-FFF2-40B4-BE49-F238E27FC236}">
                <a16:creationId xmlns:a16="http://schemas.microsoft.com/office/drawing/2014/main" id="{06FA58BF-CAB3-E3D4-0B7E-F899993A3BB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325397" y="2098309"/>
            <a:ext cx="594360" cy="594360"/>
          </a:xfrm>
          <a:prstGeom prst="rect">
            <a:avLst/>
          </a:prstGeom>
        </p:spPr>
      </p:pic>
      <p:pic>
        <p:nvPicPr>
          <p:cNvPr id="29" name="Graphic 28" descr="Tools with solid fill">
            <a:extLst>
              <a:ext uri="{FF2B5EF4-FFF2-40B4-BE49-F238E27FC236}">
                <a16:creationId xmlns:a16="http://schemas.microsoft.com/office/drawing/2014/main" id="{0CB5BF33-7C82-BAB5-831D-11AE2F21ECD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798820" y="4635549"/>
            <a:ext cx="594360" cy="594360"/>
          </a:xfrm>
          <a:prstGeom prst="rect">
            <a:avLst/>
          </a:prstGeom>
        </p:spPr>
      </p:pic>
      <p:pic>
        <p:nvPicPr>
          <p:cNvPr id="30" name="Graphic 29" descr="Large paint brush with solid fill">
            <a:extLst>
              <a:ext uri="{FF2B5EF4-FFF2-40B4-BE49-F238E27FC236}">
                <a16:creationId xmlns:a16="http://schemas.microsoft.com/office/drawing/2014/main" id="{053A7A43-472B-2EAE-5FFB-687424F0DD8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4325397" y="3777819"/>
            <a:ext cx="594360" cy="594360"/>
          </a:xfrm>
          <a:prstGeom prst="rect">
            <a:avLst/>
          </a:prstGeom>
        </p:spPr>
      </p:pic>
      <p:sp>
        <p:nvSpPr>
          <p:cNvPr id="31" name="Freeform 8">
            <a:extLst>
              <a:ext uri="{FF2B5EF4-FFF2-40B4-BE49-F238E27FC236}">
                <a16:creationId xmlns:a16="http://schemas.microsoft.com/office/drawing/2014/main" id="{2FDB26AD-AE50-E742-4D93-A9B817FBC749}"/>
              </a:ext>
            </a:extLst>
          </p:cNvPr>
          <p:cNvSpPr>
            <a:spLocks/>
          </p:cNvSpPr>
          <p:nvPr/>
        </p:nvSpPr>
        <p:spPr bwMode="auto">
          <a:xfrm>
            <a:off x="5294125" y="1894153"/>
            <a:ext cx="1603751" cy="692041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274320" rtlCol="0" anchor="ctr"/>
          <a:lstStyle/>
          <a:p>
            <a:pPr algn="ctr"/>
            <a:r>
              <a:rPr lang="en-US" sz="16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Strategy</a:t>
            </a:r>
          </a:p>
        </p:txBody>
      </p:sp>
      <p:sp>
        <p:nvSpPr>
          <p:cNvPr id="43" name="Freeform 8">
            <a:extLst>
              <a:ext uri="{FF2B5EF4-FFF2-40B4-BE49-F238E27FC236}">
                <a16:creationId xmlns:a16="http://schemas.microsoft.com/office/drawing/2014/main" id="{E591C7D4-8635-886A-2B4D-0E8080828C8D}"/>
              </a:ext>
            </a:extLst>
          </p:cNvPr>
          <p:cNvSpPr>
            <a:spLocks/>
          </p:cNvSpPr>
          <p:nvPr/>
        </p:nvSpPr>
        <p:spPr bwMode="auto">
          <a:xfrm>
            <a:off x="6767547" y="2751883"/>
            <a:ext cx="1603751" cy="692041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274320" rtlCol="0" anchor="ctr"/>
          <a:lstStyle/>
          <a:p>
            <a:pPr algn="ctr"/>
            <a:r>
              <a:rPr lang="en-US" sz="16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Systems</a:t>
            </a:r>
          </a:p>
        </p:txBody>
      </p:sp>
      <p:sp>
        <p:nvSpPr>
          <p:cNvPr id="44" name="Freeform 8">
            <a:extLst>
              <a:ext uri="{FF2B5EF4-FFF2-40B4-BE49-F238E27FC236}">
                <a16:creationId xmlns:a16="http://schemas.microsoft.com/office/drawing/2014/main" id="{FB7AC8B4-323E-706F-5A7F-5A3D343FFD1D}"/>
              </a:ext>
            </a:extLst>
          </p:cNvPr>
          <p:cNvSpPr>
            <a:spLocks/>
          </p:cNvSpPr>
          <p:nvPr/>
        </p:nvSpPr>
        <p:spPr bwMode="auto">
          <a:xfrm>
            <a:off x="6767547" y="4431392"/>
            <a:ext cx="1603751" cy="692041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274320" rtlCol="0" anchor="ctr"/>
          <a:lstStyle/>
          <a:p>
            <a:pPr algn="ctr"/>
            <a:r>
              <a:rPr lang="en-US" sz="16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Staff</a:t>
            </a:r>
          </a:p>
        </p:txBody>
      </p:sp>
      <p:sp>
        <p:nvSpPr>
          <p:cNvPr id="46" name="Freeform 8">
            <a:extLst>
              <a:ext uri="{FF2B5EF4-FFF2-40B4-BE49-F238E27FC236}">
                <a16:creationId xmlns:a16="http://schemas.microsoft.com/office/drawing/2014/main" id="{74D45ABB-028B-74D0-05E1-307599FD4D15}"/>
              </a:ext>
            </a:extLst>
          </p:cNvPr>
          <p:cNvSpPr>
            <a:spLocks/>
          </p:cNvSpPr>
          <p:nvPr/>
        </p:nvSpPr>
        <p:spPr bwMode="auto">
          <a:xfrm>
            <a:off x="3820702" y="2742896"/>
            <a:ext cx="1603751" cy="692041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274320" rtlCol="0" anchor="ctr"/>
          <a:lstStyle/>
          <a:p>
            <a:pPr algn="ctr"/>
            <a:r>
              <a:rPr lang="en-US" sz="16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</a:t>
            </a:r>
          </a:p>
        </p:txBody>
      </p:sp>
      <p:sp>
        <p:nvSpPr>
          <p:cNvPr id="47" name="Freeform 8">
            <a:extLst>
              <a:ext uri="{FF2B5EF4-FFF2-40B4-BE49-F238E27FC236}">
                <a16:creationId xmlns:a16="http://schemas.microsoft.com/office/drawing/2014/main" id="{F4878B7E-7768-5247-52F9-A6CF6BE8AC25}"/>
              </a:ext>
            </a:extLst>
          </p:cNvPr>
          <p:cNvSpPr>
            <a:spLocks/>
          </p:cNvSpPr>
          <p:nvPr/>
        </p:nvSpPr>
        <p:spPr bwMode="auto">
          <a:xfrm>
            <a:off x="3820702" y="4431392"/>
            <a:ext cx="1603751" cy="692041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274320" rtlCol="0" anchor="ctr"/>
          <a:lstStyle/>
          <a:p>
            <a:pPr algn="ctr"/>
            <a:r>
              <a:rPr lang="en-US" sz="16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Style</a:t>
            </a:r>
          </a:p>
        </p:txBody>
      </p:sp>
      <p:sp>
        <p:nvSpPr>
          <p:cNvPr id="48" name="Freeform 8">
            <a:extLst>
              <a:ext uri="{FF2B5EF4-FFF2-40B4-BE49-F238E27FC236}">
                <a16:creationId xmlns:a16="http://schemas.microsoft.com/office/drawing/2014/main" id="{82F44AAC-89CF-E287-F3CE-FA30AD1E5F11}"/>
              </a:ext>
            </a:extLst>
          </p:cNvPr>
          <p:cNvSpPr>
            <a:spLocks/>
          </p:cNvSpPr>
          <p:nvPr/>
        </p:nvSpPr>
        <p:spPr bwMode="auto">
          <a:xfrm>
            <a:off x="5294125" y="5280135"/>
            <a:ext cx="1603751" cy="692041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274320" rtlCol="0" anchor="ctr"/>
          <a:lstStyle/>
          <a:p>
            <a:pPr algn="ctr"/>
            <a:r>
              <a:rPr lang="en-US" sz="16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</a:t>
            </a:r>
          </a:p>
        </p:txBody>
      </p:sp>
      <p:sp>
        <p:nvSpPr>
          <p:cNvPr id="49" name="Freeform 8">
            <a:extLst>
              <a:ext uri="{FF2B5EF4-FFF2-40B4-BE49-F238E27FC236}">
                <a16:creationId xmlns:a16="http://schemas.microsoft.com/office/drawing/2014/main" id="{D4868166-BBED-71C4-F464-D2696D408217}"/>
              </a:ext>
            </a:extLst>
          </p:cNvPr>
          <p:cNvSpPr>
            <a:spLocks/>
          </p:cNvSpPr>
          <p:nvPr/>
        </p:nvSpPr>
        <p:spPr bwMode="auto">
          <a:xfrm>
            <a:off x="5294125" y="3607940"/>
            <a:ext cx="1603751" cy="692041"/>
          </a:xfrm>
          <a:custGeom>
            <a:avLst/>
            <a:gdLst>
              <a:gd name="T0" fmla="*/ 0 w 1249"/>
              <a:gd name="T1" fmla="*/ 540 h 1079"/>
              <a:gd name="T2" fmla="*/ 309 w 1249"/>
              <a:gd name="T3" fmla="*/ 0 h 1079"/>
              <a:gd name="T4" fmla="*/ 941 w 1249"/>
              <a:gd name="T5" fmla="*/ 0 h 1079"/>
              <a:gd name="T6" fmla="*/ 1249 w 1249"/>
              <a:gd name="T7" fmla="*/ 540 h 1079"/>
              <a:gd name="T8" fmla="*/ 941 w 1249"/>
              <a:gd name="T9" fmla="*/ 1079 h 1079"/>
              <a:gd name="T10" fmla="*/ 309 w 1249"/>
              <a:gd name="T11" fmla="*/ 1079 h 1079"/>
              <a:gd name="T12" fmla="*/ 0 w 1249"/>
              <a:gd name="T13" fmla="*/ 540 h 1079"/>
              <a:gd name="connsiteX0" fmla="*/ 0 w 10000"/>
              <a:gd name="connsiteY0" fmla="*/ 5005 h 10000"/>
              <a:gd name="connsiteX1" fmla="*/ 7534 w 10000"/>
              <a:gd name="connsiteY1" fmla="*/ 0 h 10000"/>
              <a:gd name="connsiteX2" fmla="*/ 10000 w 10000"/>
              <a:gd name="connsiteY2" fmla="*/ 5005 h 10000"/>
              <a:gd name="connsiteX3" fmla="*/ 7534 w 10000"/>
              <a:gd name="connsiteY3" fmla="*/ 10000 h 10000"/>
              <a:gd name="connsiteX4" fmla="*/ 2474 w 10000"/>
              <a:gd name="connsiteY4" fmla="*/ 10000 h 10000"/>
              <a:gd name="connsiteX5" fmla="*/ 0 w 10000"/>
              <a:gd name="connsiteY5" fmla="*/ 5005 h 10000"/>
              <a:gd name="connsiteX0" fmla="*/ 0 w 10000"/>
              <a:gd name="connsiteY0" fmla="*/ 0 h 4995"/>
              <a:gd name="connsiteX1" fmla="*/ 10000 w 10000"/>
              <a:gd name="connsiteY1" fmla="*/ 0 h 4995"/>
              <a:gd name="connsiteX2" fmla="*/ 7534 w 10000"/>
              <a:gd name="connsiteY2" fmla="*/ 4995 h 4995"/>
              <a:gd name="connsiteX3" fmla="*/ 2474 w 10000"/>
              <a:gd name="connsiteY3" fmla="*/ 4995 h 4995"/>
              <a:gd name="connsiteX4" fmla="*/ 0 w 10000"/>
              <a:gd name="connsiteY4" fmla="*/ 0 h 4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4995">
                <a:moveTo>
                  <a:pt x="0" y="0"/>
                </a:moveTo>
                <a:lnTo>
                  <a:pt x="10000" y="0"/>
                </a:lnTo>
                <a:lnTo>
                  <a:pt x="7534" y="4995"/>
                </a:lnTo>
                <a:lnTo>
                  <a:pt x="2474" y="4995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rIns="274320" rtlCol="0" anchor="ctr"/>
          <a:lstStyle/>
          <a:p>
            <a:pPr algn="ctr"/>
            <a:r>
              <a:rPr lang="en-US" sz="1600" b="1" cap="all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Shared Value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A86C3BF-ACC4-4B5F-CD21-B7D4001CA287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2947244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5662F8E-3354-935C-C8C9-7AD120E17755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3D54D8A-3D56-C7B5-3B96-DE40ED119520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8819558-3ED7-575A-72CC-74FF339A1376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652338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62998BB-6737-01D9-66B4-90D2915C2EF5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03CCADA-5DA6-F5FC-E9F7-E10911343DD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CE463B0-1E22-ABB9-9D5D-4194C798B73B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947244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BA9287-6C1A-FFA5-EA42-F3167AD866AD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A502F22-22D2-7AF9-1B9E-885794DD0EB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947AAAB-3B74-D2B8-81F1-4E19E05B266F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6E8C486-F777-C5CE-D055-989FA59807E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D54082C-736B-4845-A436-AA147A1ECA4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5AF8FE8-648D-94D0-67B1-5F8090DEF583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242150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3A78007-458D-FD4F-17B0-93D9BF02104A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139458E-0D6D-32C1-44B3-4EDDF8AB0F4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0EB5F22-B388-6FC0-8A32-4DBF04705B17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A458A82-61E6-1C77-A62D-A582CC7AB8C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355BADA-6839-DCF4-B533-E9D69FEF95D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0519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9729</TotalTime>
  <Words>556</Words>
  <Application>Microsoft Office PowerPoint</Application>
  <PresentationFormat>Widescreen</PresentationFormat>
  <Paragraphs>47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McKinsey 7S Framework – Slide Template</vt:lpstr>
      <vt:lpstr>McKinsey 7S Framework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McKinsey 7S Framework</dc:title>
  <dc:creator>PresentationGO.com</dc:creator>
  <dc:description>© Copyright PresentationGO.com - Do not distribute or sale without written permission.</dc:description>
  <cp:lastModifiedBy>Christophe Barroche</cp:lastModifiedBy>
  <cp:revision>46</cp:revision>
  <dcterms:created xsi:type="dcterms:W3CDTF">2014-11-26T05:14:11Z</dcterms:created>
  <dcterms:modified xsi:type="dcterms:W3CDTF">2024-10-17T23:49:43Z</dcterms:modified>
  <cp:category>Charts &amp; Diagrams</cp:category>
</cp:coreProperties>
</file>