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1" r:id="rId4"/>
    <p:sldId id="31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>
        <p:scale>
          <a:sx n="66" d="100"/>
          <a:sy n="66" d="100"/>
        </p:scale>
        <p:origin x="514" y="6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4273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Project Management Gantt – Slide Template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08BF9E8-5E48-CC5C-AFC2-257174461CE4}"/>
              </a:ext>
            </a:extLst>
          </p:cNvPr>
          <p:cNvSpPr txBox="1"/>
          <p:nvPr/>
        </p:nvSpPr>
        <p:spPr>
          <a:xfrm>
            <a:off x="2517619" y="1597238"/>
            <a:ext cx="8085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cap="all" dirty="0"/>
              <a:t>PROJECT: </a:t>
            </a:r>
          </a:p>
        </p:txBody>
      </p: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488FF48A-2746-24BD-789D-7D1B6244E671}"/>
              </a:ext>
            </a:extLst>
          </p:cNvPr>
          <p:cNvSpPr/>
          <p:nvPr/>
        </p:nvSpPr>
        <p:spPr>
          <a:xfrm>
            <a:off x="546969" y="2313442"/>
            <a:ext cx="5937733" cy="276999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24D8C2FC-65A8-723B-FECA-5456F24FDBF3}"/>
              </a:ext>
            </a:extLst>
          </p:cNvPr>
          <p:cNvSpPr/>
          <p:nvPr/>
        </p:nvSpPr>
        <p:spPr>
          <a:xfrm>
            <a:off x="546969" y="2773634"/>
            <a:ext cx="5937733" cy="276999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88C6C557-B430-84CE-3B83-E0B01F79B3EF}"/>
              </a:ext>
            </a:extLst>
          </p:cNvPr>
          <p:cNvSpPr/>
          <p:nvPr/>
        </p:nvSpPr>
        <p:spPr>
          <a:xfrm>
            <a:off x="546969" y="3233827"/>
            <a:ext cx="5937733" cy="276999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BB01C90D-7FD9-B5FF-522F-5A95AAD46804}"/>
              </a:ext>
            </a:extLst>
          </p:cNvPr>
          <p:cNvSpPr/>
          <p:nvPr/>
        </p:nvSpPr>
        <p:spPr>
          <a:xfrm>
            <a:off x="546969" y="3694019"/>
            <a:ext cx="5937733" cy="276999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3C6E4DFF-4BBC-60FB-26F9-C092EEEF83BF}"/>
              </a:ext>
            </a:extLst>
          </p:cNvPr>
          <p:cNvSpPr/>
          <p:nvPr/>
        </p:nvSpPr>
        <p:spPr>
          <a:xfrm>
            <a:off x="546969" y="4154212"/>
            <a:ext cx="5937733" cy="276999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9AA4E57E-822B-0DD6-535A-FC6E2AB572F7}"/>
              </a:ext>
            </a:extLst>
          </p:cNvPr>
          <p:cNvSpPr/>
          <p:nvPr/>
        </p:nvSpPr>
        <p:spPr>
          <a:xfrm>
            <a:off x="546969" y="4614404"/>
            <a:ext cx="5937733" cy="276999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A4C3ED9C-F258-9E6F-6BD1-6B1B9D40CDE4}"/>
              </a:ext>
            </a:extLst>
          </p:cNvPr>
          <p:cNvSpPr/>
          <p:nvPr/>
        </p:nvSpPr>
        <p:spPr>
          <a:xfrm>
            <a:off x="546969" y="5074598"/>
            <a:ext cx="5937733" cy="276999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30B6A393-E93B-84F7-DAA6-F944CB272114}"/>
              </a:ext>
            </a:extLst>
          </p:cNvPr>
          <p:cNvCxnSpPr>
            <a:cxnSpLocks/>
          </p:cNvCxnSpPr>
          <p:nvPr/>
        </p:nvCxnSpPr>
        <p:spPr>
          <a:xfrm>
            <a:off x="3455653" y="2203092"/>
            <a:ext cx="0" cy="321853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9C6ED8F-87B9-4DA4-F6A4-461078AC74DD}"/>
              </a:ext>
            </a:extLst>
          </p:cNvPr>
          <p:cNvSpPr/>
          <p:nvPr/>
        </p:nvSpPr>
        <p:spPr>
          <a:xfrm>
            <a:off x="3245980" y="3233827"/>
            <a:ext cx="419345" cy="27699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640E0E-ED7A-721D-D560-74B6A03F12F2}"/>
              </a:ext>
            </a:extLst>
          </p:cNvPr>
          <p:cNvSpPr txBox="1"/>
          <p:nvPr/>
        </p:nvSpPr>
        <p:spPr>
          <a:xfrm>
            <a:off x="701958" y="2313442"/>
            <a:ext cx="1271245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b="1" dirty="0"/>
              <a:t>Project Planning: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0A96E1-F3D6-90E3-A8CA-60C290DDCD22}"/>
              </a:ext>
            </a:extLst>
          </p:cNvPr>
          <p:cNvSpPr txBox="1"/>
          <p:nvPr/>
        </p:nvSpPr>
        <p:spPr>
          <a:xfrm>
            <a:off x="701957" y="2773634"/>
            <a:ext cx="1729576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b="1" dirty="0"/>
              <a:t>Requirement Gathering: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6C5DC0-A126-FB13-D5F9-A644018193B7}"/>
              </a:ext>
            </a:extLst>
          </p:cNvPr>
          <p:cNvSpPr txBox="1"/>
          <p:nvPr/>
        </p:nvSpPr>
        <p:spPr>
          <a:xfrm>
            <a:off x="701958" y="3233827"/>
            <a:ext cx="1071127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b="1" dirty="0"/>
              <a:t>Design Phase: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6E70CF-5400-B6C0-B14B-3E08F7732C42}"/>
              </a:ext>
            </a:extLst>
          </p:cNvPr>
          <p:cNvSpPr txBox="1"/>
          <p:nvPr/>
        </p:nvSpPr>
        <p:spPr>
          <a:xfrm>
            <a:off x="701958" y="3694019"/>
            <a:ext cx="1503553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b="1" dirty="0"/>
              <a:t>Development Phase: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E99E3D-5167-4760-F93D-49E95FA1C63F}"/>
              </a:ext>
            </a:extLst>
          </p:cNvPr>
          <p:cNvSpPr txBox="1"/>
          <p:nvPr/>
        </p:nvSpPr>
        <p:spPr>
          <a:xfrm>
            <a:off x="701958" y="4154212"/>
            <a:ext cx="1088183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b="1" dirty="0"/>
              <a:t>Testing Phase: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74E917-3154-5829-A142-C08433BB74AF}"/>
              </a:ext>
            </a:extLst>
          </p:cNvPr>
          <p:cNvSpPr txBox="1"/>
          <p:nvPr/>
        </p:nvSpPr>
        <p:spPr>
          <a:xfrm>
            <a:off x="701958" y="4614404"/>
            <a:ext cx="1014317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b="1" dirty="0"/>
              <a:t>Deployment: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033ABA-5527-1FD2-FE69-398D12A9A1F5}"/>
              </a:ext>
            </a:extLst>
          </p:cNvPr>
          <p:cNvSpPr txBox="1"/>
          <p:nvPr/>
        </p:nvSpPr>
        <p:spPr>
          <a:xfrm>
            <a:off x="701958" y="5074598"/>
            <a:ext cx="1708481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b="1" dirty="0"/>
              <a:t>Post-Launch Evaluation: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C6203B15-C6F5-FF6E-74C1-AD23675FB295}"/>
              </a:ext>
            </a:extLst>
          </p:cNvPr>
          <p:cNvSpPr/>
          <p:nvPr/>
        </p:nvSpPr>
        <p:spPr>
          <a:xfrm>
            <a:off x="2521327" y="2313442"/>
            <a:ext cx="186071" cy="276999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8B7CECDE-0D23-D4C2-6DD1-63DC571C17A9}"/>
              </a:ext>
            </a:extLst>
          </p:cNvPr>
          <p:cNvSpPr/>
          <p:nvPr/>
        </p:nvSpPr>
        <p:spPr>
          <a:xfrm>
            <a:off x="2707398" y="2773634"/>
            <a:ext cx="380410" cy="276999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AF143DF8-8EE0-3C28-485F-23F6341AFC18}"/>
              </a:ext>
            </a:extLst>
          </p:cNvPr>
          <p:cNvSpPr/>
          <p:nvPr/>
        </p:nvSpPr>
        <p:spPr>
          <a:xfrm>
            <a:off x="4213544" y="3694019"/>
            <a:ext cx="382083" cy="27699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6C2124E8-250E-0B3D-657C-84790749D51C}"/>
              </a:ext>
            </a:extLst>
          </p:cNvPr>
          <p:cNvSpPr/>
          <p:nvPr/>
        </p:nvSpPr>
        <p:spPr>
          <a:xfrm>
            <a:off x="4595627" y="4154212"/>
            <a:ext cx="1136541" cy="27699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B7EA83DF-3D59-8A5C-E18F-E5DC2A01D5C7}"/>
              </a:ext>
            </a:extLst>
          </p:cNvPr>
          <p:cNvSpPr/>
          <p:nvPr/>
        </p:nvSpPr>
        <p:spPr>
          <a:xfrm>
            <a:off x="4994097" y="4614404"/>
            <a:ext cx="1105718" cy="27699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40945F76-F05B-9CD5-58F8-BEFFD421B595}"/>
              </a:ext>
            </a:extLst>
          </p:cNvPr>
          <p:cNvSpPr/>
          <p:nvPr/>
        </p:nvSpPr>
        <p:spPr>
          <a:xfrm>
            <a:off x="6099815" y="5074598"/>
            <a:ext cx="380897" cy="27699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0226FC4-0013-B7D3-1011-CFC968A4E6E8}"/>
              </a:ext>
            </a:extLst>
          </p:cNvPr>
          <p:cNvSpPr txBox="1"/>
          <p:nvPr/>
        </p:nvSpPr>
        <p:spPr>
          <a:xfrm>
            <a:off x="2658955" y="2336525"/>
            <a:ext cx="460382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dirty="0">
                <a:solidFill>
                  <a:schemeClr val="bg1">
                    <a:lumMod val="65000"/>
                  </a:schemeClr>
                </a:solidFill>
              </a:rPr>
              <a:t>10/02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6E9A079-A48C-07D3-35CD-5EE631438EF9}"/>
              </a:ext>
            </a:extLst>
          </p:cNvPr>
          <p:cNvSpPr txBox="1"/>
          <p:nvPr/>
        </p:nvSpPr>
        <p:spPr>
          <a:xfrm>
            <a:off x="6494024" y="2336525"/>
            <a:ext cx="551754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dirty="0">
                <a:solidFill>
                  <a:schemeClr val="accent5"/>
                </a:solidFill>
              </a:rPr>
              <a:t>(2 days)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D410C497-C8ED-7517-B70A-01E0F9C38DA9}"/>
              </a:ext>
            </a:extLst>
          </p:cNvPr>
          <p:cNvGrpSpPr/>
          <p:nvPr/>
        </p:nvGrpSpPr>
        <p:grpSpPr>
          <a:xfrm>
            <a:off x="7324882" y="2968898"/>
            <a:ext cx="1539080" cy="1727241"/>
            <a:chOff x="9297548" y="2092960"/>
            <a:chExt cx="2052106" cy="2302988"/>
          </a:xfrm>
        </p:grpSpPr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83821E5E-F913-7258-BDF3-0888B493547C}"/>
                </a:ext>
              </a:extLst>
            </p:cNvPr>
            <p:cNvSpPr/>
            <p:nvPr/>
          </p:nvSpPr>
          <p:spPr>
            <a:xfrm>
              <a:off x="9297548" y="2092960"/>
              <a:ext cx="2052106" cy="2302988"/>
            </a:xfrm>
            <a:prstGeom prst="roundRect">
              <a:avLst>
                <a:gd name="adj" fmla="val 8326"/>
              </a:avLst>
            </a:prstGeom>
            <a:solidFill>
              <a:schemeClr val="bg1">
                <a:alpha val="90000"/>
              </a:schemeClr>
            </a:solidFill>
            <a:ln>
              <a:noFill/>
            </a:ln>
            <a:effectLst>
              <a:outerShdw blurRad="165100" sx="102000" sy="1020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7C8CACF-302A-3031-54DD-4330FBD1BC50}"/>
                </a:ext>
              </a:extLst>
            </p:cNvPr>
            <p:cNvSpPr txBox="1"/>
            <p:nvPr/>
          </p:nvSpPr>
          <p:spPr>
            <a:xfrm>
              <a:off x="9944872" y="2280143"/>
              <a:ext cx="9237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cap="all" dirty="0"/>
                <a:t>Status:</a:t>
              </a: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844630ED-B4E2-9367-67F1-92B9F54B4F87}"/>
                </a:ext>
              </a:extLst>
            </p:cNvPr>
            <p:cNvGrpSpPr/>
            <p:nvPr/>
          </p:nvGrpSpPr>
          <p:grpSpPr>
            <a:xfrm>
              <a:off x="9505721" y="2778317"/>
              <a:ext cx="1803642" cy="1396457"/>
              <a:chOff x="9897780" y="2778317"/>
              <a:chExt cx="1803642" cy="1396457"/>
            </a:xfrm>
          </p:grpSpPr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8E92011B-3D4F-E756-9C15-0ABD4B1D74A1}"/>
                  </a:ext>
                </a:extLst>
              </p:cNvPr>
              <p:cNvGrpSpPr/>
              <p:nvPr/>
            </p:nvGrpSpPr>
            <p:grpSpPr>
              <a:xfrm>
                <a:off x="9901396" y="3805442"/>
                <a:ext cx="1551925" cy="369332"/>
                <a:chOff x="12671326" y="4195893"/>
                <a:chExt cx="1551925" cy="369332"/>
              </a:xfrm>
            </p:grpSpPr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F5F99B1A-E058-ED45-F4D1-8AE58D8712E0}"/>
                    </a:ext>
                  </a:extLst>
                </p:cNvPr>
                <p:cNvSpPr txBox="1"/>
                <p:nvPr/>
              </p:nvSpPr>
              <p:spPr>
                <a:xfrm>
                  <a:off x="13307871" y="4195893"/>
                  <a:ext cx="915380" cy="369332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r>
                    <a:rPr lang="en-US" sz="1200" dirty="0"/>
                    <a:t>Pending</a:t>
                  </a:r>
                </a:p>
              </p:txBody>
            </p:sp>
            <p:sp>
              <p:nvSpPr>
                <p:cNvPr id="59" name="Rectangle: Rounded Corners 58">
                  <a:extLst>
                    <a:ext uri="{FF2B5EF4-FFF2-40B4-BE49-F238E27FC236}">
                      <a16:creationId xmlns:a16="http://schemas.microsoft.com/office/drawing/2014/main" id="{687BFC27-B550-DF00-BB21-BC8686332A23}"/>
                    </a:ext>
                  </a:extLst>
                </p:cNvPr>
                <p:cNvSpPr/>
                <p:nvPr/>
              </p:nvSpPr>
              <p:spPr>
                <a:xfrm>
                  <a:off x="12671326" y="4195893"/>
                  <a:ext cx="509443" cy="369332"/>
                </a:xfrm>
                <a:prstGeom prst="round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</p:grpSp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F125688D-496E-46CD-B6C3-B4A1617B0E9A}"/>
                  </a:ext>
                </a:extLst>
              </p:cNvPr>
              <p:cNvGrpSpPr/>
              <p:nvPr/>
            </p:nvGrpSpPr>
            <p:grpSpPr>
              <a:xfrm>
                <a:off x="9897780" y="3291879"/>
                <a:ext cx="1803642" cy="369332"/>
                <a:chOff x="12667710" y="3731730"/>
                <a:chExt cx="1803642" cy="369332"/>
              </a:xfrm>
            </p:grpSpPr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DBA63CA7-2665-688A-8F15-CD44DEA315D5}"/>
                    </a:ext>
                  </a:extLst>
                </p:cNvPr>
                <p:cNvSpPr txBox="1"/>
                <p:nvPr/>
              </p:nvSpPr>
              <p:spPr>
                <a:xfrm>
                  <a:off x="13307871" y="3731730"/>
                  <a:ext cx="1163481" cy="369332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r>
                    <a:rPr lang="en-US" sz="1200" dirty="0"/>
                    <a:t>In Progress</a:t>
                  </a:r>
                </a:p>
              </p:txBody>
            </p:sp>
            <p:sp>
              <p:nvSpPr>
                <p:cNvPr id="60" name="Rectangle: Rounded Corners 59">
                  <a:extLst>
                    <a:ext uri="{FF2B5EF4-FFF2-40B4-BE49-F238E27FC236}">
                      <a16:creationId xmlns:a16="http://schemas.microsoft.com/office/drawing/2014/main" id="{F600DE5C-0FF7-57DF-3C3D-C4E12BCE4565}"/>
                    </a:ext>
                  </a:extLst>
                </p:cNvPr>
                <p:cNvSpPr/>
                <p:nvPr/>
              </p:nvSpPr>
              <p:spPr>
                <a:xfrm>
                  <a:off x="12667710" y="3731730"/>
                  <a:ext cx="509443" cy="369332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</p:grpSp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87142200-6D4B-C22D-0183-87CC98698FA3}"/>
                  </a:ext>
                </a:extLst>
              </p:cNvPr>
              <p:cNvGrpSpPr/>
              <p:nvPr/>
            </p:nvGrpSpPr>
            <p:grpSpPr>
              <a:xfrm>
                <a:off x="9897780" y="2778317"/>
                <a:ext cx="1799966" cy="369332"/>
                <a:chOff x="12667710" y="3168768"/>
                <a:chExt cx="1799966" cy="369332"/>
              </a:xfrm>
            </p:grpSpPr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4A946B94-A201-AB72-A420-8A23BB40D812}"/>
                    </a:ext>
                  </a:extLst>
                </p:cNvPr>
                <p:cNvSpPr txBox="1"/>
                <p:nvPr/>
              </p:nvSpPr>
              <p:spPr>
                <a:xfrm>
                  <a:off x="13307871" y="3168768"/>
                  <a:ext cx="1159805" cy="369332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r>
                    <a:rPr lang="en-US" sz="1200" dirty="0"/>
                    <a:t>Completed</a:t>
                  </a:r>
                </a:p>
              </p:txBody>
            </p:sp>
            <p:sp>
              <p:nvSpPr>
                <p:cNvPr id="61" name="Rectangle: Rounded Corners 60">
                  <a:extLst>
                    <a:ext uri="{FF2B5EF4-FFF2-40B4-BE49-F238E27FC236}">
                      <a16:creationId xmlns:a16="http://schemas.microsoft.com/office/drawing/2014/main" id="{1F4211D3-C307-E106-40E2-B6ACE6ACB8B7}"/>
                    </a:ext>
                  </a:extLst>
                </p:cNvPr>
                <p:cNvSpPr/>
                <p:nvPr/>
              </p:nvSpPr>
              <p:spPr>
                <a:xfrm>
                  <a:off x="12667710" y="3168768"/>
                  <a:ext cx="509443" cy="369332"/>
                </a:xfrm>
                <a:prstGeom prst="round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</p:grpSp>
        </p:grpSp>
      </p:grp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2A93804D-9DA5-36D5-1C52-09BEA9F0375F}"/>
              </a:ext>
            </a:extLst>
          </p:cNvPr>
          <p:cNvSpPr/>
          <p:nvPr/>
        </p:nvSpPr>
        <p:spPr>
          <a:xfrm>
            <a:off x="2521326" y="1853249"/>
            <a:ext cx="3959384" cy="276999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3D5CBBC-4847-3293-71A8-46BD758BC1B8}"/>
              </a:ext>
            </a:extLst>
          </p:cNvPr>
          <p:cNvSpPr txBox="1"/>
          <p:nvPr/>
        </p:nvSpPr>
        <p:spPr>
          <a:xfrm>
            <a:off x="2465382" y="1864791"/>
            <a:ext cx="511679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10/01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7D0C0CF-E9A4-7FA5-E161-75483B7E4253}"/>
              </a:ext>
            </a:extLst>
          </p:cNvPr>
          <p:cNvSpPr txBox="1"/>
          <p:nvPr/>
        </p:nvSpPr>
        <p:spPr>
          <a:xfrm>
            <a:off x="5969031" y="1863196"/>
            <a:ext cx="511679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10/04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AC478CE-5116-05E6-793D-CEF33F89C75C}"/>
              </a:ext>
            </a:extLst>
          </p:cNvPr>
          <p:cNvSpPr txBox="1"/>
          <p:nvPr/>
        </p:nvSpPr>
        <p:spPr>
          <a:xfrm>
            <a:off x="6494024" y="1873404"/>
            <a:ext cx="609462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dirty="0">
                <a:solidFill>
                  <a:schemeClr val="accent5"/>
                </a:solidFill>
              </a:rPr>
              <a:t>(21 days)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99A1C20-ACBD-CABC-BD21-D221FB051D29}"/>
              </a:ext>
            </a:extLst>
          </p:cNvPr>
          <p:cNvSpPr txBox="1"/>
          <p:nvPr/>
        </p:nvSpPr>
        <p:spPr>
          <a:xfrm>
            <a:off x="701957" y="1868046"/>
            <a:ext cx="5765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cap="all" dirty="0"/>
              <a:t>Task: 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C62D89A-B14E-F937-ABD8-692B9CDFB5C0}"/>
              </a:ext>
            </a:extLst>
          </p:cNvPr>
          <p:cNvSpPr txBox="1"/>
          <p:nvPr/>
        </p:nvSpPr>
        <p:spPr>
          <a:xfrm>
            <a:off x="3040199" y="2796718"/>
            <a:ext cx="460382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dirty="0">
                <a:solidFill>
                  <a:schemeClr val="bg1">
                    <a:lumMod val="65000"/>
                  </a:schemeClr>
                </a:solidFill>
              </a:rPr>
              <a:t>10/04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BE0B77F9-2391-DA8E-99FB-C84843971923}"/>
              </a:ext>
            </a:extLst>
          </p:cNvPr>
          <p:cNvSpPr txBox="1"/>
          <p:nvPr/>
        </p:nvSpPr>
        <p:spPr>
          <a:xfrm>
            <a:off x="2237381" y="2796718"/>
            <a:ext cx="460382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900" dirty="0">
                <a:solidFill>
                  <a:schemeClr val="bg1">
                    <a:lumMod val="65000"/>
                  </a:schemeClr>
                </a:solidFill>
              </a:rPr>
              <a:t>10/02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4D8676CD-EBF6-2B1E-515C-6639AFBA0CC8}"/>
              </a:ext>
            </a:extLst>
          </p:cNvPr>
          <p:cNvSpPr txBox="1"/>
          <p:nvPr/>
        </p:nvSpPr>
        <p:spPr>
          <a:xfrm>
            <a:off x="2052604" y="2336525"/>
            <a:ext cx="460382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900" dirty="0">
                <a:solidFill>
                  <a:schemeClr val="bg1">
                    <a:lumMod val="65000"/>
                  </a:schemeClr>
                </a:solidFill>
              </a:rPr>
              <a:t>10/01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0549B3C-357E-CD72-8906-6782775BE574}"/>
              </a:ext>
            </a:extLst>
          </p:cNvPr>
          <p:cNvSpPr txBox="1"/>
          <p:nvPr/>
        </p:nvSpPr>
        <p:spPr>
          <a:xfrm>
            <a:off x="6494024" y="2796718"/>
            <a:ext cx="551754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dirty="0">
                <a:solidFill>
                  <a:schemeClr val="accent5"/>
                </a:solidFill>
              </a:rPr>
              <a:t>(3 days)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DB4EE9D4-A537-C19F-A088-7551708B9EFF}"/>
              </a:ext>
            </a:extLst>
          </p:cNvPr>
          <p:cNvSpPr txBox="1"/>
          <p:nvPr/>
        </p:nvSpPr>
        <p:spPr>
          <a:xfrm>
            <a:off x="6494024" y="3256910"/>
            <a:ext cx="551754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dirty="0">
                <a:solidFill>
                  <a:schemeClr val="accent5"/>
                </a:solidFill>
              </a:rPr>
              <a:t>(3 days)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C30A505-728A-13CB-8587-6A9675D2041B}"/>
              </a:ext>
            </a:extLst>
          </p:cNvPr>
          <p:cNvSpPr txBox="1"/>
          <p:nvPr/>
        </p:nvSpPr>
        <p:spPr>
          <a:xfrm>
            <a:off x="6494024" y="3717103"/>
            <a:ext cx="551754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dirty="0">
                <a:solidFill>
                  <a:schemeClr val="accent5"/>
                </a:solidFill>
              </a:rPr>
              <a:t>(3 days)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54374B82-BE24-E119-4E13-260432DDD5D3}"/>
              </a:ext>
            </a:extLst>
          </p:cNvPr>
          <p:cNvSpPr txBox="1"/>
          <p:nvPr/>
        </p:nvSpPr>
        <p:spPr>
          <a:xfrm>
            <a:off x="6494024" y="4177295"/>
            <a:ext cx="551754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dirty="0">
                <a:solidFill>
                  <a:schemeClr val="accent5"/>
                </a:solidFill>
              </a:rPr>
              <a:t>(6 days)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E24D9103-0E36-FE31-49EC-BE1E501EB577}"/>
              </a:ext>
            </a:extLst>
          </p:cNvPr>
          <p:cNvSpPr txBox="1"/>
          <p:nvPr/>
        </p:nvSpPr>
        <p:spPr>
          <a:xfrm>
            <a:off x="6494024" y="4637488"/>
            <a:ext cx="551754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dirty="0">
                <a:solidFill>
                  <a:schemeClr val="accent5"/>
                </a:solidFill>
              </a:rPr>
              <a:t>(6 days)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6D791750-F689-E08D-55D1-66293E012129}"/>
              </a:ext>
            </a:extLst>
          </p:cNvPr>
          <p:cNvSpPr txBox="1"/>
          <p:nvPr/>
        </p:nvSpPr>
        <p:spPr>
          <a:xfrm>
            <a:off x="6909645" y="5097681"/>
            <a:ext cx="551754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dirty="0">
                <a:solidFill>
                  <a:schemeClr val="accent5"/>
                </a:solidFill>
              </a:rPr>
              <a:t>(3 days)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8441640-8788-E7C8-AF7B-23F739D02423}"/>
              </a:ext>
            </a:extLst>
          </p:cNvPr>
          <p:cNvSpPr txBox="1"/>
          <p:nvPr/>
        </p:nvSpPr>
        <p:spPr>
          <a:xfrm>
            <a:off x="2784634" y="3256910"/>
            <a:ext cx="460382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900" dirty="0">
                <a:solidFill>
                  <a:schemeClr val="bg1">
                    <a:lumMod val="65000"/>
                  </a:schemeClr>
                </a:solidFill>
              </a:rPr>
              <a:t>10/05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04B5525C-BDDE-D450-38D4-60CC918777DF}"/>
              </a:ext>
            </a:extLst>
          </p:cNvPr>
          <p:cNvSpPr txBox="1"/>
          <p:nvPr/>
        </p:nvSpPr>
        <p:spPr>
          <a:xfrm>
            <a:off x="3623927" y="3256910"/>
            <a:ext cx="460382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dirty="0">
                <a:solidFill>
                  <a:schemeClr val="bg1">
                    <a:lumMod val="65000"/>
                  </a:schemeClr>
                </a:solidFill>
              </a:rPr>
              <a:t>10/07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1ADE3847-C0B6-1A24-0BE8-A6D1C49E80D7}"/>
              </a:ext>
            </a:extLst>
          </p:cNvPr>
          <p:cNvSpPr txBox="1"/>
          <p:nvPr/>
        </p:nvSpPr>
        <p:spPr>
          <a:xfrm>
            <a:off x="3751840" y="3717103"/>
            <a:ext cx="460382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900" dirty="0">
                <a:solidFill>
                  <a:schemeClr val="bg1">
                    <a:lumMod val="65000"/>
                  </a:schemeClr>
                </a:solidFill>
              </a:rPr>
              <a:t>10/10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0DDF04A1-3DAB-CB26-5150-EC944E8430A2}"/>
              </a:ext>
            </a:extLst>
          </p:cNvPr>
          <p:cNvSpPr txBox="1"/>
          <p:nvPr/>
        </p:nvSpPr>
        <p:spPr>
          <a:xfrm>
            <a:off x="4553868" y="3717103"/>
            <a:ext cx="460382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dirty="0">
                <a:solidFill>
                  <a:schemeClr val="bg1">
                    <a:lumMod val="65000"/>
                  </a:schemeClr>
                </a:solidFill>
              </a:rPr>
              <a:t>10/12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9FED55D6-6DBB-CC51-6622-9CB6F90CF18C}"/>
              </a:ext>
            </a:extLst>
          </p:cNvPr>
          <p:cNvSpPr txBox="1"/>
          <p:nvPr/>
        </p:nvSpPr>
        <p:spPr>
          <a:xfrm>
            <a:off x="4115635" y="4177295"/>
            <a:ext cx="460382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900" dirty="0">
                <a:solidFill>
                  <a:schemeClr val="bg1">
                    <a:lumMod val="65000"/>
                  </a:schemeClr>
                </a:solidFill>
              </a:rPr>
              <a:t>10/12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84662646-C26D-5FCD-4B51-CDAB10D235DE}"/>
              </a:ext>
            </a:extLst>
          </p:cNvPr>
          <p:cNvSpPr txBox="1"/>
          <p:nvPr/>
        </p:nvSpPr>
        <p:spPr>
          <a:xfrm>
            <a:off x="5672179" y="4177295"/>
            <a:ext cx="460382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dirty="0">
                <a:solidFill>
                  <a:schemeClr val="bg1">
                    <a:lumMod val="65000"/>
                  </a:schemeClr>
                </a:solidFill>
              </a:rPr>
              <a:t>10/18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2E46E1BE-58E1-33E9-F659-B7108D7D3100}"/>
              </a:ext>
            </a:extLst>
          </p:cNvPr>
          <p:cNvSpPr txBox="1"/>
          <p:nvPr/>
        </p:nvSpPr>
        <p:spPr>
          <a:xfrm>
            <a:off x="4553869" y="4637488"/>
            <a:ext cx="460382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900" dirty="0">
                <a:solidFill>
                  <a:schemeClr val="bg1">
                    <a:lumMod val="65000"/>
                  </a:schemeClr>
                </a:solidFill>
              </a:rPr>
              <a:t>10/14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30E1F56F-6564-6B2E-0437-01B872A87BDC}"/>
              </a:ext>
            </a:extLst>
          </p:cNvPr>
          <p:cNvSpPr txBox="1"/>
          <p:nvPr/>
        </p:nvSpPr>
        <p:spPr>
          <a:xfrm>
            <a:off x="6060169" y="4637488"/>
            <a:ext cx="460382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dirty="0">
                <a:solidFill>
                  <a:schemeClr val="bg1">
                    <a:lumMod val="65000"/>
                  </a:schemeClr>
                </a:solidFill>
              </a:rPr>
              <a:t>10/20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7DC22A84-BE9D-9AC5-FB8D-B7C10328E3DD}"/>
              </a:ext>
            </a:extLst>
          </p:cNvPr>
          <p:cNvSpPr txBox="1"/>
          <p:nvPr/>
        </p:nvSpPr>
        <p:spPr>
          <a:xfrm>
            <a:off x="6437748" y="5097681"/>
            <a:ext cx="460382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dirty="0">
                <a:solidFill>
                  <a:schemeClr val="bg1">
                    <a:lumMod val="65000"/>
                  </a:schemeClr>
                </a:solidFill>
              </a:rPr>
              <a:t>10/22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09C84E8F-48F7-3E1C-F135-2C075FC1C8D1}"/>
              </a:ext>
            </a:extLst>
          </p:cNvPr>
          <p:cNvSpPr txBox="1"/>
          <p:nvPr/>
        </p:nvSpPr>
        <p:spPr>
          <a:xfrm>
            <a:off x="5637835" y="5097681"/>
            <a:ext cx="460382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900" dirty="0">
                <a:solidFill>
                  <a:schemeClr val="bg1">
                    <a:lumMod val="65000"/>
                  </a:schemeClr>
                </a:solidFill>
              </a:rPr>
              <a:t>10/20</a:t>
            </a:r>
          </a:p>
        </p:txBody>
      </p:sp>
      <p:sp>
        <p:nvSpPr>
          <p:cNvPr id="104" name="Arrow: Right 103">
            <a:extLst>
              <a:ext uri="{FF2B5EF4-FFF2-40B4-BE49-F238E27FC236}">
                <a16:creationId xmlns:a16="http://schemas.microsoft.com/office/drawing/2014/main" id="{50560F1F-7C08-A204-81D3-20B93E551A3B}"/>
              </a:ext>
            </a:extLst>
          </p:cNvPr>
          <p:cNvSpPr/>
          <p:nvPr/>
        </p:nvSpPr>
        <p:spPr>
          <a:xfrm>
            <a:off x="141526" y="3233827"/>
            <a:ext cx="300608" cy="276999"/>
          </a:xfrm>
          <a:prstGeom prst="rightArrow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580489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Project Management Gantt – Slide Template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08BF9E8-5E48-CC5C-AFC2-257174461CE4}"/>
              </a:ext>
            </a:extLst>
          </p:cNvPr>
          <p:cNvSpPr txBox="1"/>
          <p:nvPr/>
        </p:nvSpPr>
        <p:spPr>
          <a:xfrm>
            <a:off x="2517619" y="1597238"/>
            <a:ext cx="8085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cap="all" dirty="0">
                <a:solidFill>
                  <a:schemeClr val="bg1"/>
                </a:solidFill>
              </a:rPr>
              <a:t>PROJECT: </a:t>
            </a:r>
          </a:p>
        </p:txBody>
      </p: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488FF48A-2746-24BD-789D-7D1B6244E671}"/>
              </a:ext>
            </a:extLst>
          </p:cNvPr>
          <p:cNvSpPr/>
          <p:nvPr/>
        </p:nvSpPr>
        <p:spPr>
          <a:xfrm>
            <a:off x="546969" y="2313442"/>
            <a:ext cx="5937733" cy="276999"/>
          </a:xfrm>
          <a:prstGeom prst="round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24D8C2FC-65A8-723B-FECA-5456F24FDBF3}"/>
              </a:ext>
            </a:extLst>
          </p:cNvPr>
          <p:cNvSpPr/>
          <p:nvPr/>
        </p:nvSpPr>
        <p:spPr>
          <a:xfrm>
            <a:off x="546969" y="2773634"/>
            <a:ext cx="5937733" cy="276999"/>
          </a:xfrm>
          <a:prstGeom prst="round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88C6C557-B430-84CE-3B83-E0B01F79B3EF}"/>
              </a:ext>
            </a:extLst>
          </p:cNvPr>
          <p:cNvSpPr/>
          <p:nvPr/>
        </p:nvSpPr>
        <p:spPr>
          <a:xfrm>
            <a:off x="546969" y="3233827"/>
            <a:ext cx="5937733" cy="276999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BB01C90D-7FD9-B5FF-522F-5A95AAD46804}"/>
              </a:ext>
            </a:extLst>
          </p:cNvPr>
          <p:cNvSpPr/>
          <p:nvPr/>
        </p:nvSpPr>
        <p:spPr>
          <a:xfrm>
            <a:off x="546969" y="3694019"/>
            <a:ext cx="5937733" cy="276999"/>
          </a:xfrm>
          <a:prstGeom prst="round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3C6E4DFF-4BBC-60FB-26F9-C092EEEF83BF}"/>
              </a:ext>
            </a:extLst>
          </p:cNvPr>
          <p:cNvSpPr/>
          <p:nvPr/>
        </p:nvSpPr>
        <p:spPr>
          <a:xfrm>
            <a:off x="546969" y="4154212"/>
            <a:ext cx="5937733" cy="276999"/>
          </a:xfrm>
          <a:prstGeom prst="round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9AA4E57E-822B-0DD6-535A-FC6E2AB572F7}"/>
              </a:ext>
            </a:extLst>
          </p:cNvPr>
          <p:cNvSpPr/>
          <p:nvPr/>
        </p:nvSpPr>
        <p:spPr>
          <a:xfrm>
            <a:off x="546969" y="4614404"/>
            <a:ext cx="5937733" cy="276999"/>
          </a:xfrm>
          <a:prstGeom prst="round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A4C3ED9C-F258-9E6F-6BD1-6B1B9D40CDE4}"/>
              </a:ext>
            </a:extLst>
          </p:cNvPr>
          <p:cNvSpPr/>
          <p:nvPr/>
        </p:nvSpPr>
        <p:spPr>
          <a:xfrm>
            <a:off x="546969" y="5074598"/>
            <a:ext cx="5937733" cy="276999"/>
          </a:xfrm>
          <a:prstGeom prst="round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30B6A393-E93B-84F7-DAA6-F944CB272114}"/>
              </a:ext>
            </a:extLst>
          </p:cNvPr>
          <p:cNvCxnSpPr>
            <a:cxnSpLocks/>
          </p:cNvCxnSpPr>
          <p:nvPr/>
        </p:nvCxnSpPr>
        <p:spPr>
          <a:xfrm>
            <a:off x="3455653" y="2203092"/>
            <a:ext cx="0" cy="321853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9C6ED8F-87B9-4DA4-F6A4-461078AC74DD}"/>
              </a:ext>
            </a:extLst>
          </p:cNvPr>
          <p:cNvSpPr/>
          <p:nvPr/>
        </p:nvSpPr>
        <p:spPr>
          <a:xfrm>
            <a:off x="3245980" y="3233827"/>
            <a:ext cx="419345" cy="27699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640E0E-ED7A-721D-D560-74B6A03F12F2}"/>
              </a:ext>
            </a:extLst>
          </p:cNvPr>
          <p:cNvSpPr txBox="1"/>
          <p:nvPr/>
        </p:nvSpPr>
        <p:spPr>
          <a:xfrm>
            <a:off x="701958" y="2313442"/>
            <a:ext cx="1271245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b="1" dirty="0"/>
              <a:t>Project Planning: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0A96E1-F3D6-90E3-A8CA-60C290DDCD22}"/>
              </a:ext>
            </a:extLst>
          </p:cNvPr>
          <p:cNvSpPr txBox="1"/>
          <p:nvPr/>
        </p:nvSpPr>
        <p:spPr>
          <a:xfrm>
            <a:off x="701957" y="2773634"/>
            <a:ext cx="1729576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b="1" dirty="0"/>
              <a:t>Requirement Gathering: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6C5DC0-A126-FB13-D5F9-A644018193B7}"/>
              </a:ext>
            </a:extLst>
          </p:cNvPr>
          <p:cNvSpPr txBox="1"/>
          <p:nvPr/>
        </p:nvSpPr>
        <p:spPr>
          <a:xfrm>
            <a:off x="701958" y="3233827"/>
            <a:ext cx="1071127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b="1" dirty="0"/>
              <a:t>Design Phase: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6E70CF-5400-B6C0-B14B-3E08F7732C42}"/>
              </a:ext>
            </a:extLst>
          </p:cNvPr>
          <p:cNvSpPr txBox="1"/>
          <p:nvPr/>
        </p:nvSpPr>
        <p:spPr>
          <a:xfrm>
            <a:off x="701958" y="3694019"/>
            <a:ext cx="1503553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b="1" dirty="0"/>
              <a:t>Development Phase: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E99E3D-5167-4760-F93D-49E95FA1C63F}"/>
              </a:ext>
            </a:extLst>
          </p:cNvPr>
          <p:cNvSpPr txBox="1"/>
          <p:nvPr/>
        </p:nvSpPr>
        <p:spPr>
          <a:xfrm>
            <a:off x="701958" y="4154212"/>
            <a:ext cx="1088183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b="1" dirty="0"/>
              <a:t>Testing Phase: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74E917-3154-5829-A142-C08433BB74AF}"/>
              </a:ext>
            </a:extLst>
          </p:cNvPr>
          <p:cNvSpPr txBox="1"/>
          <p:nvPr/>
        </p:nvSpPr>
        <p:spPr>
          <a:xfrm>
            <a:off x="701958" y="4614404"/>
            <a:ext cx="1014317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b="1" dirty="0"/>
              <a:t>Deployment: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033ABA-5527-1FD2-FE69-398D12A9A1F5}"/>
              </a:ext>
            </a:extLst>
          </p:cNvPr>
          <p:cNvSpPr txBox="1"/>
          <p:nvPr/>
        </p:nvSpPr>
        <p:spPr>
          <a:xfrm>
            <a:off x="701958" y="5074598"/>
            <a:ext cx="1708481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200" b="1" dirty="0"/>
              <a:t>Post-Launch Evaluation: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C6203B15-C6F5-FF6E-74C1-AD23675FB295}"/>
              </a:ext>
            </a:extLst>
          </p:cNvPr>
          <p:cNvSpPr/>
          <p:nvPr/>
        </p:nvSpPr>
        <p:spPr>
          <a:xfrm>
            <a:off x="2521327" y="2313442"/>
            <a:ext cx="186071" cy="276999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8B7CECDE-0D23-D4C2-6DD1-63DC571C17A9}"/>
              </a:ext>
            </a:extLst>
          </p:cNvPr>
          <p:cNvSpPr/>
          <p:nvPr/>
        </p:nvSpPr>
        <p:spPr>
          <a:xfrm>
            <a:off x="2707398" y="2773634"/>
            <a:ext cx="380410" cy="276999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AF143DF8-8EE0-3C28-485F-23F6341AFC18}"/>
              </a:ext>
            </a:extLst>
          </p:cNvPr>
          <p:cNvSpPr/>
          <p:nvPr/>
        </p:nvSpPr>
        <p:spPr>
          <a:xfrm>
            <a:off x="4213544" y="3694019"/>
            <a:ext cx="382083" cy="27699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6C2124E8-250E-0B3D-657C-84790749D51C}"/>
              </a:ext>
            </a:extLst>
          </p:cNvPr>
          <p:cNvSpPr/>
          <p:nvPr/>
        </p:nvSpPr>
        <p:spPr>
          <a:xfrm>
            <a:off x="4595627" y="4154212"/>
            <a:ext cx="1136541" cy="27699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B7EA83DF-3D59-8A5C-E18F-E5DC2A01D5C7}"/>
              </a:ext>
            </a:extLst>
          </p:cNvPr>
          <p:cNvSpPr/>
          <p:nvPr/>
        </p:nvSpPr>
        <p:spPr>
          <a:xfrm>
            <a:off x="4994097" y="4614404"/>
            <a:ext cx="1105718" cy="27699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40945F76-F05B-9CD5-58F8-BEFFD421B595}"/>
              </a:ext>
            </a:extLst>
          </p:cNvPr>
          <p:cNvSpPr/>
          <p:nvPr/>
        </p:nvSpPr>
        <p:spPr>
          <a:xfrm>
            <a:off x="6099815" y="5074598"/>
            <a:ext cx="380897" cy="27699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0226FC4-0013-B7D3-1011-CFC968A4E6E8}"/>
              </a:ext>
            </a:extLst>
          </p:cNvPr>
          <p:cNvSpPr txBox="1"/>
          <p:nvPr/>
        </p:nvSpPr>
        <p:spPr>
          <a:xfrm>
            <a:off x="2658955" y="2336525"/>
            <a:ext cx="460382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10/02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6E9A079-A48C-07D3-35CD-5EE631438EF9}"/>
              </a:ext>
            </a:extLst>
          </p:cNvPr>
          <p:cNvSpPr txBox="1"/>
          <p:nvPr/>
        </p:nvSpPr>
        <p:spPr>
          <a:xfrm>
            <a:off x="6494024" y="2336525"/>
            <a:ext cx="551754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dirty="0">
                <a:solidFill>
                  <a:schemeClr val="accent5"/>
                </a:solidFill>
              </a:rPr>
              <a:t>(2 days)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D410C497-C8ED-7517-B70A-01E0F9C38DA9}"/>
              </a:ext>
            </a:extLst>
          </p:cNvPr>
          <p:cNvGrpSpPr/>
          <p:nvPr/>
        </p:nvGrpSpPr>
        <p:grpSpPr>
          <a:xfrm>
            <a:off x="7324882" y="2968898"/>
            <a:ext cx="1539080" cy="1727241"/>
            <a:chOff x="9297548" y="2092960"/>
            <a:chExt cx="2052106" cy="2302988"/>
          </a:xfrm>
        </p:grpSpPr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83821E5E-F913-7258-BDF3-0888B493547C}"/>
                </a:ext>
              </a:extLst>
            </p:cNvPr>
            <p:cNvSpPr/>
            <p:nvPr/>
          </p:nvSpPr>
          <p:spPr>
            <a:xfrm>
              <a:off x="9297548" y="2092960"/>
              <a:ext cx="2052106" cy="2302988"/>
            </a:xfrm>
            <a:prstGeom prst="roundRect">
              <a:avLst>
                <a:gd name="adj" fmla="val 8326"/>
              </a:avLst>
            </a:prstGeom>
            <a:solidFill>
              <a:schemeClr val="bg1">
                <a:alpha val="70000"/>
              </a:schemeClr>
            </a:solidFill>
            <a:ln>
              <a:noFill/>
            </a:ln>
            <a:effectLst>
              <a:outerShdw blurRad="165100" sx="102000" sy="102000" algn="c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7C8CACF-302A-3031-54DD-4330FBD1BC50}"/>
                </a:ext>
              </a:extLst>
            </p:cNvPr>
            <p:cNvSpPr txBox="1"/>
            <p:nvPr/>
          </p:nvSpPr>
          <p:spPr>
            <a:xfrm>
              <a:off x="9944872" y="2280143"/>
              <a:ext cx="9237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cap="all" dirty="0"/>
                <a:t>Status:</a:t>
              </a: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844630ED-B4E2-9367-67F1-92B9F54B4F87}"/>
                </a:ext>
              </a:extLst>
            </p:cNvPr>
            <p:cNvGrpSpPr/>
            <p:nvPr/>
          </p:nvGrpSpPr>
          <p:grpSpPr>
            <a:xfrm>
              <a:off x="9505721" y="2778317"/>
              <a:ext cx="1803642" cy="1396457"/>
              <a:chOff x="9897780" y="2778317"/>
              <a:chExt cx="1803642" cy="1396457"/>
            </a:xfrm>
          </p:grpSpPr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8E92011B-3D4F-E756-9C15-0ABD4B1D74A1}"/>
                  </a:ext>
                </a:extLst>
              </p:cNvPr>
              <p:cNvGrpSpPr/>
              <p:nvPr/>
            </p:nvGrpSpPr>
            <p:grpSpPr>
              <a:xfrm>
                <a:off x="9901396" y="3805442"/>
                <a:ext cx="1551925" cy="369332"/>
                <a:chOff x="12671326" y="4195893"/>
                <a:chExt cx="1551925" cy="369332"/>
              </a:xfrm>
            </p:grpSpPr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F5F99B1A-E058-ED45-F4D1-8AE58D8712E0}"/>
                    </a:ext>
                  </a:extLst>
                </p:cNvPr>
                <p:cNvSpPr txBox="1"/>
                <p:nvPr/>
              </p:nvSpPr>
              <p:spPr>
                <a:xfrm>
                  <a:off x="13307871" y="4195893"/>
                  <a:ext cx="915380" cy="369332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r>
                    <a:rPr lang="en-US" sz="1200" dirty="0"/>
                    <a:t>Pending</a:t>
                  </a:r>
                </a:p>
              </p:txBody>
            </p:sp>
            <p:sp>
              <p:nvSpPr>
                <p:cNvPr id="59" name="Rectangle: Rounded Corners 58">
                  <a:extLst>
                    <a:ext uri="{FF2B5EF4-FFF2-40B4-BE49-F238E27FC236}">
                      <a16:creationId xmlns:a16="http://schemas.microsoft.com/office/drawing/2014/main" id="{687BFC27-B550-DF00-BB21-BC8686332A23}"/>
                    </a:ext>
                  </a:extLst>
                </p:cNvPr>
                <p:cNvSpPr/>
                <p:nvPr/>
              </p:nvSpPr>
              <p:spPr>
                <a:xfrm>
                  <a:off x="12671326" y="4195893"/>
                  <a:ext cx="509443" cy="369332"/>
                </a:xfrm>
                <a:prstGeom prst="round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</p:grpSp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F125688D-496E-46CD-B6C3-B4A1617B0E9A}"/>
                  </a:ext>
                </a:extLst>
              </p:cNvPr>
              <p:cNvGrpSpPr/>
              <p:nvPr/>
            </p:nvGrpSpPr>
            <p:grpSpPr>
              <a:xfrm>
                <a:off x="9897780" y="3291879"/>
                <a:ext cx="1803642" cy="369332"/>
                <a:chOff x="12667710" y="3731730"/>
                <a:chExt cx="1803642" cy="369332"/>
              </a:xfrm>
            </p:grpSpPr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DBA63CA7-2665-688A-8F15-CD44DEA315D5}"/>
                    </a:ext>
                  </a:extLst>
                </p:cNvPr>
                <p:cNvSpPr txBox="1"/>
                <p:nvPr/>
              </p:nvSpPr>
              <p:spPr>
                <a:xfrm>
                  <a:off x="13307871" y="3731730"/>
                  <a:ext cx="1163481" cy="369332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r>
                    <a:rPr lang="en-US" sz="1200" dirty="0"/>
                    <a:t>In Progress</a:t>
                  </a:r>
                </a:p>
              </p:txBody>
            </p:sp>
            <p:sp>
              <p:nvSpPr>
                <p:cNvPr id="60" name="Rectangle: Rounded Corners 59">
                  <a:extLst>
                    <a:ext uri="{FF2B5EF4-FFF2-40B4-BE49-F238E27FC236}">
                      <a16:creationId xmlns:a16="http://schemas.microsoft.com/office/drawing/2014/main" id="{F600DE5C-0FF7-57DF-3C3D-C4E12BCE4565}"/>
                    </a:ext>
                  </a:extLst>
                </p:cNvPr>
                <p:cNvSpPr/>
                <p:nvPr/>
              </p:nvSpPr>
              <p:spPr>
                <a:xfrm>
                  <a:off x="12667710" y="3731730"/>
                  <a:ext cx="509443" cy="369332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</p:grpSp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87142200-6D4B-C22D-0183-87CC98698FA3}"/>
                  </a:ext>
                </a:extLst>
              </p:cNvPr>
              <p:cNvGrpSpPr/>
              <p:nvPr/>
            </p:nvGrpSpPr>
            <p:grpSpPr>
              <a:xfrm>
                <a:off x="9897780" y="2778317"/>
                <a:ext cx="1799966" cy="369332"/>
                <a:chOff x="12667710" y="3168768"/>
                <a:chExt cx="1799966" cy="369332"/>
              </a:xfrm>
            </p:grpSpPr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4A946B94-A201-AB72-A420-8A23BB40D812}"/>
                    </a:ext>
                  </a:extLst>
                </p:cNvPr>
                <p:cNvSpPr txBox="1"/>
                <p:nvPr/>
              </p:nvSpPr>
              <p:spPr>
                <a:xfrm>
                  <a:off x="13307871" y="3168768"/>
                  <a:ext cx="1159805" cy="369332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r>
                    <a:rPr lang="en-US" sz="1200" dirty="0"/>
                    <a:t>Completed</a:t>
                  </a:r>
                </a:p>
              </p:txBody>
            </p:sp>
            <p:sp>
              <p:nvSpPr>
                <p:cNvPr id="61" name="Rectangle: Rounded Corners 60">
                  <a:extLst>
                    <a:ext uri="{FF2B5EF4-FFF2-40B4-BE49-F238E27FC236}">
                      <a16:creationId xmlns:a16="http://schemas.microsoft.com/office/drawing/2014/main" id="{1F4211D3-C307-E106-40E2-B6ACE6ACB8B7}"/>
                    </a:ext>
                  </a:extLst>
                </p:cNvPr>
                <p:cNvSpPr/>
                <p:nvPr/>
              </p:nvSpPr>
              <p:spPr>
                <a:xfrm>
                  <a:off x="12667710" y="3168768"/>
                  <a:ext cx="509443" cy="369332"/>
                </a:xfrm>
                <a:prstGeom prst="round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</p:grpSp>
        </p:grpSp>
      </p:grp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2A93804D-9DA5-36D5-1C52-09BEA9F0375F}"/>
              </a:ext>
            </a:extLst>
          </p:cNvPr>
          <p:cNvSpPr/>
          <p:nvPr/>
        </p:nvSpPr>
        <p:spPr>
          <a:xfrm>
            <a:off x="2521326" y="1853249"/>
            <a:ext cx="3959384" cy="276999"/>
          </a:xfrm>
          <a:prstGeom prst="roundRect">
            <a:avLst/>
          </a:prstGeom>
          <a:solidFill>
            <a:schemeClr val="tx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3D5CBBC-4847-3293-71A8-46BD758BC1B8}"/>
              </a:ext>
            </a:extLst>
          </p:cNvPr>
          <p:cNvSpPr txBox="1"/>
          <p:nvPr/>
        </p:nvSpPr>
        <p:spPr>
          <a:xfrm>
            <a:off x="2465382" y="1864791"/>
            <a:ext cx="511679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10/01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7D0C0CF-E9A4-7FA5-E161-75483B7E4253}"/>
              </a:ext>
            </a:extLst>
          </p:cNvPr>
          <p:cNvSpPr txBox="1"/>
          <p:nvPr/>
        </p:nvSpPr>
        <p:spPr>
          <a:xfrm>
            <a:off x="5969031" y="1863196"/>
            <a:ext cx="511679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10/04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AC478CE-5116-05E6-793D-CEF33F89C75C}"/>
              </a:ext>
            </a:extLst>
          </p:cNvPr>
          <p:cNvSpPr txBox="1"/>
          <p:nvPr/>
        </p:nvSpPr>
        <p:spPr>
          <a:xfrm>
            <a:off x="6494024" y="1873404"/>
            <a:ext cx="609462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dirty="0">
                <a:solidFill>
                  <a:schemeClr val="accent5"/>
                </a:solidFill>
              </a:rPr>
              <a:t>(21 days)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99A1C20-ACBD-CABC-BD21-D221FB051D29}"/>
              </a:ext>
            </a:extLst>
          </p:cNvPr>
          <p:cNvSpPr txBox="1"/>
          <p:nvPr/>
        </p:nvSpPr>
        <p:spPr>
          <a:xfrm>
            <a:off x="701957" y="1868046"/>
            <a:ext cx="5765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cap="all" dirty="0">
                <a:solidFill>
                  <a:schemeClr val="bg1"/>
                </a:solidFill>
              </a:rPr>
              <a:t>Task: 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C62D89A-B14E-F937-ABD8-692B9CDFB5C0}"/>
              </a:ext>
            </a:extLst>
          </p:cNvPr>
          <p:cNvSpPr txBox="1"/>
          <p:nvPr/>
        </p:nvSpPr>
        <p:spPr>
          <a:xfrm>
            <a:off x="3040199" y="2796718"/>
            <a:ext cx="460382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10/04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BE0B77F9-2391-DA8E-99FB-C84843971923}"/>
              </a:ext>
            </a:extLst>
          </p:cNvPr>
          <p:cNvSpPr txBox="1"/>
          <p:nvPr/>
        </p:nvSpPr>
        <p:spPr>
          <a:xfrm>
            <a:off x="2237381" y="2796718"/>
            <a:ext cx="460382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10/02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4D8676CD-EBF6-2B1E-515C-6639AFBA0CC8}"/>
              </a:ext>
            </a:extLst>
          </p:cNvPr>
          <p:cNvSpPr txBox="1"/>
          <p:nvPr/>
        </p:nvSpPr>
        <p:spPr>
          <a:xfrm>
            <a:off x="2052604" y="2336525"/>
            <a:ext cx="460382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10/01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0549B3C-357E-CD72-8906-6782775BE574}"/>
              </a:ext>
            </a:extLst>
          </p:cNvPr>
          <p:cNvSpPr txBox="1"/>
          <p:nvPr/>
        </p:nvSpPr>
        <p:spPr>
          <a:xfrm>
            <a:off x="6494024" y="2796718"/>
            <a:ext cx="551754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dirty="0">
                <a:solidFill>
                  <a:schemeClr val="accent5"/>
                </a:solidFill>
              </a:rPr>
              <a:t>(3 days)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DB4EE9D4-A537-C19F-A088-7551708B9EFF}"/>
              </a:ext>
            </a:extLst>
          </p:cNvPr>
          <p:cNvSpPr txBox="1"/>
          <p:nvPr/>
        </p:nvSpPr>
        <p:spPr>
          <a:xfrm>
            <a:off x="6494024" y="3256910"/>
            <a:ext cx="551754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dirty="0">
                <a:solidFill>
                  <a:schemeClr val="accent5"/>
                </a:solidFill>
              </a:rPr>
              <a:t>(3 days)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C30A505-728A-13CB-8587-6A9675D2041B}"/>
              </a:ext>
            </a:extLst>
          </p:cNvPr>
          <p:cNvSpPr txBox="1"/>
          <p:nvPr/>
        </p:nvSpPr>
        <p:spPr>
          <a:xfrm>
            <a:off x="6494024" y="3717103"/>
            <a:ext cx="551754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dirty="0">
                <a:solidFill>
                  <a:schemeClr val="accent5"/>
                </a:solidFill>
              </a:rPr>
              <a:t>(3 days)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54374B82-BE24-E119-4E13-260432DDD5D3}"/>
              </a:ext>
            </a:extLst>
          </p:cNvPr>
          <p:cNvSpPr txBox="1"/>
          <p:nvPr/>
        </p:nvSpPr>
        <p:spPr>
          <a:xfrm>
            <a:off x="6494024" y="4177295"/>
            <a:ext cx="551754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dirty="0">
                <a:solidFill>
                  <a:schemeClr val="accent5"/>
                </a:solidFill>
              </a:rPr>
              <a:t>(6 days)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E24D9103-0E36-FE31-49EC-BE1E501EB577}"/>
              </a:ext>
            </a:extLst>
          </p:cNvPr>
          <p:cNvSpPr txBox="1"/>
          <p:nvPr/>
        </p:nvSpPr>
        <p:spPr>
          <a:xfrm>
            <a:off x="6494024" y="4637488"/>
            <a:ext cx="551754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dirty="0">
                <a:solidFill>
                  <a:schemeClr val="accent5"/>
                </a:solidFill>
              </a:rPr>
              <a:t>(6 days)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6D791750-F689-E08D-55D1-66293E012129}"/>
              </a:ext>
            </a:extLst>
          </p:cNvPr>
          <p:cNvSpPr txBox="1"/>
          <p:nvPr/>
        </p:nvSpPr>
        <p:spPr>
          <a:xfrm>
            <a:off x="6909645" y="5097681"/>
            <a:ext cx="551754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dirty="0">
                <a:solidFill>
                  <a:schemeClr val="accent5"/>
                </a:solidFill>
              </a:rPr>
              <a:t>(3 days)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8441640-8788-E7C8-AF7B-23F739D02423}"/>
              </a:ext>
            </a:extLst>
          </p:cNvPr>
          <p:cNvSpPr txBox="1"/>
          <p:nvPr/>
        </p:nvSpPr>
        <p:spPr>
          <a:xfrm>
            <a:off x="2784634" y="3256910"/>
            <a:ext cx="460382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10/05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04B5525C-BDDE-D450-38D4-60CC918777DF}"/>
              </a:ext>
            </a:extLst>
          </p:cNvPr>
          <p:cNvSpPr txBox="1"/>
          <p:nvPr/>
        </p:nvSpPr>
        <p:spPr>
          <a:xfrm>
            <a:off x="3623927" y="3256910"/>
            <a:ext cx="460382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10/07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1ADE3847-C0B6-1A24-0BE8-A6D1C49E80D7}"/>
              </a:ext>
            </a:extLst>
          </p:cNvPr>
          <p:cNvSpPr txBox="1"/>
          <p:nvPr/>
        </p:nvSpPr>
        <p:spPr>
          <a:xfrm>
            <a:off x="3751840" y="3717103"/>
            <a:ext cx="460382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10/10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0DDF04A1-3DAB-CB26-5150-EC944E8430A2}"/>
              </a:ext>
            </a:extLst>
          </p:cNvPr>
          <p:cNvSpPr txBox="1"/>
          <p:nvPr/>
        </p:nvSpPr>
        <p:spPr>
          <a:xfrm>
            <a:off x="4553868" y="3717103"/>
            <a:ext cx="460382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10/12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9FED55D6-6DBB-CC51-6622-9CB6F90CF18C}"/>
              </a:ext>
            </a:extLst>
          </p:cNvPr>
          <p:cNvSpPr txBox="1"/>
          <p:nvPr/>
        </p:nvSpPr>
        <p:spPr>
          <a:xfrm>
            <a:off x="4115635" y="4177295"/>
            <a:ext cx="460382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10/12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84662646-C26D-5FCD-4B51-CDAB10D235DE}"/>
              </a:ext>
            </a:extLst>
          </p:cNvPr>
          <p:cNvSpPr txBox="1"/>
          <p:nvPr/>
        </p:nvSpPr>
        <p:spPr>
          <a:xfrm>
            <a:off x="5672179" y="4177295"/>
            <a:ext cx="460382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10/18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2E46E1BE-58E1-33E9-F659-B7108D7D3100}"/>
              </a:ext>
            </a:extLst>
          </p:cNvPr>
          <p:cNvSpPr txBox="1"/>
          <p:nvPr/>
        </p:nvSpPr>
        <p:spPr>
          <a:xfrm>
            <a:off x="4553869" y="4637488"/>
            <a:ext cx="460382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10/14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30E1F56F-6564-6B2E-0437-01B872A87BDC}"/>
              </a:ext>
            </a:extLst>
          </p:cNvPr>
          <p:cNvSpPr txBox="1"/>
          <p:nvPr/>
        </p:nvSpPr>
        <p:spPr>
          <a:xfrm>
            <a:off x="6060169" y="4637488"/>
            <a:ext cx="460382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10/20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7DC22A84-BE9D-9AC5-FB8D-B7C10328E3DD}"/>
              </a:ext>
            </a:extLst>
          </p:cNvPr>
          <p:cNvSpPr txBox="1"/>
          <p:nvPr/>
        </p:nvSpPr>
        <p:spPr>
          <a:xfrm>
            <a:off x="6434018" y="5097681"/>
            <a:ext cx="460382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10/22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09C84E8F-48F7-3E1C-F135-2C075FC1C8D1}"/>
              </a:ext>
            </a:extLst>
          </p:cNvPr>
          <p:cNvSpPr txBox="1"/>
          <p:nvPr/>
        </p:nvSpPr>
        <p:spPr>
          <a:xfrm>
            <a:off x="5637835" y="5097681"/>
            <a:ext cx="460382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10/20</a:t>
            </a:r>
          </a:p>
        </p:txBody>
      </p:sp>
      <p:sp>
        <p:nvSpPr>
          <p:cNvPr id="104" name="Arrow: Right 103">
            <a:extLst>
              <a:ext uri="{FF2B5EF4-FFF2-40B4-BE49-F238E27FC236}">
                <a16:creationId xmlns:a16="http://schemas.microsoft.com/office/drawing/2014/main" id="{50560F1F-7C08-A204-81D3-20B93E551A3B}"/>
              </a:ext>
            </a:extLst>
          </p:cNvPr>
          <p:cNvSpPr/>
          <p:nvPr/>
        </p:nvSpPr>
        <p:spPr>
          <a:xfrm>
            <a:off x="141526" y="3233827"/>
            <a:ext cx="300608" cy="276999"/>
          </a:xfrm>
          <a:prstGeom prst="rightArrow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223062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10446</TotalTime>
  <Words>228</Words>
  <Application>Microsoft Office PowerPoint</Application>
  <PresentationFormat>On-screen Show (4:3)</PresentationFormat>
  <Paragraphs>83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Project Management Gantt – Slide Template</vt:lpstr>
      <vt:lpstr>Project Management Gantt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Management Gantt</dc:title>
  <dc:creator>PresentationGO.com</dc:creator>
  <dc:description>© Copyright PresentationGO.com - Do not distribute or sale without written permission.</dc:description>
  <cp:lastModifiedBy>Christophe Barroche</cp:lastModifiedBy>
  <cp:revision>30</cp:revision>
  <dcterms:created xsi:type="dcterms:W3CDTF">2014-11-26T05:14:11Z</dcterms:created>
  <dcterms:modified xsi:type="dcterms:W3CDTF">2024-10-10T17:14:56Z</dcterms:modified>
  <cp:category>Timelines &amp; Planning</cp:category>
</cp:coreProperties>
</file>