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34" r:id="rId4"/>
    <p:sldId id="338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13" d="100"/>
          <a:sy n="113" d="100"/>
        </p:scale>
        <p:origin x="1867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0879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7031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 userDrawn="1"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Two-Stage Funnel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8760F8E-D367-C1A6-D797-F927DC647B52}"/>
              </a:ext>
            </a:extLst>
          </p:cNvPr>
          <p:cNvGrpSpPr/>
          <p:nvPr/>
        </p:nvGrpSpPr>
        <p:grpSpPr>
          <a:xfrm>
            <a:off x="2596243" y="2034545"/>
            <a:ext cx="3951515" cy="3086721"/>
            <a:chOff x="6226628" y="1986415"/>
            <a:chExt cx="5268686" cy="4115627"/>
          </a:xfrm>
        </p:grpSpPr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DD83FE9E-EB1F-9BAE-1613-8572812A7B89}"/>
                </a:ext>
              </a:extLst>
            </p:cNvPr>
            <p:cNvSpPr/>
            <p:nvPr/>
          </p:nvSpPr>
          <p:spPr>
            <a:xfrm>
              <a:off x="6728591" y="5370522"/>
              <a:ext cx="4425902" cy="731520"/>
            </a:xfrm>
            <a:custGeom>
              <a:avLst/>
              <a:gdLst>
                <a:gd name="connsiteX0" fmla="*/ 379659 w 379659"/>
                <a:gd name="connsiteY0" fmla="*/ 24844 h 49687"/>
                <a:gd name="connsiteX1" fmla="*/ 189830 w 379659"/>
                <a:gd name="connsiteY1" fmla="*/ 49688 h 49687"/>
                <a:gd name="connsiteX2" fmla="*/ 0 w 379659"/>
                <a:gd name="connsiteY2" fmla="*/ 24844 h 49687"/>
                <a:gd name="connsiteX3" fmla="*/ 189830 w 379659"/>
                <a:gd name="connsiteY3" fmla="*/ 0 h 49687"/>
                <a:gd name="connsiteX4" fmla="*/ 379659 w 379659"/>
                <a:gd name="connsiteY4" fmla="*/ 24844 h 49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9659" h="49687">
                  <a:moveTo>
                    <a:pt x="379659" y="24844"/>
                  </a:moveTo>
                  <a:cubicBezTo>
                    <a:pt x="379659" y="38565"/>
                    <a:pt x="294670" y="49688"/>
                    <a:pt x="189830" y="49688"/>
                  </a:cubicBezTo>
                  <a:cubicBezTo>
                    <a:pt x="84990" y="49688"/>
                    <a:pt x="0" y="38565"/>
                    <a:pt x="0" y="24844"/>
                  </a:cubicBezTo>
                  <a:cubicBezTo>
                    <a:pt x="0" y="11123"/>
                    <a:pt x="84990" y="0"/>
                    <a:pt x="189830" y="0"/>
                  </a:cubicBezTo>
                  <a:cubicBezTo>
                    <a:pt x="294670" y="0"/>
                    <a:pt x="379659" y="11123"/>
                    <a:pt x="379659" y="24844"/>
                  </a:cubicBezTo>
                  <a:close/>
                </a:path>
              </a:pathLst>
            </a:custGeom>
            <a:solidFill>
              <a:srgbClr val="C7C9C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4" name="Freeform 43">
              <a:extLst>
                <a:ext uri="{FF2B5EF4-FFF2-40B4-BE49-F238E27FC236}">
                  <a16:creationId xmlns:a16="http://schemas.microsoft.com/office/drawing/2014/main" id="{7A8BA340-56E3-A37E-3516-1DE230D528AF}"/>
                </a:ext>
              </a:extLst>
            </p:cNvPr>
            <p:cNvSpPr/>
            <p:nvPr/>
          </p:nvSpPr>
          <p:spPr>
            <a:xfrm>
              <a:off x="10737690" y="2993200"/>
              <a:ext cx="573354" cy="1207025"/>
            </a:xfrm>
            <a:custGeom>
              <a:avLst/>
              <a:gdLst>
                <a:gd name="connsiteX0" fmla="*/ 47590 w 49183"/>
                <a:gd name="connsiteY0" fmla="*/ 55967 h 103540"/>
                <a:gd name="connsiteX1" fmla="*/ 39658 w 49183"/>
                <a:gd name="connsiteY1" fmla="*/ 3636 h 103540"/>
                <a:gd name="connsiteX2" fmla="*/ 0 w 49183"/>
                <a:gd name="connsiteY2" fmla="*/ 103540 h 103540"/>
                <a:gd name="connsiteX3" fmla="*/ 47590 w 49183"/>
                <a:gd name="connsiteY3" fmla="*/ 55438 h 103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183" h="103540">
                  <a:moveTo>
                    <a:pt x="47590" y="55967"/>
                  </a:moveTo>
                  <a:cubicBezTo>
                    <a:pt x="47590" y="55967"/>
                    <a:pt x="54464" y="30065"/>
                    <a:pt x="39658" y="3636"/>
                  </a:cubicBezTo>
                  <a:cubicBezTo>
                    <a:pt x="24853" y="-22794"/>
                    <a:pt x="0" y="103540"/>
                    <a:pt x="0" y="103540"/>
                  </a:cubicBezTo>
                  <a:cubicBezTo>
                    <a:pt x="0" y="103540"/>
                    <a:pt x="25381" y="97197"/>
                    <a:pt x="47590" y="55438"/>
                  </a:cubicBezTo>
                  <a:close/>
                </a:path>
              </a:pathLst>
            </a:custGeom>
            <a:solidFill>
              <a:srgbClr val="583F7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5" name="Freeform 44">
              <a:extLst>
                <a:ext uri="{FF2B5EF4-FFF2-40B4-BE49-F238E27FC236}">
                  <a16:creationId xmlns:a16="http://schemas.microsoft.com/office/drawing/2014/main" id="{2D8A63AE-1EF7-1BDE-73DE-F5EBF6DFE450}"/>
                </a:ext>
              </a:extLst>
            </p:cNvPr>
            <p:cNvSpPr/>
            <p:nvPr/>
          </p:nvSpPr>
          <p:spPr>
            <a:xfrm>
              <a:off x="6226628" y="1986415"/>
              <a:ext cx="5268686" cy="2207082"/>
            </a:xfrm>
            <a:custGeom>
              <a:avLst/>
              <a:gdLst>
                <a:gd name="connsiteX0" fmla="*/ 396809 w 451954"/>
                <a:gd name="connsiteY0" fmla="*/ 188798 h 189326"/>
                <a:gd name="connsiteX1" fmla="*/ 57336 w 451954"/>
                <a:gd name="connsiteY1" fmla="*/ 188798 h 189326"/>
                <a:gd name="connsiteX2" fmla="*/ 3402 w 451954"/>
                <a:gd name="connsiteY2" fmla="*/ 62992 h 189326"/>
                <a:gd name="connsiteX3" fmla="*/ 18208 w 451954"/>
                <a:gd name="connsiteY3" fmla="*/ 12247 h 189326"/>
                <a:gd name="connsiteX4" fmla="*/ 73199 w 451954"/>
                <a:gd name="connsiteY4" fmla="*/ 618 h 189326"/>
                <a:gd name="connsiteX5" fmla="*/ 403154 w 451954"/>
                <a:gd name="connsiteY5" fmla="*/ 41320 h 189326"/>
                <a:gd name="connsiteX6" fmla="*/ 439639 w 451954"/>
                <a:gd name="connsiteY6" fmla="*/ 29691 h 189326"/>
                <a:gd name="connsiteX7" fmla="*/ 451272 w 451954"/>
                <a:gd name="connsiteY7" fmla="*/ 38677 h 189326"/>
                <a:gd name="connsiteX8" fmla="*/ 396280 w 451954"/>
                <a:gd name="connsiteY8" fmla="*/ 189326 h 189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51954" h="189326">
                  <a:moveTo>
                    <a:pt x="396809" y="188798"/>
                  </a:moveTo>
                  <a:lnTo>
                    <a:pt x="57336" y="188798"/>
                  </a:lnTo>
                  <a:lnTo>
                    <a:pt x="3402" y="62992"/>
                  </a:lnTo>
                  <a:cubicBezTo>
                    <a:pt x="-4530" y="44491"/>
                    <a:pt x="1815" y="22819"/>
                    <a:pt x="18208" y="12247"/>
                  </a:cubicBezTo>
                  <a:cubicBezTo>
                    <a:pt x="34599" y="1675"/>
                    <a:pt x="47819" y="-1496"/>
                    <a:pt x="73199" y="618"/>
                  </a:cubicBezTo>
                  <a:cubicBezTo>
                    <a:pt x="137182" y="6433"/>
                    <a:pt x="360852" y="41320"/>
                    <a:pt x="403154" y="41320"/>
                  </a:cubicBezTo>
                  <a:cubicBezTo>
                    <a:pt x="445456" y="41320"/>
                    <a:pt x="430651" y="36034"/>
                    <a:pt x="439639" y="29691"/>
                  </a:cubicBezTo>
                  <a:cubicBezTo>
                    <a:pt x="448628" y="23348"/>
                    <a:pt x="453916" y="31276"/>
                    <a:pt x="451272" y="38677"/>
                  </a:cubicBezTo>
                  <a:lnTo>
                    <a:pt x="396280" y="189326"/>
                  </a:ln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476ED04E-5184-C9C6-C8EE-DA7D7D8A7F67}"/>
                </a:ext>
              </a:extLst>
            </p:cNvPr>
            <p:cNvSpPr/>
            <p:nvPr/>
          </p:nvSpPr>
          <p:spPr>
            <a:xfrm>
              <a:off x="6595112" y="3631567"/>
              <a:ext cx="4701160" cy="2201055"/>
            </a:xfrm>
            <a:custGeom>
              <a:avLst/>
              <a:gdLst>
                <a:gd name="connsiteX0" fmla="*/ 344577 w 403271"/>
                <a:gd name="connsiteY0" fmla="*/ 159737 h 188809"/>
                <a:gd name="connsiteX1" fmla="*/ 303333 w 403271"/>
                <a:gd name="connsiteY1" fmla="*/ 188810 h 188809"/>
                <a:gd name="connsiteX2" fmla="*/ 89180 w 403271"/>
                <a:gd name="connsiteY2" fmla="*/ 188810 h 188809"/>
                <a:gd name="connsiteX3" fmla="*/ 48993 w 403271"/>
                <a:gd name="connsiteY3" fmla="*/ 162380 h 188809"/>
                <a:gd name="connsiteX4" fmla="*/ 2990 w 403271"/>
                <a:gd name="connsiteY4" fmla="*/ 54547 h 188809"/>
                <a:gd name="connsiteX5" fmla="*/ 15681 w 403271"/>
                <a:gd name="connsiteY5" fmla="*/ 10674 h 188809"/>
                <a:gd name="connsiteX6" fmla="*/ 63270 w 403271"/>
                <a:gd name="connsiteY6" fmla="*/ 630 h 188809"/>
                <a:gd name="connsiteX7" fmla="*/ 349336 w 403271"/>
                <a:gd name="connsiteY7" fmla="*/ 35517 h 188809"/>
                <a:gd name="connsiteX8" fmla="*/ 403271 w 403271"/>
                <a:gd name="connsiteY8" fmla="*/ 102 h 188809"/>
                <a:gd name="connsiteX9" fmla="*/ 344577 w 403271"/>
                <a:gd name="connsiteY9" fmla="*/ 160265 h 188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3271" h="188809">
                  <a:moveTo>
                    <a:pt x="344577" y="159737"/>
                  </a:moveTo>
                  <a:cubicBezTo>
                    <a:pt x="338232" y="177181"/>
                    <a:pt x="321840" y="188810"/>
                    <a:pt x="303333" y="188810"/>
                  </a:cubicBezTo>
                  <a:lnTo>
                    <a:pt x="89180" y="188810"/>
                  </a:lnTo>
                  <a:cubicBezTo>
                    <a:pt x="71731" y="188810"/>
                    <a:pt x="55867" y="178238"/>
                    <a:pt x="48993" y="162380"/>
                  </a:cubicBezTo>
                  <a:lnTo>
                    <a:pt x="2990" y="54547"/>
                  </a:lnTo>
                  <a:cubicBezTo>
                    <a:pt x="-3884" y="38689"/>
                    <a:pt x="1403" y="19659"/>
                    <a:pt x="15681" y="10674"/>
                  </a:cubicBezTo>
                  <a:cubicBezTo>
                    <a:pt x="29957" y="1687"/>
                    <a:pt x="41590" y="-1484"/>
                    <a:pt x="63270" y="630"/>
                  </a:cubicBezTo>
                  <a:cubicBezTo>
                    <a:pt x="118791" y="5916"/>
                    <a:pt x="312322" y="35517"/>
                    <a:pt x="349336" y="35517"/>
                  </a:cubicBezTo>
                  <a:cubicBezTo>
                    <a:pt x="386351" y="35517"/>
                    <a:pt x="403271" y="102"/>
                    <a:pt x="403271" y="102"/>
                  </a:cubicBezTo>
                  <a:lnTo>
                    <a:pt x="344577" y="160265"/>
                  </a:lnTo>
                  <a:close/>
                </a:path>
              </a:pathLst>
            </a:custGeom>
            <a:solidFill>
              <a:srgbClr val="805AA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28E14B02-1A06-78CA-8F15-EDF21D14E0C3}"/>
                </a:ext>
              </a:extLst>
            </p:cNvPr>
            <p:cNvSpPr/>
            <p:nvPr/>
          </p:nvSpPr>
          <p:spPr>
            <a:xfrm>
              <a:off x="6728591" y="3762155"/>
              <a:ext cx="702718" cy="702474"/>
            </a:xfrm>
            <a:custGeom>
              <a:avLst/>
              <a:gdLst>
                <a:gd name="connsiteX0" fmla="*/ 60280 w 60280"/>
                <a:gd name="connsiteY0" fmla="*/ 30130 h 60259"/>
                <a:gd name="connsiteX1" fmla="*/ 30140 w 60280"/>
                <a:gd name="connsiteY1" fmla="*/ 60259 h 60259"/>
                <a:gd name="connsiteX2" fmla="*/ 1 w 60280"/>
                <a:gd name="connsiteY2" fmla="*/ 30130 h 60259"/>
                <a:gd name="connsiteX3" fmla="*/ 30140 w 60280"/>
                <a:gd name="connsiteY3" fmla="*/ 0 h 60259"/>
                <a:gd name="connsiteX4" fmla="*/ 60280 w 60280"/>
                <a:gd name="connsiteY4" fmla="*/ 30130 h 60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280" h="60259">
                  <a:moveTo>
                    <a:pt x="60280" y="30130"/>
                  </a:moveTo>
                  <a:cubicBezTo>
                    <a:pt x="60280" y="46770"/>
                    <a:pt x="46786" y="60259"/>
                    <a:pt x="30140" y="60259"/>
                  </a:cubicBezTo>
                  <a:cubicBezTo>
                    <a:pt x="13494" y="60259"/>
                    <a:pt x="1" y="46769"/>
                    <a:pt x="1" y="30130"/>
                  </a:cubicBezTo>
                  <a:cubicBezTo>
                    <a:pt x="1" y="13489"/>
                    <a:pt x="13495" y="0"/>
                    <a:pt x="30140" y="0"/>
                  </a:cubicBezTo>
                  <a:cubicBezTo>
                    <a:pt x="46787" y="0"/>
                    <a:pt x="60280" y="13490"/>
                    <a:pt x="60280" y="3013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379AF4C5-9A66-3D8E-A33C-E9E3A0FF346E}"/>
                </a:ext>
              </a:extLst>
            </p:cNvPr>
            <p:cNvSpPr/>
            <p:nvPr/>
          </p:nvSpPr>
          <p:spPr>
            <a:xfrm>
              <a:off x="6321754" y="2141519"/>
              <a:ext cx="813675" cy="813396"/>
            </a:xfrm>
            <a:custGeom>
              <a:avLst/>
              <a:gdLst>
                <a:gd name="connsiteX0" fmla="*/ 69798 w 69798"/>
                <a:gd name="connsiteY0" fmla="*/ 34887 h 69774"/>
                <a:gd name="connsiteX1" fmla="*/ 34899 w 69798"/>
                <a:gd name="connsiteY1" fmla="*/ 69775 h 69774"/>
                <a:gd name="connsiteX2" fmla="*/ 0 w 69798"/>
                <a:gd name="connsiteY2" fmla="*/ 34887 h 69774"/>
                <a:gd name="connsiteX3" fmla="*/ 34899 w 69798"/>
                <a:gd name="connsiteY3" fmla="*/ 0 h 69774"/>
                <a:gd name="connsiteX4" fmla="*/ 69798 w 69798"/>
                <a:gd name="connsiteY4" fmla="*/ 34887 h 69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798" h="69774">
                  <a:moveTo>
                    <a:pt x="69798" y="34887"/>
                  </a:moveTo>
                  <a:cubicBezTo>
                    <a:pt x="69798" y="54155"/>
                    <a:pt x="54173" y="69775"/>
                    <a:pt x="34899" y="69775"/>
                  </a:cubicBezTo>
                  <a:cubicBezTo>
                    <a:pt x="15625" y="69775"/>
                    <a:pt x="0" y="54155"/>
                    <a:pt x="0" y="34887"/>
                  </a:cubicBezTo>
                  <a:cubicBezTo>
                    <a:pt x="0" y="15620"/>
                    <a:pt x="15625" y="0"/>
                    <a:pt x="34899" y="0"/>
                  </a:cubicBezTo>
                  <a:cubicBezTo>
                    <a:pt x="54173" y="0"/>
                    <a:pt x="69798" y="15620"/>
                    <a:pt x="69798" y="34887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9B5A9815-9D8C-998D-81D9-22CF1381ED30}"/>
                </a:ext>
              </a:extLst>
            </p:cNvPr>
            <p:cNvSpPr txBox="1"/>
            <p:nvPr/>
          </p:nvSpPr>
          <p:spPr>
            <a:xfrm>
              <a:off x="6384693" y="2271220"/>
              <a:ext cx="687796" cy="553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100" b="1" noProof="1">
                  <a:solidFill>
                    <a:schemeClr val="tx2"/>
                  </a:solidFill>
                </a:rPr>
                <a:t>01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6E480978-8DA0-0217-C117-5BF5DC5ECEE1}"/>
                </a:ext>
              </a:extLst>
            </p:cNvPr>
            <p:cNvSpPr txBox="1"/>
            <p:nvPr/>
          </p:nvSpPr>
          <p:spPr>
            <a:xfrm>
              <a:off x="6736052" y="3867171"/>
              <a:ext cx="687796" cy="49244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>
                  <a:solidFill>
                    <a:schemeClr val="tx2"/>
                  </a:solidFill>
                </a:rPr>
                <a:t>02</a:t>
              </a:r>
            </a:p>
          </p:txBody>
        </p: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4ECE426D-C08F-99EE-45B5-38B38F1F9A03}"/>
                </a:ext>
              </a:extLst>
            </p:cNvPr>
            <p:cNvGrpSpPr/>
            <p:nvPr/>
          </p:nvGrpSpPr>
          <p:grpSpPr>
            <a:xfrm rot="476088">
              <a:off x="7354904" y="4257560"/>
              <a:ext cx="2984780" cy="1290153"/>
              <a:chOff x="8921977" y="1389781"/>
              <a:chExt cx="2926080" cy="1290153"/>
            </a:xfrm>
          </p:grpSpPr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6D1AE928-D721-C59A-D888-C225E32B6FB2}"/>
                  </a:ext>
                </a:extLst>
              </p:cNvPr>
              <p:cNvSpPr txBox="1"/>
              <p:nvPr/>
            </p:nvSpPr>
            <p:spPr>
              <a:xfrm>
                <a:off x="8921977" y="1389781"/>
                <a:ext cx="2926080" cy="553998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2100" b="1" noProof="1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B1E35DE7-92EF-5305-95D0-637F8E3D8CBB}"/>
                  </a:ext>
                </a:extLst>
              </p:cNvPr>
              <p:cNvSpPr txBox="1"/>
              <p:nvPr/>
            </p:nvSpPr>
            <p:spPr>
              <a:xfrm>
                <a:off x="8921977" y="1910493"/>
                <a:ext cx="2926080" cy="769441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1050" noProof="1">
                    <a:solidFill>
                      <a:schemeClr val="bg1"/>
                    </a:solidFill>
                  </a:rPr>
                  <a:t>Lorem ipsum dolor sit amet, nibh est. A magna maecenas, quam magna nec quis, lorem nunc.</a:t>
                </a:r>
              </a:p>
            </p:txBody>
          </p:sp>
        </p:grpSp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A48F2135-2AA5-4ABA-1057-F3CD9A6C10BA}"/>
                </a:ext>
              </a:extLst>
            </p:cNvPr>
            <p:cNvGrpSpPr/>
            <p:nvPr/>
          </p:nvGrpSpPr>
          <p:grpSpPr>
            <a:xfrm rot="476088">
              <a:off x="7354904" y="2392517"/>
              <a:ext cx="2984780" cy="1290153"/>
              <a:chOff x="8921977" y="1389781"/>
              <a:chExt cx="2926080" cy="1290153"/>
            </a:xfrm>
          </p:grpSpPr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90570B28-6A62-9B58-E792-7AA01F8B7202}"/>
                  </a:ext>
                </a:extLst>
              </p:cNvPr>
              <p:cNvSpPr txBox="1"/>
              <p:nvPr/>
            </p:nvSpPr>
            <p:spPr>
              <a:xfrm>
                <a:off x="8921977" y="1389781"/>
                <a:ext cx="2926080" cy="553998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2100" b="1" noProof="1"/>
                  <a:t>Lorem Ipsum</a:t>
                </a:r>
              </a:p>
            </p:txBody>
          </p: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7C2335FE-5502-87F9-9E09-BF3769D943D3}"/>
                  </a:ext>
                </a:extLst>
              </p:cNvPr>
              <p:cNvSpPr txBox="1"/>
              <p:nvPr/>
            </p:nvSpPr>
            <p:spPr>
              <a:xfrm>
                <a:off x="8921977" y="1910493"/>
                <a:ext cx="2926080" cy="769441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1050" noProof="1"/>
                  <a:t>Lorem ipsum dolor sit amet, nibh est. A magna maecenas, quam magna nec quis, lorem nunc.</a:t>
                </a:r>
              </a:p>
            </p:txBody>
          </p:sp>
        </p:grp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369F8279-5BFB-4799-90AF-9F14E314588B}"/>
              </a:ext>
            </a:extLst>
          </p:cNvPr>
          <p:cNvGrpSpPr/>
          <p:nvPr/>
        </p:nvGrpSpPr>
        <p:grpSpPr>
          <a:xfrm>
            <a:off x="479638" y="2011845"/>
            <a:ext cx="1568654" cy="1567780"/>
            <a:chOff x="332936" y="2555951"/>
            <a:chExt cx="2926080" cy="2090372"/>
          </a:xfrm>
        </p:grpSpPr>
        <p:sp>
          <p:nvSpPr>
            <p:cNvPr id="5" name="TextBox 70">
              <a:extLst>
                <a:ext uri="{FF2B5EF4-FFF2-40B4-BE49-F238E27FC236}">
                  <a16:creationId xmlns:a16="http://schemas.microsoft.com/office/drawing/2014/main" id="{3BBA8743-DFD3-4CE5-8629-D5EADD82C727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" name="TextBox 71">
              <a:extLst>
                <a:ext uri="{FF2B5EF4-FFF2-40B4-BE49-F238E27FC236}">
                  <a16:creationId xmlns:a16="http://schemas.microsoft.com/office/drawing/2014/main" id="{BB800912-03A0-4271-807E-AE4867E60F59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5594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DE0FBA62-F2D4-524F-4CAF-554F454BF132}"/>
              </a:ext>
            </a:extLst>
          </p:cNvPr>
          <p:cNvGrpSpPr/>
          <p:nvPr/>
        </p:nvGrpSpPr>
        <p:grpSpPr>
          <a:xfrm>
            <a:off x="7095709" y="3550161"/>
            <a:ext cx="1568654" cy="1567780"/>
            <a:chOff x="332936" y="2555951"/>
            <a:chExt cx="2926080" cy="2090372"/>
          </a:xfrm>
        </p:grpSpPr>
        <p:sp>
          <p:nvSpPr>
            <p:cNvPr id="8" name="TextBox 70">
              <a:extLst>
                <a:ext uri="{FF2B5EF4-FFF2-40B4-BE49-F238E27FC236}">
                  <a16:creationId xmlns:a16="http://schemas.microsoft.com/office/drawing/2014/main" id="{633206A9-C62B-7175-89A3-0A96A1175770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>
                  <a:solidFill>
                    <a:srgbClr val="7030A0"/>
                  </a:solidFill>
                </a:rPr>
                <a:t>Lorem Ipsum</a:t>
              </a:r>
            </a:p>
          </p:txBody>
        </p:sp>
        <p:sp>
          <p:nvSpPr>
            <p:cNvPr id="9" name="TextBox 71">
              <a:extLst>
                <a:ext uri="{FF2B5EF4-FFF2-40B4-BE49-F238E27FC236}">
                  <a16:creationId xmlns:a16="http://schemas.microsoft.com/office/drawing/2014/main" id="{CB6DA3CB-D311-A6E9-8542-95571940B426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5594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243882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Two-Stage Funnel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8760F8E-D367-C1A6-D797-F927DC647B52}"/>
              </a:ext>
            </a:extLst>
          </p:cNvPr>
          <p:cNvGrpSpPr/>
          <p:nvPr/>
        </p:nvGrpSpPr>
        <p:grpSpPr>
          <a:xfrm>
            <a:off x="2596243" y="2034545"/>
            <a:ext cx="3951515" cy="3086721"/>
            <a:chOff x="6226628" y="1986415"/>
            <a:chExt cx="5268686" cy="4115627"/>
          </a:xfrm>
        </p:grpSpPr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DD83FE9E-EB1F-9BAE-1613-8572812A7B89}"/>
                </a:ext>
              </a:extLst>
            </p:cNvPr>
            <p:cNvSpPr/>
            <p:nvPr/>
          </p:nvSpPr>
          <p:spPr>
            <a:xfrm>
              <a:off x="6728591" y="5370522"/>
              <a:ext cx="4425902" cy="731520"/>
            </a:xfrm>
            <a:custGeom>
              <a:avLst/>
              <a:gdLst>
                <a:gd name="connsiteX0" fmla="*/ 379659 w 379659"/>
                <a:gd name="connsiteY0" fmla="*/ 24844 h 49687"/>
                <a:gd name="connsiteX1" fmla="*/ 189830 w 379659"/>
                <a:gd name="connsiteY1" fmla="*/ 49688 h 49687"/>
                <a:gd name="connsiteX2" fmla="*/ 0 w 379659"/>
                <a:gd name="connsiteY2" fmla="*/ 24844 h 49687"/>
                <a:gd name="connsiteX3" fmla="*/ 189830 w 379659"/>
                <a:gd name="connsiteY3" fmla="*/ 0 h 49687"/>
                <a:gd name="connsiteX4" fmla="*/ 379659 w 379659"/>
                <a:gd name="connsiteY4" fmla="*/ 24844 h 49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9659" h="49687">
                  <a:moveTo>
                    <a:pt x="379659" y="24844"/>
                  </a:moveTo>
                  <a:cubicBezTo>
                    <a:pt x="379659" y="38565"/>
                    <a:pt x="294670" y="49688"/>
                    <a:pt x="189830" y="49688"/>
                  </a:cubicBezTo>
                  <a:cubicBezTo>
                    <a:pt x="84990" y="49688"/>
                    <a:pt x="0" y="38565"/>
                    <a:pt x="0" y="24844"/>
                  </a:cubicBezTo>
                  <a:cubicBezTo>
                    <a:pt x="0" y="11123"/>
                    <a:pt x="84990" y="0"/>
                    <a:pt x="189830" y="0"/>
                  </a:cubicBezTo>
                  <a:cubicBezTo>
                    <a:pt x="294670" y="0"/>
                    <a:pt x="379659" y="11123"/>
                    <a:pt x="379659" y="24844"/>
                  </a:cubicBezTo>
                  <a:close/>
                </a:path>
              </a:pathLst>
            </a:custGeom>
            <a:solidFill>
              <a:schemeClr val="tx1">
                <a:alpha val="8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4" name="Freeform 43">
              <a:extLst>
                <a:ext uri="{FF2B5EF4-FFF2-40B4-BE49-F238E27FC236}">
                  <a16:creationId xmlns:a16="http://schemas.microsoft.com/office/drawing/2014/main" id="{7A8BA340-56E3-A37E-3516-1DE230D528AF}"/>
                </a:ext>
              </a:extLst>
            </p:cNvPr>
            <p:cNvSpPr/>
            <p:nvPr/>
          </p:nvSpPr>
          <p:spPr>
            <a:xfrm>
              <a:off x="10737690" y="2993200"/>
              <a:ext cx="573354" cy="1207025"/>
            </a:xfrm>
            <a:custGeom>
              <a:avLst/>
              <a:gdLst>
                <a:gd name="connsiteX0" fmla="*/ 47590 w 49183"/>
                <a:gd name="connsiteY0" fmla="*/ 55967 h 103540"/>
                <a:gd name="connsiteX1" fmla="*/ 39658 w 49183"/>
                <a:gd name="connsiteY1" fmla="*/ 3636 h 103540"/>
                <a:gd name="connsiteX2" fmla="*/ 0 w 49183"/>
                <a:gd name="connsiteY2" fmla="*/ 103540 h 103540"/>
                <a:gd name="connsiteX3" fmla="*/ 47590 w 49183"/>
                <a:gd name="connsiteY3" fmla="*/ 55438 h 103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183" h="103540">
                  <a:moveTo>
                    <a:pt x="47590" y="55967"/>
                  </a:moveTo>
                  <a:cubicBezTo>
                    <a:pt x="47590" y="55967"/>
                    <a:pt x="54464" y="30065"/>
                    <a:pt x="39658" y="3636"/>
                  </a:cubicBezTo>
                  <a:cubicBezTo>
                    <a:pt x="24853" y="-22794"/>
                    <a:pt x="0" y="103540"/>
                    <a:pt x="0" y="103540"/>
                  </a:cubicBezTo>
                  <a:cubicBezTo>
                    <a:pt x="0" y="103540"/>
                    <a:pt x="25381" y="97197"/>
                    <a:pt x="47590" y="55438"/>
                  </a:cubicBezTo>
                  <a:close/>
                </a:path>
              </a:pathLst>
            </a:custGeom>
            <a:solidFill>
              <a:srgbClr val="583F7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5" name="Freeform 44">
              <a:extLst>
                <a:ext uri="{FF2B5EF4-FFF2-40B4-BE49-F238E27FC236}">
                  <a16:creationId xmlns:a16="http://schemas.microsoft.com/office/drawing/2014/main" id="{2D8A63AE-1EF7-1BDE-73DE-F5EBF6DFE450}"/>
                </a:ext>
              </a:extLst>
            </p:cNvPr>
            <p:cNvSpPr/>
            <p:nvPr/>
          </p:nvSpPr>
          <p:spPr>
            <a:xfrm>
              <a:off x="6226628" y="1986415"/>
              <a:ext cx="5268686" cy="2207082"/>
            </a:xfrm>
            <a:custGeom>
              <a:avLst/>
              <a:gdLst>
                <a:gd name="connsiteX0" fmla="*/ 396809 w 451954"/>
                <a:gd name="connsiteY0" fmla="*/ 188798 h 189326"/>
                <a:gd name="connsiteX1" fmla="*/ 57336 w 451954"/>
                <a:gd name="connsiteY1" fmla="*/ 188798 h 189326"/>
                <a:gd name="connsiteX2" fmla="*/ 3402 w 451954"/>
                <a:gd name="connsiteY2" fmla="*/ 62992 h 189326"/>
                <a:gd name="connsiteX3" fmla="*/ 18208 w 451954"/>
                <a:gd name="connsiteY3" fmla="*/ 12247 h 189326"/>
                <a:gd name="connsiteX4" fmla="*/ 73199 w 451954"/>
                <a:gd name="connsiteY4" fmla="*/ 618 h 189326"/>
                <a:gd name="connsiteX5" fmla="*/ 403154 w 451954"/>
                <a:gd name="connsiteY5" fmla="*/ 41320 h 189326"/>
                <a:gd name="connsiteX6" fmla="*/ 439639 w 451954"/>
                <a:gd name="connsiteY6" fmla="*/ 29691 h 189326"/>
                <a:gd name="connsiteX7" fmla="*/ 451272 w 451954"/>
                <a:gd name="connsiteY7" fmla="*/ 38677 h 189326"/>
                <a:gd name="connsiteX8" fmla="*/ 396280 w 451954"/>
                <a:gd name="connsiteY8" fmla="*/ 189326 h 189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51954" h="189326">
                  <a:moveTo>
                    <a:pt x="396809" y="188798"/>
                  </a:moveTo>
                  <a:lnTo>
                    <a:pt x="57336" y="188798"/>
                  </a:lnTo>
                  <a:lnTo>
                    <a:pt x="3402" y="62992"/>
                  </a:lnTo>
                  <a:cubicBezTo>
                    <a:pt x="-4530" y="44491"/>
                    <a:pt x="1815" y="22819"/>
                    <a:pt x="18208" y="12247"/>
                  </a:cubicBezTo>
                  <a:cubicBezTo>
                    <a:pt x="34599" y="1675"/>
                    <a:pt x="47819" y="-1496"/>
                    <a:pt x="73199" y="618"/>
                  </a:cubicBezTo>
                  <a:cubicBezTo>
                    <a:pt x="137182" y="6433"/>
                    <a:pt x="360852" y="41320"/>
                    <a:pt x="403154" y="41320"/>
                  </a:cubicBezTo>
                  <a:cubicBezTo>
                    <a:pt x="445456" y="41320"/>
                    <a:pt x="430651" y="36034"/>
                    <a:pt x="439639" y="29691"/>
                  </a:cubicBezTo>
                  <a:cubicBezTo>
                    <a:pt x="448628" y="23348"/>
                    <a:pt x="453916" y="31276"/>
                    <a:pt x="451272" y="38677"/>
                  </a:cubicBezTo>
                  <a:lnTo>
                    <a:pt x="396280" y="189326"/>
                  </a:ln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476ED04E-5184-C9C6-C8EE-DA7D7D8A7F67}"/>
                </a:ext>
              </a:extLst>
            </p:cNvPr>
            <p:cNvSpPr/>
            <p:nvPr/>
          </p:nvSpPr>
          <p:spPr>
            <a:xfrm>
              <a:off x="6595112" y="3631567"/>
              <a:ext cx="4701160" cy="2201055"/>
            </a:xfrm>
            <a:custGeom>
              <a:avLst/>
              <a:gdLst>
                <a:gd name="connsiteX0" fmla="*/ 344577 w 403271"/>
                <a:gd name="connsiteY0" fmla="*/ 159737 h 188809"/>
                <a:gd name="connsiteX1" fmla="*/ 303333 w 403271"/>
                <a:gd name="connsiteY1" fmla="*/ 188810 h 188809"/>
                <a:gd name="connsiteX2" fmla="*/ 89180 w 403271"/>
                <a:gd name="connsiteY2" fmla="*/ 188810 h 188809"/>
                <a:gd name="connsiteX3" fmla="*/ 48993 w 403271"/>
                <a:gd name="connsiteY3" fmla="*/ 162380 h 188809"/>
                <a:gd name="connsiteX4" fmla="*/ 2990 w 403271"/>
                <a:gd name="connsiteY4" fmla="*/ 54547 h 188809"/>
                <a:gd name="connsiteX5" fmla="*/ 15681 w 403271"/>
                <a:gd name="connsiteY5" fmla="*/ 10674 h 188809"/>
                <a:gd name="connsiteX6" fmla="*/ 63270 w 403271"/>
                <a:gd name="connsiteY6" fmla="*/ 630 h 188809"/>
                <a:gd name="connsiteX7" fmla="*/ 349336 w 403271"/>
                <a:gd name="connsiteY7" fmla="*/ 35517 h 188809"/>
                <a:gd name="connsiteX8" fmla="*/ 403271 w 403271"/>
                <a:gd name="connsiteY8" fmla="*/ 102 h 188809"/>
                <a:gd name="connsiteX9" fmla="*/ 344577 w 403271"/>
                <a:gd name="connsiteY9" fmla="*/ 160265 h 188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3271" h="188809">
                  <a:moveTo>
                    <a:pt x="344577" y="159737"/>
                  </a:moveTo>
                  <a:cubicBezTo>
                    <a:pt x="338232" y="177181"/>
                    <a:pt x="321840" y="188810"/>
                    <a:pt x="303333" y="188810"/>
                  </a:cubicBezTo>
                  <a:lnTo>
                    <a:pt x="89180" y="188810"/>
                  </a:lnTo>
                  <a:cubicBezTo>
                    <a:pt x="71731" y="188810"/>
                    <a:pt x="55867" y="178238"/>
                    <a:pt x="48993" y="162380"/>
                  </a:cubicBezTo>
                  <a:lnTo>
                    <a:pt x="2990" y="54547"/>
                  </a:lnTo>
                  <a:cubicBezTo>
                    <a:pt x="-3884" y="38689"/>
                    <a:pt x="1403" y="19659"/>
                    <a:pt x="15681" y="10674"/>
                  </a:cubicBezTo>
                  <a:cubicBezTo>
                    <a:pt x="29957" y="1687"/>
                    <a:pt x="41590" y="-1484"/>
                    <a:pt x="63270" y="630"/>
                  </a:cubicBezTo>
                  <a:cubicBezTo>
                    <a:pt x="118791" y="5916"/>
                    <a:pt x="312322" y="35517"/>
                    <a:pt x="349336" y="35517"/>
                  </a:cubicBezTo>
                  <a:cubicBezTo>
                    <a:pt x="386351" y="35517"/>
                    <a:pt x="403271" y="102"/>
                    <a:pt x="403271" y="102"/>
                  </a:cubicBezTo>
                  <a:lnTo>
                    <a:pt x="344577" y="160265"/>
                  </a:lnTo>
                  <a:close/>
                </a:path>
              </a:pathLst>
            </a:custGeom>
            <a:solidFill>
              <a:srgbClr val="805AA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28E14B02-1A06-78CA-8F15-EDF21D14E0C3}"/>
                </a:ext>
              </a:extLst>
            </p:cNvPr>
            <p:cNvSpPr/>
            <p:nvPr/>
          </p:nvSpPr>
          <p:spPr>
            <a:xfrm>
              <a:off x="6728591" y="3762155"/>
              <a:ext cx="702718" cy="702474"/>
            </a:xfrm>
            <a:custGeom>
              <a:avLst/>
              <a:gdLst>
                <a:gd name="connsiteX0" fmla="*/ 60280 w 60280"/>
                <a:gd name="connsiteY0" fmla="*/ 30130 h 60259"/>
                <a:gd name="connsiteX1" fmla="*/ 30140 w 60280"/>
                <a:gd name="connsiteY1" fmla="*/ 60259 h 60259"/>
                <a:gd name="connsiteX2" fmla="*/ 1 w 60280"/>
                <a:gd name="connsiteY2" fmla="*/ 30130 h 60259"/>
                <a:gd name="connsiteX3" fmla="*/ 30140 w 60280"/>
                <a:gd name="connsiteY3" fmla="*/ 0 h 60259"/>
                <a:gd name="connsiteX4" fmla="*/ 60280 w 60280"/>
                <a:gd name="connsiteY4" fmla="*/ 30130 h 60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280" h="60259">
                  <a:moveTo>
                    <a:pt x="60280" y="30130"/>
                  </a:moveTo>
                  <a:cubicBezTo>
                    <a:pt x="60280" y="46770"/>
                    <a:pt x="46786" y="60259"/>
                    <a:pt x="30140" y="60259"/>
                  </a:cubicBezTo>
                  <a:cubicBezTo>
                    <a:pt x="13494" y="60259"/>
                    <a:pt x="1" y="46769"/>
                    <a:pt x="1" y="30130"/>
                  </a:cubicBezTo>
                  <a:cubicBezTo>
                    <a:pt x="1" y="13489"/>
                    <a:pt x="13495" y="0"/>
                    <a:pt x="30140" y="0"/>
                  </a:cubicBezTo>
                  <a:cubicBezTo>
                    <a:pt x="46787" y="0"/>
                    <a:pt x="60280" y="13490"/>
                    <a:pt x="60280" y="3013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379AF4C5-9A66-3D8E-A33C-E9E3A0FF346E}"/>
                </a:ext>
              </a:extLst>
            </p:cNvPr>
            <p:cNvSpPr/>
            <p:nvPr/>
          </p:nvSpPr>
          <p:spPr>
            <a:xfrm>
              <a:off x="6321754" y="2141519"/>
              <a:ext cx="813675" cy="813396"/>
            </a:xfrm>
            <a:custGeom>
              <a:avLst/>
              <a:gdLst>
                <a:gd name="connsiteX0" fmla="*/ 69798 w 69798"/>
                <a:gd name="connsiteY0" fmla="*/ 34887 h 69774"/>
                <a:gd name="connsiteX1" fmla="*/ 34899 w 69798"/>
                <a:gd name="connsiteY1" fmla="*/ 69775 h 69774"/>
                <a:gd name="connsiteX2" fmla="*/ 0 w 69798"/>
                <a:gd name="connsiteY2" fmla="*/ 34887 h 69774"/>
                <a:gd name="connsiteX3" fmla="*/ 34899 w 69798"/>
                <a:gd name="connsiteY3" fmla="*/ 0 h 69774"/>
                <a:gd name="connsiteX4" fmla="*/ 69798 w 69798"/>
                <a:gd name="connsiteY4" fmla="*/ 34887 h 69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798" h="69774">
                  <a:moveTo>
                    <a:pt x="69798" y="34887"/>
                  </a:moveTo>
                  <a:cubicBezTo>
                    <a:pt x="69798" y="54155"/>
                    <a:pt x="54173" y="69775"/>
                    <a:pt x="34899" y="69775"/>
                  </a:cubicBezTo>
                  <a:cubicBezTo>
                    <a:pt x="15625" y="69775"/>
                    <a:pt x="0" y="54155"/>
                    <a:pt x="0" y="34887"/>
                  </a:cubicBezTo>
                  <a:cubicBezTo>
                    <a:pt x="0" y="15620"/>
                    <a:pt x="15625" y="0"/>
                    <a:pt x="34899" y="0"/>
                  </a:cubicBezTo>
                  <a:cubicBezTo>
                    <a:pt x="54173" y="0"/>
                    <a:pt x="69798" y="15620"/>
                    <a:pt x="69798" y="34887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9B5A9815-9D8C-998D-81D9-22CF1381ED30}"/>
                </a:ext>
              </a:extLst>
            </p:cNvPr>
            <p:cNvSpPr txBox="1"/>
            <p:nvPr/>
          </p:nvSpPr>
          <p:spPr>
            <a:xfrm>
              <a:off x="6384693" y="2271220"/>
              <a:ext cx="687796" cy="553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100" b="1" noProof="1">
                  <a:solidFill>
                    <a:schemeClr val="tx2"/>
                  </a:solidFill>
                </a:rPr>
                <a:t>01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6E480978-8DA0-0217-C117-5BF5DC5ECEE1}"/>
                </a:ext>
              </a:extLst>
            </p:cNvPr>
            <p:cNvSpPr txBox="1"/>
            <p:nvPr/>
          </p:nvSpPr>
          <p:spPr>
            <a:xfrm>
              <a:off x="6736052" y="3867171"/>
              <a:ext cx="687796" cy="49244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>
                  <a:solidFill>
                    <a:schemeClr val="tx2"/>
                  </a:solidFill>
                </a:rPr>
                <a:t>02</a:t>
              </a:r>
            </a:p>
          </p:txBody>
        </p: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4ECE426D-C08F-99EE-45B5-38B38F1F9A03}"/>
                </a:ext>
              </a:extLst>
            </p:cNvPr>
            <p:cNvGrpSpPr/>
            <p:nvPr/>
          </p:nvGrpSpPr>
          <p:grpSpPr>
            <a:xfrm rot="476088">
              <a:off x="7354904" y="4257560"/>
              <a:ext cx="2984780" cy="1290153"/>
              <a:chOff x="8921977" y="1389781"/>
              <a:chExt cx="2926080" cy="1290153"/>
            </a:xfrm>
          </p:grpSpPr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6D1AE928-D721-C59A-D888-C225E32B6FB2}"/>
                  </a:ext>
                </a:extLst>
              </p:cNvPr>
              <p:cNvSpPr txBox="1"/>
              <p:nvPr/>
            </p:nvSpPr>
            <p:spPr>
              <a:xfrm>
                <a:off x="8921977" y="1389781"/>
                <a:ext cx="2926080" cy="553998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2100" b="1" noProof="1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B1E35DE7-92EF-5305-95D0-637F8E3D8CBB}"/>
                  </a:ext>
                </a:extLst>
              </p:cNvPr>
              <p:cNvSpPr txBox="1"/>
              <p:nvPr/>
            </p:nvSpPr>
            <p:spPr>
              <a:xfrm>
                <a:off x="8921977" y="1910493"/>
                <a:ext cx="2926080" cy="769441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1050" noProof="1">
                    <a:solidFill>
                      <a:schemeClr val="bg1"/>
                    </a:solidFill>
                  </a:rPr>
                  <a:t>Lorem ipsum dolor sit amet, nibh est. A magna maecenas, quam magna nec quis, lorem nunc.</a:t>
                </a:r>
              </a:p>
            </p:txBody>
          </p:sp>
        </p:grpSp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A48F2135-2AA5-4ABA-1057-F3CD9A6C10BA}"/>
                </a:ext>
              </a:extLst>
            </p:cNvPr>
            <p:cNvGrpSpPr/>
            <p:nvPr/>
          </p:nvGrpSpPr>
          <p:grpSpPr>
            <a:xfrm rot="476088">
              <a:off x="7354904" y="2392517"/>
              <a:ext cx="2984780" cy="1290153"/>
              <a:chOff x="8921977" y="1389781"/>
              <a:chExt cx="2926080" cy="1290153"/>
            </a:xfrm>
          </p:grpSpPr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90570B28-6A62-9B58-E792-7AA01F8B7202}"/>
                  </a:ext>
                </a:extLst>
              </p:cNvPr>
              <p:cNvSpPr txBox="1"/>
              <p:nvPr/>
            </p:nvSpPr>
            <p:spPr>
              <a:xfrm>
                <a:off x="8921977" y="1389781"/>
                <a:ext cx="2926080" cy="553998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2100" b="1" noProof="1"/>
                  <a:t>Lorem Ipsum</a:t>
                </a:r>
              </a:p>
            </p:txBody>
          </p: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7C2335FE-5502-87F9-9E09-BF3769D943D3}"/>
                  </a:ext>
                </a:extLst>
              </p:cNvPr>
              <p:cNvSpPr txBox="1"/>
              <p:nvPr/>
            </p:nvSpPr>
            <p:spPr>
              <a:xfrm>
                <a:off x="8921977" y="1910493"/>
                <a:ext cx="2926080" cy="769441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1050" noProof="1"/>
                  <a:t>Lorem ipsum dolor sit amet, nibh est. A magna maecenas, quam magna nec quis, lorem nunc.</a:t>
                </a:r>
              </a:p>
            </p:txBody>
          </p:sp>
        </p:grp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369F8279-5BFB-4799-90AF-9F14E314588B}"/>
              </a:ext>
            </a:extLst>
          </p:cNvPr>
          <p:cNvGrpSpPr/>
          <p:nvPr/>
        </p:nvGrpSpPr>
        <p:grpSpPr>
          <a:xfrm>
            <a:off x="479638" y="2042622"/>
            <a:ext cx="1568654" cy="1290782"/>
            <a:chOff x="332936" y="2596988"/>
            <a:chExt cx="2926080" cy="1721042"/>
          </a:xfrm>
        </p:grpSpPr>
        <p:sp>
          <p:nvSpPr>
            <p:cNvPr id="5" name="TextBox 70">
              <a:extLst>
                <a:ext uri="{FF2B5EF4-FFF2-40B4-BE49-F238E27FC236}">
                  <a16:creationId xmlns:a16="http://schemas.microsoft.com/office/drawing/2014/main" id="{3BBA8743-DFD3-4CE5-8629-D5EADD82C727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6" name="TextBox 71">
              <a:extLst>
                <a:ext uri="{FF2B5EF4-FFF2-40B4-BE49-F238E27FC236}">
                  <a16:creationId xmlns:a16="http://schemas.microsoft.com/office/drawing/2014/main" id="{BB800912-03A0-4271-807E-AE4867E60F59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231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DE0FBA62-F2D4-524F-4CAF-554F454BF132}"/>
              </a:ext>
            </a:extLst>
          </p:cNvPr>
          <p:cNvGrpSpPr/>
          <p:nvPr/>
        </p:nvGrpSpPr>
        <p:grpSpPr>
          <a:xfrm>
            <a:off x="7095709" y="3580938"/>
            <a:ext cx="1568654" cy="1290782"/>
            <a:chOff x="332936" y="2596988"/>
            <a:chExt cx="2926080" cy="1721042"/>
          </a:xfrm>
        </p:grpSpPr>
        <p:sp>
          <p:nvSpPr>
            <p:cNvPr id="8" name="TextBox 70">
              <a:extLst>
                <a:ext uri="{FF2B5EF4-FFF2-40B4-BE49-F238E27FC236}">
                  <a16:creationId xmlns:a16="http://schemas.microsoft.com/office/drawing/2014/main" id="{633206A9-C62B-7175-89A3-0A96A1175770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>
                  <a:solidFill>
                    <a:srgbClr val="805AAB"/>
                  </a:solidFill>
                </a:rPr>
                <a:t>Lorem Ipsum</a:t>
              </a:r>
            </a:p>
          </p:txBody>
        </p:sp>
        <p:sp>
          <p:nvSpPr>
            <p:cNvPr id="9" name="TextBox 71">
              <a:extLst>
                <a:ext uri="{FF2B5EF4-FFF2-40B4-BE49-F238E27FC236}">
                  <a16:creationId xmlns:a16="http://schemas.microsoft.com/office/drawing/2014/main" id="{CB6DA3CB-D311-A6E9-8542-95571940B426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231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30732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10450</TotalTime>
  <Words>310</Words>
  <Application>Microsoft Office PowerPoint</Application>
  <PresentationFormat>On-screen Show (4:3)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Two-Stage Funnel – Slide Template</vt:lpstr>
      <vt:lpstr>Two-Stage Funnel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Two-Stage Funnel</dc:title>
  <dc:creator>PresentationGO.com</dc:creator>
  <dc:description>© Copyright PresentationGO.com - Do not distribute or sale without written permission.</dc:description>
  <cp:lastModifiedBy>Christophe Barroche</cp:lastModifiedBy>
  <cp:revision>25</cp:revision>
  <dcterms:created xsi:type="dcterms:W3CDTF">2014-11-26T05:14:11Z</dcterms:created>
  <dcterms:modified xsi:type="dcterms:W3CDTF">2024-07-31T18:35:22Z</dcterms:modified>
  <cp:category>Charts &amp; Diagrams</cp:category>
</cp:coreProperties>
</file>