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31" r:id="rId4"/>
    <p:sldId id="332" r:id="rId5"/>
    <p:sldId id="328" r:id="rId6"/>
    <p:sldId id="333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F01"/>
    <a:srgbClr val="941651"/>
    <a:srgbClr val="FF9BA4"/>
    <a:srgbClr val="805AAB"/>
    <a:srgbClr val="F595A6"/>
    <a:srgbClr val="CEBA8B"/>
    <a:srgbClr val="D0BA94"/>
    <a:srgbClr val="A26700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1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92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43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09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556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669E32-06DE-D2C4-F285-A871926E4D39}"/>
              </a:ext>
            </a:extLst>
          </p:cNvPr>
          <p:cNvGrpSpPr/>
          <p:nvPr/>
        </p:nvGrpSpPr>
        <p:grpSpPr>
          <a:xfrm>
            <a:off x="509587" y="1227372"/>
            <a:ext cx="2519957" cy="4525727"/>
            <a:chOff x="509587" y="1227372"/>
            <a:chExt cx="2519957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7" y="1227372"/>
              <a:ext cx="2519955" cy="4525727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2519954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706053" y="3701246"/>
              <a:ext cx="2127022" cy="1597930"/>
              <a:chOff x="332936" y="2689321"/>
              <a:chExt cx="2926080" cy="1597930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7" y="2249909"/>
              <a:ext cx="2519955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Mission</a:t>
              </a:r>
            </a:p>
          </p:txBody>
        </p:sp>
        <p:pic>
          <p:nvPicPr>
            <p:cNvPr id="48" name="Graphic 47" descr="Flag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13966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7052A0-798C-68A0-113D-5C07F13827F8}"/>
              </a:ext>
            </a:extLst>
          </p:cNvPr>
          <p:cNvGrpSpPr/>
          <p:nvPr/>
        </p:nvGrpSpPr>
        <p:grpSpPr>
          <a:xfrm>
            <a:off x="3393877" y="1227372"/>
            <a:ext cx="2519954" cy="4525727"/>
            <a:chOff x="3393877" y="1227372"/>
            <a:chExt cx="2519954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3393877" y="1227372"/>
              <a:ext cx="2519951" cy="4525727"/>
            </a:xfrm>
            <a:prstGeom prst="roundRect">
              <a:avLst>
                <a:gd name="adj" fmla="val 88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3393877" y="1227372"/>
              <a:ext cx="2519953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3393878" y="2249909"/>
              <a:ext cx="2519953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Objectives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3590343" y="3701246"/>
              <a:ext cx="2127018" cy="1597930"/>
              <a:chOff x="332936" y="2689321"/>
              <a:chExt cx="2926080" cy="1597930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Bullseye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321962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61B5E4C-447A-9308-0E52-B43717BDC6A1}"/>
              </a:ext>
            </a:extLst>
          </p:cNvPr>
          <p:cNvGrpSpPr/>
          <p:nvPr/>
        </p:nvGrpSpPr>
        <p:grpSpPr>
          <a:xfrm>
            <a:off x="6278161" y="1227372"/>
            <a:ext cx="2519950" cy="4525727"/>
            <a:chOff x="6278161" y="1227372"/>
            <a:chExt cx="2519950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6278161" y="1227372"/>
              <a:ext cx="2519948" cy="4525727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6278163" y="1227372"/>
              <a:ext cx="2519948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6278163" y="2249909"/>
              <a:ext cx="2519948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Strategy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6474627" y="3701246"/>
              <a:ext cx="2127016" cy="1597930"/>
              <a:chOff x="332936" y="2689321"/>
              <a:chExt cx="2926080" cy="1597930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Chess pieces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22995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46932FC-5D68-BDEA-2452-BA66710149F5}"/>
              </a:ext>
            </a:extLst>
          </p:cNvPr>
          <p:cNvGrpSpPr/>
          <p:nvPr/>
        </p:nvGrpSpPr>
        <p:grpSpPr>
          <a:xfrm>
            <a:off x="9162439" y="1227372"/>
            <a:ext cx="2519974" cy="4525727"/>
            <a:chOff x="9162439" y="1227372"/>
            <a:chExt cx="2519974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9162439" y="1227372"/>
              <a:ext cx="2519972" cy="4525727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7200" b="1" cap="all">
                <a:solidFill>
                  <a:schemeClr val="bg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9162442" y="1227372"/>
              <a:ext cx="2519971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9162442" y="2249909"/>
              <a:ext cx="2519971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TACTICS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9358907" y="3701246"/>
              <a:ext cx="2127036" cy="1597930"/>
              <a:chOff x="332936" y="2689321"/>
              <a:chExt cx="2926080" cy="1597930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Lightbulb and gear with solid fill">
              <a:extLst>
                <a:ext uri="{FF2B5EF4-FFF2-40B4-BE49-F238E27FC236}">
                  <a16:creationId xmlns:a16="http://schemas.microsoft.com/office/drawing/2014/main" id="{8D62D4D2-EEE8-86BB-3C8B-1CD3BE79B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137954" y="2976310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320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A30A572-D5E2-BE4A-3C10-21C6A3FF6FD3}"/>
              </a:ext>
            </a:extLst>
          </p:cNvPr>
          <p:cNvGrpSpPr/>
          <p:nvPr/>
        </p:nvGrpSpPr>
        <p:grpSpPr>
          <a:xfrm>
            <a:off x="509587" y="1227372"/>
            <a:ext cx="2519957" cy="4525727"/>
            <a:chOff x="509587" y="1227372"/>
            <a:chExt cx="2519957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7" y="1227372"/>
              <a:ext cx="2519955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2519954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2">
                      <a:lumMod val="75000"/>
                    </a:schemeClr>
                  </a:solidFill>
                </a:rPr>
                <a:t>M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706053" y="3701246"/>
              <a:ext cx="2127022" cy="1597930"/>
              <a:chOff x="332936" y="2689321"/>
              <a:chExt cx="2926080" cy="1597930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7" y="2249909"/>
              <a:ext cx="2519955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Mission</a:t>
              </a:r>
            </a:p>
          </p:txBody>
        </p:sp>
        <p:pic>
          <p:nvPicPr>
            <p:cNvPr id="48" name="Graphic 47" descr="Flag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13966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C39A478-B76F-DB71-EEB0-7F33C68C2964}"/>
              </a:ext>
            </a:extLst>
          </p:cNvPr>
          <p:cNvGrpSpPr/>
          <p:nvPr/>
        </p:nvGrpSpPr>
        <p:grpSpPr>
          <a:xfrm>
            <a:off x="3393877" y="1227372"/>
            <a:ext cx="2519954" cy="4525727"/>
            <a:chOff x="3393877" y="1227372"/>
            <a:chExt cx="2519954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3393877" y="1227372"/>
              <a:ext cx="2519951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3393877" y="1227372"/>
              <a:ext cx="2519953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1">
                      <a:lumMod val="75000"/>
                    </a:schemeClr>
                  </a:solidFill>
                </a:rPr>
                <a:t>O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3393878" y="2249909"/>
              <a:ext cx="2519953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bg1"/>
                  </a:solidFill>
                </a:rPr>
                <a:t>Objectives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3590343" y="3701246"/>
              <a:ext cx="2127018" cy="1597930"/>
              <a:chOff x="332936" y="2689321"/>
              <a:chExt cx="2926080" cy="1597930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Bullseye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321962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E3758E-AD0C-2D99-F8FD-258EE5E7E6B8}"/>
              </a:ext>
            </a:extLst>
          </p:cNvPr>
          <p:cNvGrpSpPr/>
          <p:nvPr/>
        </p:nvGrpSpPr>
        <p:grpSpPr>
          <a:xfrm>
            <a:off x="6278161" y="1227372"/>
            <a:ext cx="2519950" cy="4525727"/>
            <a:chOff x="6278161" y="1227372"/>
            <a:chExt cx="2519950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6278161" y="1227372"/>
              <a:ext cx="2519948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6278163" y="1227372"/>
              <a:ext cx="2519948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4">
                      <a:lumMod val="75000"/>
                    </a:schemeClr>
                  </a:solidFill>
                </a:rPr>
                <a:t>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6278163" y="2249909"/>
              <a:ext cx="2519948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bg1"/>
                  </a:solidFill>
                </a:rPr>
                <a:t>Strategy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6474627" y="3701246"/>
              <a:ext cx="2127016" cy="1597930"/>
              <a:chOff x="332936" y="2689321"/>
              <a:chExt cx="2926080" cy="1597930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Chess pieces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22995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010B67D-7D4F-B615-BA3D-893FA98564A2}"/>
              </a:ext>
            </a:extLst>
          </p:cNvPr>
          <p:cNvGrpSpPr/>
          <p:nvPr/>
        </p:nvGrpSpPr>
        <p:grpSpPr>
          <a:xfrm>
            <a:off x="9162439" y="1227372"/>
            <a:ext cx="2519974" cy="4525727"/>
            <a:chOff x="9162439" y="1227372"/>
            <a:chExt cx="2519974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9162439" y="1227372"/>
              <a:ext cx="2519972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9162442" y="1227372"/>
              <a:ext cx="2519971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7200" b="1" cap="all" dirty="0">
                  <a:solidFill>
                    <a:schemeClr val="accent5">
                      <a:lumMod val="75000"/>
                    </a:schemeClr>
                  </a:solidFill>
                </a:rPr>
                <a:t>T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9162442" y="2249909"/>
              <a:ext cx="2519971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Tactics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9358907" y="3701246"/>
              <a:ext cx="2127036" cy="1597930"/>
              <a:chOff x="332936" y="2689321"/>
              <a:chExt cx="2926080" cy="1597930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89321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Lightbulb and gear with solid fill">
              <a:extLst>
                <a:ext uri="{FF2B5EF4-FFF2-40B4-BE49-F238E27FC236}">
                  <a16:creationId xmlns:a16="http://schemas.microsoft.com/office/drawing/2014/main" id="{8D62D4D2-EEE8-86BB-3C8B-1CD3BE79B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137954" y="2976310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1855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Analysis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B96F269-B417-A16A-8EB0-C1F6D00C3995}"/>
              </a:ext>
            </a:extLst>
          </p:cNvPr>
          <p:cNvGrpSpPr/>
          <p:nvPr/>
        </p:nvGrpSpPr>
        <p:grpSpPr>
          <a:xfrm>
            <a:off x="979715" y="1159063"/>
            <a:ext cx="10232571" cy="1106592"/>
            <a:chOff x="979715" y="1159063"/>
            <a:chExt cx="10232571" cy="1106592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110659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3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343027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Mission</a:t>
              </a:r>
            </a:p>
          </p:txBody>
        </p:sp>
        <p:pic>
          <p:nvPicPr>
            <p:cNvPr id="7" name="Graphic 6" descr="Flag with solid fill">
              <a:extLst>
                <a:ext uri="{FF2B5EF4-FFF2-40B4-BE49-F238E27FC236}">
                  <a16:creationId xmlns:a16="http://schemas.microsoft.com/office/drawing/2014/main" id="{CE3029AA-B541-5740-BD97-8BE2A2D1E4C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392319"/>
              <a:ext cx="640080" cy="64008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31213F3-3487-2824-F4D1-069D3F9E61D1}"/>
              </a:ext>
            </a:extLst>
          </p:cNvPr>
          <p:cNvGrpSpPr/>
          <p:nvPr/>
        </p:nvGrpSpPr>
        <p:grpSpPr>
          <a:xfrm>
            <a:off x="979715" y="2433504"/>
            <a:ext cx="10232571" cy="1106592"/>
            <a:chOff x="979715" y="2433504"/>
            <a:chExt cx="10232571" cy="110659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433504"/>
              <a:ext cx="10232571" cy="11065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433504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617468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433504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bg1"/>
                  </a:solidFill>
                </a:rPr>
                <a:t>Objectives</a:t>
              </a:r>
            </a:p>
          </p:txBody>
        </p:sp>
        <p:pic>
          <p:nvPicPr>
            <p:cNvPr id="11" name="Graphic 10" descr="Bullseye with solid fill">
              <a:extLst>
                <a:ext uri="{FF2B5EF4-FFF2-40B4-BE49-F238E27FC236}">
                  <a16:creationId xmlns:a16="http://schemas.microsoft.com/office/drawing/2014/main" id="{F02F4D7C-FAC8-E8F5-37A3-FE28E47FF2D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666760"/>
              <a:ext cx="640080" cy="64008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E69945C-C606-F8AF-46C6-CC075A01B9CA}"/>
              </a:ext>
            </a:extLst>
          </p:cNvPr>
          <p:cNvGrpSpPr/>
          <p:nvPr/>
        </p:nvGrpSpPr>
        <p:grpSpPr>
          <a:xfrm>
            <a:off x="979715" y="3707945"/>
            <a:ext cx="10232571" cy="1106592"/>
            <a:chOff x="979715" y="3707945"/>
            <a:chExt cx="10232571" cy="110659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707945"/>
              <a:ext cx="10232571" cy="110659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707945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891909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707945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bg1"/>
                  </a:solidFill>
                </a:rPr>
                <a:t>Strategy</a:t>
              </a:r>
            </a:p>
          </p:txBody>
        </p:sp>
        <p:pic>
          <p:nvPicPr>
            <p:cNvPr id="15" name="Graphic 14" descr="Chess pieces with solid fill">
              <a:extLst>
                <a:ext uri="{FF2B5EF4-FFF2-40B4-BE49-F238E27FC236}">
                  <a16:creationId xmlns:a16="http://schemas.microsoft.com/office/drawing/2014/main" id="{FF5A136F-421E-E95B-2189-E54A49F7187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941201"/>
              <a:ext cx="640080" cy="64008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A093031-046A-8F6C-00F8-97781C1A52B8}"/>
              </a:ext>
            </a:extLst>
          </p:cNvPr>
          <p:cNvGrpSpPr/>
          <p:nvPr/>
        </p:nvGrpSpPr>
        <p:grpSpPr>
          <a:xfrm>
            <a:off x="979715" y="4982386"/>
            <a:ext cx="10232571" cy="1106592"/>
            <a:chOff x="979715" y="4982386"/>
            <a:chExt cx="10232571" cy="1106592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982386"/>
              <a:ext cx="10232571" cy="110659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982386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5166350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982386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Tactics</a:t>
              </a:r>
            </a:p>
          </p:txBody>
        </p:sp>
        <p:pic>
          <p:nvPicPr>
            <p:cNvPr id="17" name="Graphic 16" descr="Lightbulb and gear with solid fill">
              <a:extLst>
                <a:ext uri="{FF2B5EF4-FFF2-40B4-BE49-F238E27FC236}">
                  <a16:creationId xmlns:a16="http://schemas.microsoft.com/office/drawing/2014/main" id="{E5BA29BD-7873-40E7-F408-E15D1C655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5215642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26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Analysis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3C9CBA-6BBB-3875-8EC9-03198138DFDF}"/>
              </a:ext>
            </a:extLst>
          </p:cNvPr>
          <p:cNvGrpSpPr/>
          <p:nvPr/>
        </p:nvGrpSpPr>
        <p:grpSpPr>
          <a:xfrm>
            <a:off x="979715" y="1159063"/>
            <a:ext cx="10232571" cy="1106592"/>
            <a:chOff x="979715" y="1159063"/>
            <a:chExt cx="10232571" cy="1106592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3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343027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accent2">
                      <a:lumMod val="75000"/>
                    </a:schemeClr>
                  </a:solidFill>
                </a:rPr>
                <a:t>Mission</a:t>
              </a:r>
            </a:p>
          </p:txBody>
        </p:sp>
        <p:pic>
          <p:nvPicPr>
            <p:cNvPr id="3" name="Graphic 2" descr="Flag with solid fill">
              <a:extLst>
                <a:ext uri="{FF2B5EF4-FFF2-40B4-BE49-F238E27FC236}">
                  <a16:creationId xmlns:a16="http://schemas.microsoft.com/office/drawing/2014/main" id="{C2526640-A428-81CD-1D66-B91392B286D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392319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239FF4A-D449-6D3E-66F0-1B809B43E13F}"/>
              </a:ext>
            </a:extLst>
          </p:cNvPr>
          <p:cNvGrpSpPr/>
          <p:nvPr/>
        </p:nvGrpSpPr>
        <p:grpSpPr>
          <a:xfrm>
            <a:off x="979715" y="2433504"/>
            <a:ext cx="10232571" cy="1106592"/>
            <a:chOff x="979715" y="2433504"/>
            <a:chExt cx="10232571" cy="110659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433504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433504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617468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433504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accent1">
                      <a:lumMod val="75000"/>
                    </a:schemeClr>
                  </a:solidFill>
                </a:rPr>
                <a:t>Objectives</a:t>
              </a:r>
            </a:p>
          </p:txBody>
        </p:sp>
        <p:pic>
          <p:nvPicPr>
            <p:cNvPr id="6" name="Graphic 5" descr="Bullseye with solid fill">
              <a:extLst>
                <a:ext uri="{FF2B5EF4-FFF2-40B4-BE49-F238E27FC236}">
                  <a16:creationId xmlns:a16="http://schemas.microsoft.com/office/drawing/2014/main" id="{B23BC9FB-A1DB-6ABC-1E47-248C7AAE67E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666760"/>
              <a:ext cx="640080" cy="64008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6E4C0B6-BA03-7D92-162A-214F96D18D02}"/>
              </a:ext>
            </a:extLst>
          </p:cNvPr>
          <p:cNvGrpSpPr/>
          <p:nvPr/>
        </p:nvGrpSpPr>
        <p:grpSpPr>
          <a:xfrm>
            <a:off x="979715" y="3707945"/>
            <a:ext cx="10232571" cy="1106592"/>
            <a:chOff x="979715" y="3707945"/>
            <a:chExt cx="10232571" cy="110659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707945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707945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891909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707945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accent4">
                      <a:lumMod val="75000"/>
                    </a:schemeClr>
                  </a:solidFill>
                </a:rPr>
                <a:t>Strategy</a:t>
              </a:r>
            </a:p>
          </p:txBody>
        </p:sp>
        <p:pic>
          <p:nvPicPr>
            <p:cNvPr id="12" name="Graphic 11" descr="Chess pieces with solid fill">
              <a:extLst>
                <a:ext uri="{FF2B5EF4-FFF2-40B4-BE49-F238E27FC236}">
                  <a16:creationId xmlns:a16="http://schemas.microsoft.com/office/drawing/2014/main" id="{40A62143-7389-F013-C742-C4EEE87FC7D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941201"/>
              <a:ext cx="640080" cy="64008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251202-07F7-147C-FF81-F6F910A25A4E}"/>
              </a:ext>
            </a:extLst>
          </p:cNvPr>
          <p:cNvGrpSpPr/>
          <p:nvPr/>
        </p:nvGrpSpPr>
        <p:grpSpPr>
          <a:xfrm>
            <a:off x="979715" y="4982386"/>
            <a:ext cx="10232571" cy="1106592"/>
            <a:chOff x="979715" y="4982386"/>
            <a:chExt cx="10232571" cy="1106592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982386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0" rtlCol="0" anchor="ctr"/>
            <a:lstStyle/>
            <a:p>
              <a:endParaRPr lang="en-US" sz="20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982386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60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5166350"/>
              <a:ext cx="5366204" cy="73866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982386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tlCol="0" anchor="ctr">
              <a:noAutofit/>
            </a:bodyPr>
            <a:lstStyle/>
            <a:p>
              <a:r>
                <a:rPr lang="en-US" sz="2800" b="1" cap="all" spc="50" dirty="0">
                  <a:solidFill>
                    <a:schemeClr val="accent5">
                      <a:lumMod val="75000"/>
                    </a:schemeClr>
                  </a:solidFill>
                </a:rPr>
                <a:t>Tactics</a:t>
              </a:r>
            </a:p>
          </p:txBody>
        </p:sp>
        <p:pic>
          <p:nvPicPr>
            <p:cNvPr id="14" name="Graphic 13" descr="Lightbulb and gear with solid fill">
              <a:extLst>
                <a:ext uri="{FF2B5EF4-FFF2-40B4-BE49-F238E27FC236}">
                  <a16:creationId xmlns:a16="http://schemas.microsoft.com/office/drawing/2014/main" id="{DBC5ECDA-F95F-5836-87C2-45E319747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5215642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5609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9740</TotalTime>
  <Words>692</Words>
  <Application>Microsoft Office PowerPoint</Application>
  <PresentationFormat>Widescreen</PresentationFormat>
  <Paragraphs>70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MOST Analysis – Slide Template</vt:lpstr>
      <vt:lpstr>MOST Analysis – Slide Template</vt:lpstr>
      <vt:lpstr>MOST Analysis – Slide Template</vt:lpstr>
      <vt:lpstr>MOST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MOST Analysis</dc:title>
  <dc:creator>PresentationGO.com</dc:creator>
  <dc:description>© Copyright PresentationGO.com - Do not distribute or sale without written permission.</dc:description>
  <cp:lastModifiedBy>Christophe Barroche</cp:lastModifiedBy>
  <cp:revision>71</cp:revision>
  <dcterms:created xsi:type="dcterms:W3CDTF">2014-11-26T05:14:11Z</dcterms:created>
  <dcterms:modified xsi:type="dcterms:W3CDTF">2024-05-24T17:48:22Z</dcterms:modified>
  <cp:category>Charts &amp; Diagrams</cp:category>
</cp:coreProperties>
</file>