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31" r:id="rId4"/>
    <p:sldId id="332" r:id="rId5"/>
    <p:sldId id="328" r:id="rId6"/>
    <p:sldId id="333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25" d="100"/>
          <a:sy n="125" d="100"/>
        </p:scale>
        <p:origin x="2808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9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4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5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669E32-06DE-D2C4-F285-A871926E4D39}"/>
              </a:ext>
            </a:extLst>
          </p:cNvPr>
          <p:cNvGrpSpPr/>
          <p:nvPr/>
        </p:nvGrpSpPr>
        <p:grpSpPr>
          <a:xfrm>
            <a:off x="382191" y="1892080"/>
            <a:ext cx="1889968" cy="3394295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670470"/>
              <a:ext cx="2127022" cy="1659484"/>
              <a:chOff x="332936" y="2658545"/>
              <a:chExt cx="2926080" cy="1659484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Reach</a:t>
              </a:r>
            </a:p>
          </p:txBody>
        </p:sp>
        <p:pic>
          <p:nvPicPr>
            <p:cNvPr id="48" name="Graphic 47" descr="Megaphone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7052A0-798C-68A0-113D-5C07F13827F8}"/>
              </a:ext>
            </a:extLst>
          </p:cNvPr>
          <p:cNvGrpSpPr/>
          <p:nvPr/>
        </p:nvGrpSpPr>
        <p:grpSpPr>
          <a:xfrm>
            <a:off x="2545408" y="1892080"/>
            <a:ext cx="1889966" cy="3394295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Act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670470"/>
              <a:ext cx="2127018" cy="1659484"/>
              <a:chOff x="332936" y="2658545"/>
              <a:chExt cx="2926080" cy="1659484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Cursor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1B5E4C-447A-9308-0E52-B43717BDC6A1}"/>
              </a:ext>
            </a:extLst>
          </p:cNvPr>
          <p:cNvGrpSpPr/>
          <p:nvPr/>
        </p:nvGrpSpPr>
        <p:grpSpPr>
          <a:xfrm>
            <a:off x="4708621" y="1892080"/>
            <a:ext cx="1889963" cy="3394295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Convert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670470"/>
              <a:ext cx="2127016" cy="1659484"/>
              <a:chOff x="332936" y="2658545"/>
              <a:chExt cx="2926080" cy="1659484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Shopping cart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6932FC-5D68-BDEA-2452-BA66710149F5}"/>
              </a:ext>
            </a:extLst>
          </p:cNvPr>
          <p:cNvGrpSpPr/>
          <p:nvPr/>
        </p:nvGrpSpPr>
        <p:grpSpPr>
          <a:xfrm>
            <a:off x="6871829" y="1892080"/>
            <a:ext cx="1889981" cy="3394295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5400" b="1" cap="all">
                <a:solidFill>
                  <a:schemeClr val="bg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Engage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670470"/>
              <a:ext cx="2127036" cy="1659484"/>
              <a:chOff x="332936" y="2658545"/>
              <a:chExt cx="2926080" cy="1659484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Chat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4" y="2976310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20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30A572-D5E2-BE4A-3C10-21C6A3FF6FD3}"/>
              </a:ext>
            </a:extLst>
          </p:cNvPr>
          <p:cNvGrpSpPr/>
          <p:nvPr/>
        </p:nvGrpSpPr>
        <p:grpSpPr>
          <a:xfrm>
            <a:off x="382191" y="1892080"/>
            <a:ext cx="1889968" cy="3394295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75000"/>
                    </a:schemeClr>
                  </a:solidFill>
                </a:rPr>
                <a:t>R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670470"/>
              <a:ext cx="2127022" cy="1659484"/>
              <a:chOff x="332936" y="2658545"/>
              <a:chExt cx="2926080" cy="1659484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Reach</a:t>
              </a:r>
            </a:p>
          </p:txBody>
        </p:sp>
        <p:pic>
          <p:nvPicPr>
            <p:cNvPr id="48" name="Graphic 47" descr="Megaphone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C39A478-B76F-DB71-EEB0-7F33C68C2964}"/>
              </a:ext>
            </a:extLst>
          </p:cNvPr>
          <p:cNvGrpSpPr/>
          <p:nvPr/>
        </p:nvGrpSpPr>
        <p:grpSpPr>
          <a:xfrm>
            <a:off x="2545408" y="1892080"/>
            <a:ext cx="1889966" cy="3394295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1">
                      <a:lumMod val="75000"/>
                    </a:schemeClr>
                  </a:solidFill>
                </a:rPr>
                <a:t>A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bg1"/>
                  </a:solidFill>
                </a:rPr>
                <a:t>Act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670470"/>
              <a:ext cx="2127018" cy="1659484"/>
              <a:chOff x="332936" y="2658545"/>
              <a:chExt cx="2926080" cy="1659484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Cursor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E3758E-AD0C-2D99-F8FD-258EE5E7E6B8}"/>
              </a:ext>
            </a:extLst>
          </p:cNvPr>
          <p:cNvGrpSpPr/>
          <p:nvPr/>
        </p:nvGrpSpPr>
        <p:grpSpPr>
          <a:xfrm>
            <a:off x="4708621" y="1892080"/>
            <a:ext cx="1889963" cy="3394295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4">
                      <a:lumMod val="75000"/>
                    </a:schemeClr>
                  </a:solidFill>
                </a:rPr>
                <a:t>C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bg1"/>
                  </a:solidFill>
                </a:rPr>
                <a:t>Convert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670470"/>
              <a:ext cx="2127016" cy="1659484"/>
              <a:chOff x="332936" y="2658545"/>
              <a:chExt cx="2926080" cy="1659484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Shopping cart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10B67D-7D4F-B615-BA3D-893FA98564A2}"/>
              </a:ext>
            </a:extLst>
          </p:cNvPr>
          <p:cNvGrpSpPr/>
          <p:nvPr/>
        </p:nvGrpSpPr>
        <p:grpSpPr>
          <a:xfrm>
            <a:off x="6871829" y="1892080"/>
            <a:ext cx="1889981" cy="3394295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5">
                      <a:lumMod val="75000"/>
                    </a:schemeClr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Engage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670470"/>
              <a:ext cx="2127036" cy="1659484"/>
              <a:chOff x="332936" y="2658545"/>
              <a:chExt cx="2926080" cy="1659484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Chat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4" y="2976310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185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B96F269-B417-A16A-8EB0-C1F6D00C3995}"/>
              </a:ext>
            </a:extLst>
          </p:cNvPr>
          <p:cNvGrpSpPr/>
          <p:nvPr/>
        </p:nvGrpSpPr>
        <p:grpSpPr>
          <a:xfrm>
            <a:off x="734787" y="1802747"/>
            <a:ext cx="7674428" cy="829944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27639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Reach</a:t>
              </a:r>
            </a:p>
          </p:txBody>
        </p:sp>
        <p:pic>
          <p:nvPicPr>
            <p:cNvPr id="7" name="Graphic 6" descr="Megaphone with solid fill">
              <a:extLst>
                <a:ext uri="{FF2B5EF4-FFF2-40B4-BE49-F238E27FC236}">
                  <a16:creationId xmlns:a16="http://schemas.microsoft.com/office/drawing/2014/main" id="{CE3029AA-B541-5740-BD97-8BE2A2D1E4C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1213F3-3487-2824-F4D1-069D3F9E61D1}"/>
              </a:ext>
            </a:extLst>
          </p:cNvPr>
          <p:cNvGrpSpPr/>
          <p:nvPr/>
        </p:nvGrpSpPr>
        <p:grpSpPr>
          <a:xfrm>
            <a:off x="734787" y="2758578"/>
            <a:ext cx="7674428" cy="829944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02080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bg1"/>
                  </a:solidFill>
                </a:rPr>
                <a:t>Act</a:t>
              </a:r>
            </a:p>
          </p:txBody>
        </p:sp>
        <p:pic>
          <p:nvPicPr>
            <p:cNvPr id="11" name="Graphic 10" descr="Cursor with solid fill">
              <a:extLst>
                <a:ext uri="{FF2B5EF4-FFF2-40B4-BE49-F238E27FC236}">
                  <a16:creationId xmlns:a16="http://schemas.microsoft.com/office/drawing/2014/main" id="{F02F4D7C-FAC8-E8F5-37A3-FE28E47FF2D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69945C-C606-F8AF-46C6-CC075A01B9CA}"/>
              </a:ext>
            </a:extLst>
          </p:cNvPr>
          <p:cNvGrpSpPr/>
          <p:nvPr/>
        </p:nvGrpSpPr>
        <p:grpSpPr>
          <a:xfrm>
            <a:off x="734787" y="3714409"/>
            <a:ext cx="7674428" cy="829944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76521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bg1"/>
                  </a:solidFill>
                </a:rPr>
                <a:t>Convert</a:t>
              </a:r>
            </a:p>
          </p:txBody>
        </p:sp>
        <p:pic>
          <p:nvPicPr>
            <p:cNvPr id="15" name="Graphic 14" descr="Shopping cart with solid fill">
              <a:extLst>
                <a:ext uri="{FF2B5EF4-FFF2-40B4-BE49-F238E27FC236}">
                  <a16:creationId xmlns:a16="http://schemas.microsoft.com/office/drawing/2014/main" id="{FF5A136F-421E-E95B-2189-E54A49F7187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093031-046A-8F6C-00F8-97781C1A52B8}"/>
              </a:ext>
            </a:extLst>
          </p:cNvPr>
          <p:cNvGrpSpPr/>
          <p:nvPr/>
        </p:nvGrpSpPr>
        <p:grpSpPr>
          <a:xfrm>
            <a:off x="734787" y="4670240"/>
            <a:ext cx="7674428" cy="829944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50962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Engage</a:t>
              </a:r>
            </a:p>
          </p:txBody>
        </p:sp>
        <p:pic>
          <p:nvPicPr>
            <p:cNvPr id="17" name="Graphic 16" descr="Chat with solid fill">
              <a:extLst>
                <a:ext uri="{FF2B5EF4-FFF2-40B4-BE49-F238E27FC236}">
                  <a16:creationId xmlns:a16="http://schemas.microsoft.com/office/drawing/2014/main" id="{E5BA29BD-7873-40E7-F408-E15D1C655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RACE Marketing Model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3C9CBA-6BBB-3875-8EC9-03198138DFDF}"/>
              </a:ext>
            </a:extLst>
          </p:cNvPr>
          <p:cNvGrpSpPr/>
          <p:nvPr/>
        </p:nvGrpSpPr>
        <p:grpSpPr>
          <a:xfrm>
            <a:off x="734787" y="1802747"/>
            <a:ext cx="7674428" cy="829944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R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27639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2">
                      <a:lumMod val="75000"/>
                    </a:schemeClr>
                  </a:solidFill>
                </a:rPr>
                <a:t>Reach</a:t>
              </a:r>
            </a:p>
          </p:txBody>
        </p:sp>
        <p:pic>
          <p:nvPicPr>
            <p:cNvPr id="3" name="Graphic 2" descr="Megaphone with solid fill">
              <a:extLst>
                <a:ext uri="{FF2B5EF4-FFF2-40B4-BE49-F238E27FC236}">
                  <a16:creationId xmlns:a16="http://schemas.microsoft.com/office/drawing/2014/main" id="{C2526640-A428-81CD-1D66-B91392B286D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39FF4A-D449-6D3E-66F0-1B809B43E13F}"/>
              </a:ext>
            </a:extLst>
          </p:cNvPr>
          <p:cNvGrpSpPr/>
          <p:nvPr/>
        </p:nvGrpSpPr>
        <p:grpSpPr>
          <a:xfrm>
            <a:off x="734787" y="2758578"/>
            <a:ext cx="7674428" cy="829944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02080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1">
                      <a:lumMod val="75000"/>
                    </a:schemeClr>
                  </a:solidFill>
                </a:rPr>
                <a:t>Act</a:t>
              </a:r>
            </a:p>
          </p:txBody>
        </p:sp>
        <p:pic>
          <p:nvPicPr>
            <p:cNvPr id="6" name="Graphic 5" descr="Cursor with solid fill">
              <a:extLst>
                <a:ext uri="{FF2B5EF4-FFF2-40B4-BE49-F238E27FC236}">
                  <a16:creationId xmlns:a16="http://schemas.microsoft.com/office/drawing/2014/main" id="{B23BC9FB-A1DB-6ABC-1E47-248C7AAE67E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E4C0B6-BA03-7D92-162A-214F96D18D02}"/>
              </a:ext>
            </a:extLst>
          </p:cNvPr>
          <p:cNvGrpSpPr/>
          <p:nvPr/>
        </p:nvGrpSpPr>
        <p:grpSpPr>
          <a:xfrm>
            <a:off x="734787" y="3714409"/>
            <a:ext cx="7674428" cy="829944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76521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4">
                      <a:lumMod val="75000"/>
                    </a:schemeClr>
                  </a:solidFill>
                </a:rPr>
                <a:t>Convert</a:t>
              </a:r>
            </a:p>
          </p:txBody>
        </p:sp>
        <p:pic>
          <p:nvPicPr>
            <p:cNvPr id="12" name="Graphic 11" descr="Shopping cart with solid fill">
              <a:extLst>
                <a:ext uri="{FF2B5EF4-FFF2-40B4-BE49-F238E27FC236}">
                  <a16:creationId xmlns:a16="http://schemas.microsoft.com/office/drawing/2014/main" id="{40A62143-7389-F013-C742-C4EEE87FC7D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251202-07F7-147C-FF81-F6F910A25A4E}"/>
              </a:ext>
            </a:extLst>
          </p:cNvPr>
          <p:cNvGrpSpPr/>
          <p:nvPr/>
        </p:nvGrpSpPr>
        <p:grpSpPr>
          <a:xfrm>
            <a:off x="734787" y="4670240"/>
            <a:ext cx="7674428" cy="829944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50962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5">
                      <a:lumMod val="75000"/>
                    </a:schemeClr>
                  </a:solidFill>
                </a:rPr>
                <a:t>Engage</a:t>
              </a:r>
            </a:p>
          </p:txBody>
        </p:sp>
        <p:pic>
          <p:nvPicPr>
            <p:cNvPr id="14" name="Graphic 13" descr="Chat with solid fill">
              <a:extLst>
                <a:ext uri="{FF2B5EF4-FFF2-40B4-BE49-F238E27FC236}">
                  <a16:creationId xmlns:a16="http://schemas.microsoft.com/office/drawing/2014/main" id="{DBC5ECDA-F95F-5836-87C2-45E31974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60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696</Words>
  <Application>Microsoft Office PowerPoint</Application>
  <PresentationFormat>On-screen Show (4:3)</PresentationFormat>
  <Paragraphs>70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RACE Marketing Model – Slide Template</vt:lpstr>
      <vt:lpstr>RACE Marketing Model – Slide Template</vt:lpstr>
      <vt:lpstr>RACE Marketing Model – Slide Template</vt:lpstr>
      <vt:lpstr>RACE Marketing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 Marketing Model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2024-04-25T21:09:40Z</dcterms:modified>
  <cp:category>Charts &amp; Diagrams</cp:category>
</cp:coreProperties>
</file>