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20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102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224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841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B1BEA91B-9724-BBFF-FD25-7D8864B341FA}"/>
              </a:ext>
            </a:extLst>
          </p:cNvPr>
          <p:cNvGrpSpPr/>
          <p:nvPr/>
        </p:nvGrpSpPr>
        <p:grpSpPr>
          <a:xfrm>
            <a:off x="5194834" y="4500220"/>
            <a:ext cx="1802334" cy="671737"/>
            <a:chOff x="5194834" y="4500220"/>
            <a:chExt cx="1802334" cy="671737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6DA43F2-2643-15D6-F889-97EF55D3496B}"/>
                </a:ext>
              </a:extLst>
            </p:cNvPr>
            <p:cNvSpPr/>
            <p:nvPr/>
          </p:nvSpPr>
          <p:spPr>
            <a:xfrm>
              <a:off x="5194834" y="4500220"/>
              <a:ext cx="1802333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75" y="0"/>
                  </a:moveTo>
                  <a:lnTo>
                    <a:pt x="4025" y="0"/>
                  </a:lnTo>
                  <a:cubicBezTo>
                    <a:pt x="1795" y="0"/>
                    <a:pt x="0" y="4817"/>
                    <a:pt x="0" y="10800"/>
                  </a:cubicBezTo>
                  <a:cubicBezTo>
                    <a:pt x="0" y="16783"/>
                    <a:pt x="1795" y="21600"/>
                    <a:pt x="4025" y="21600"/>
                  </a:cubicBezTo>
                  <a:lnTo>
                    <a:pt x="17575" y="21600"/>
                  </a:lnTo>
                  <a:cubicBezTo>
                    <a:pt x="19805" y="21600"/>
                    <a:pt x="21600" y="16783"/>
                    <a:pt x="21600" y="10800"/>
                  </a:cubicBezTo>
                  <a:cubicBezTo>
                    <a:pt x="21600" y="4817"/>
                    <a:pt x="19805" y="0"/>
                    <a:pt x="17575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6A2BF2DC-40BF-AF6C-5AF5-E5C4333BF3E4}"/>
                </a:ext>
              </a:extLst>
            </p:cNvPr>
            <p:cNvSpPr/>
            <p:nvPr/>
          </p:nvSpPr>
          <p:spPr>
            <a:xfrm>
              <a:off x="6407424" y="4582216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FAB0DE9B-2D61-EC06-5C89-F6CB300F823F}"/>
                </a:ext>
              </a:extLst>
            </p:cNvPr>
            <p:cNvSpPr/>
            <p:nvPr/>
          </p:nvSpPr>
          <p:spPr>
            <a:xfrm>
              <a:off x="5276831" y="4582216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5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806D7BC-9D9B-D3F1-E9A9-9594BF4CCCE0}"/>
                </a:ext>
              </a:extLst>
            </p:cNvPr>
            <p:cNvSpPr/>
            <p:nvPr/>
          </p:nvSpPr>
          <p:spPr>
            <a:xfrm>
              <a:off x="5194835" y="4500220"/>
              <a:ext cx="1802333" cy="342158"/>
            </a:xfrm>
            <a:custGeom>
              <a:avLst/>
              <a:gdLst>
                <a:gd name="connsiteX0" fmla="*/ 335852 w 1802333"/>
                <a:gd name="connsiteY0" fmla="*/ 0 h 342158"/>
                <a:gd name="connsiteX1" fmla="*/ 1466482 w 1802333"/>
                <a:gd name="connsiteY1" fmla="*/ 0 h 342158"/>
                <a:gd name="connsiteX2" fmla="*/ 1802333 w 1802333"/>
                <a:gd name="connsiteY2" fmla="*/ 335869 h 342158"/>
                <a:gd name="connsiteX3" fmla="*/ 1801070 w 1802333"/>
                <a:gd name="connsiteY3" fmla="*/ 342158 h 342158"/>
                <a:gd name="connsiteX4" fmla="*/ 1264 w 1802333"/>
                <a:gd name="connsiteY4" fmla="*/ 342158 h 342158"/>
                <a:gd name="connsiteX5" fmla="*/ 0 w 1802333"/>
                <a:gd name="connsiteY5" fmla="*/ 335869 h 342158"/>
                <a:gd name="connsiteX6" fmla="*/ 335852 w 1802333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02333" h="342158">
                  <a:moveTo>
                    <a:pt x="335852" y="0"/>
                  </a:moveTo>
                  <a:lnTo>
                    <a:pt x="1466482" y="0"/>
                  </a:lnTo>
                  <a:cubicBezTo>
                    <a:pt x="1652556" y="0"/>
                    <a:pt x="1802333" y="149804"/>
                    <a:pt x="1802333" y="335869"/>
                  </a:cubicBezTo>
                  <a:lnTo>
                    <a:pt x="1801070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777" y="0"/>
                    <a:pt x="335852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876408F-D22C-F2E0-5A48-7FC8DAD4F375}"/>
              </a:ext>
            </a:extLst>
          </p:cNvPr>
          <p:cNvGrpSpPr/>
          <p:nvPr/>
        </p:nvGrpSpPr>
        <p:grpSpPr>
          <a:xfrm>
            <a:off x="4711530" y="3714952"/>
            <a:ext cx="2768942" cy="671737"/>
            <a:chOff x="4711530" y="3714952"/>
            <a:chExt cx="2768942" cy="671737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8006E5A1-777E-5B13-99F2-4E64357DC6BE}"/>
                </a:ext>
              </a:extLst>
            </p:cNvPr>
            <p:cNvSpPr/>
            <p:nvPr/>
          </p:nvSpPr>
          <p:spPr>
            <a:xfrm>
              <a:off x="4711530" y="3714952"/>
              <a:ext cx="2768941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80" y="0"/>
                  </a:moveTo>
                  <a:lnTo>
                    <a:pt x="2620" y="0"/>
                  </a:lnTo>
                  <a:cubicBezTo>
                    <a:pt x="1169" y="0"/>
                    <a:pt x="0" y="4817"/>
                    <a:pt x="0" y="10800"/>
                  </a:cubicBezTo>
                  <a:cubicBezTo>
                    <a:pt x="0" y="16783"/>
                    <a:pt x="1169" y="21600"/>
                    <a:pt x="2620" y="21600"/>
                  </a:cubicBezTo>
                  <a:lnTo>
                    <a:pt x="18980" y="21600"/>
                  </a:lnTo>
                  <a:cubicBezTo>
                    <a:pt x="20431" y="21600"/>
                    <a:pt x="21600" y="16783"/>
                    <a:pt x="21600" y="10800"/>
                  </a:cubicBezTo>
                  <a:cubicBezTo>
                    <a:pt x="21600" y="4817"/>
                    <a:pt x="20419" y="0"/>
                    <a:pt x="1898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53F25073-35C8-F20A-FF55-D6E73CD9A974}"/>
                </a:ext>
              </a:extLst>
            </p:cNvPr>
            <p:cNvSpPr/>
            <p:nvPr/>
          </p:nvSpPr>
          <p:spPr>
            <a:xfrm>
              <a:off x="6890728" y="3796948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1784E6EE-B372-7054-B43E-67902021D233}"/>
                </a:ext>
              </a:extLst>
            </p:cNvPr>
            <p:cNvSpPr/>
            <p:nvPr/>
          </p:nvSpPr>
          <p:spPr>
            <a:xfrm>
              <a:off x="4793527" y="3796948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4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018E4CD-DE93-CE3B-A7D7-5BACCFC16857}"/>
                </a:ext>
              </a:extLst>
            </p:cNvPr>
            <p:cNvSpPr/>
            <p:nvPr/>
          </p:nvSpPr>
          <p:spPr>
            <a:xfrm>
              <a:off x="4711531" y="3714952"/>
              <a:ext cx="2768941" cy="342158"/>
            </a:xfrm>
            <a:custGeom>
              <a:avLst/>
              <a:gdLst>
                <a:gd name="connsiteX0" fmla="*/ 335863 w 2768941"/>
                <a:gd name="connsiteY0" fmla="*/ 0 h 342158"/>
                <a:gd name="connsiteX1" fmla="*/ 2433079 w 2768941"/>
                <a:gd name="connsiteY1" fmla="*/ 0 h 342158"/>
                <a:gd name="connsiteX2" fmla="*/ 2768941 w 2768941"/>
                <a:gd name="connsiteY2" fmla="*/ 335869 h 342158"/>
                <a:gd name="connsiteX3" fmla="*/ 2767677 w 2768941"/>
                <a:gd name="connsiteY3" fmla="*/ 342158 h 342158"/>
                <a:gd name="connsiteX4" fmla="*/ 1264 w 2768941"/>
                <a:gd name="connsiteY4" fmla="*/ 342158 h 342158"/>
                <a:gd name="connsiteX5" fmla="*/ 0 w 2768941"/>
                <a:gd name="connsiteY5" fmla="*/ 335869 h 342158"/>
                <a:gd name="connsiteX6" fmla="*/ 335863 w 2768941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8941" h="342158">
                  <a:moveTo>
                    <a:pt x="335863" y="0"/>
                  </a:moveTo>
                  <a:lnTo>
                    <a:pt x="2433079" y="0"/>
                  </a:lnTo>
                  <a:cubicBezTo>
                    <a:pt x="2617547" y="0"/>
                    <a:pt x="2768941" y="149804"/>
                    <a:pt x="2768941" y="335869"/>
                  </a:cubicBezTo>
                  <a:lnTo>
                    <a:pt x="2767677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56" y="0"/>
                    <a:pt x="335863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24CF3F2-4D22-3B51-53B3-891D8B2C5C61}"/>
              </a:ext>
            </a:extLst>
          </p:cNvPr>
          <p:cNvGrpSpPr/>
          <p:nvPr/>
        </p:nvGrpSpPr>
        <p:grpSpPr>
          <a:xfrm>
            <a:off x="4180922" y="2929684"/>
            <a:ext cx="3830156" cy="671737"/>
            <a:chOff x="4180922" y="2929684"/>
            <a:chExt cx="3830156" cy="671737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B3266076-5FC8-3417-3A62-9389AC505F16}"/>
                </a:ext>
              </a:extLst>
            </p:cNvPr>
            <p:cNvSpPr/>
            <p:nvPr/>
          </p:nvSpPr>
          <p:spPr>
            <a:xfrm>
              <a:off x="4180922" y="2929684"/>
              <a:ext cx="3830156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06" y="0"/>
                  </a:moveTo>
                  <a:lnTo>
                    <a:pt x="1894" y="0"/>
                  </a:lnTo>
                  <a:cubicBezTo>
                    <a:pt x="845" y="0"/>
                    <a:pt x="0" y="4817"/>
                    <a:pt x="0" y="10800"/>
                  </a:cubicBezTo>
                  <a:cubicBezTo>
                    <a:pt x="0" y="16783"/>
                    <a:pt x="845" y="21600"/>
                    <a:pt x="1894" y="21600"/>
                  </a:cubicBezTo>
                  <a:lnTo>
                    <a:pt x="19706" y="21600"/>
                  </a:lnTo>
                  <a:cubicBezTo>
                    <a:pt x="20755" y="21600"/>
                    <a:pt x="21600" y="16783"/>
                    <a:pt x="21600" y="10800"/>
                  </a:cubicBezTo>
                  <a:cubicBezTo>
                    <a:pt x="21600" y="4817"/>
                    <a:pt x="20755" y="0"/>
                    <a:pt x="19706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8050CD88-8224-D5FC-8A40-8162A2EA57A5}"/>
                </a:ext>
              </a:extLst>
            </p:cNvPr>
            <p:cNvSpPr/>
            <p:nvPr/>
          </p:nvSpPr>
          <p:spPr>
            <a:xfrm>
              <a:off x="7421338" y="3011680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350472FC-F837-9AF6-9D96-05A67F79606C}"/>
                </a:ext>
              </a:extLst>
            </p:cNvPr>
            <p:cNvSpPr/>
            <p:nvPr/>
          </p:nvSpPr>
          <p:spPr>
            <a:xfrm>
              <a:off x="4262919" y="3011680"/>
              <a:ext cx="507745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3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B4FB4DF-C3B9-851D-F6BA-55C96E85D925}"/>
                </a:ext>
              </a:extLst>
            </p:cNvPr>
            <p:cNvSpPr/>
            <p:nvPr/>
          </p:nvSpPr>
          <p:spPr>
            <a:xfrm>
              <a:off x="4180922" y="2929684"/>
              <a:ext cx="3830156" cy="342158"/>
            </a:xfrm>
            <a:custGeom>
              <a:avLst/>
              <a:gdLst>
                <a:gd name="connsiteX0" fmla="*/ 335848 w 3830156"/>
                <a:gd name="connsiteY0" fmla="*/ 0 h 342158"/>
                <a:gd name="connsiteX1" fmla="*/ 3494308 w 3830156"/>
                <a:gd name="connsiteY1" fmla="*/ 0 h 342158"/>
                <a:gd name="connsiteX2" fmla="*/ 3830156 w 3830156"/>
                <a:gd name="connsiteY2" fmla="*/ 335869 h 342158"/>
                <a:gd name="connsiteX3" fmla="*/ 3828892 w 3830156"/>
                <a:gd name="connsiteY3" fmla="*/ 342158 h 342158"/>
                <a:gd name="connsiteX4" fmla="*/ 1264 w 3830156"/>
                <a:gd name="connsiteY4" fmla="*/ 342158 h 342158"/>
                <a:gd name="connsiteX5" fmla="*/ 0 w 3830156"/>
                <a:gd name="connsiteY5" fmla="*/ 335869 h 342158"/>
                <a:gd name="connsiteX6" fmla="*/ 335848 w 3830156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30156" h="342158">
                  <a:moveTo>
                    <a:pt x="335848" y="0"/>
                  </a:moveTo>
                  <a:lnTo>
                    <a:pt x="3494308" y="0"/>
                  </a:lnTo>
                  <a:cubicBezTo>
                    <a:pt x="3680319" y="0"/>
                    <a:pt x="3830156" y="149804"/>
                    <a:pt x="3830156" y="335869"/>
                  </a:cubicBezTo>
                  <a:lnTo>
                    <a:pt x="3828892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37" y="0"/>
                    <a:pt x="335848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2E98415-E37F-0FD9-B7F7-043892A2E0A5}"/>
              </a:ext>
            </a:extLst>
          </p:cNvPr>
          <p:cNvGrpSpPr/>
          <p:nvPr/>
        </p:nvGrpSpPr>
        <p:grpSpPr>
          <a:xfrm>
            <a:off x="3651891" y="2144416"/>
            <a:ext cx="4888218" cy="671737"/>
            <a:chOff x="3651891" y="2144416"/>
            <a:chExt cx="4888218" cy="671737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279BF7B-99A1-9C8F-2867-4D66403BE519}"/>
                </a:ext>
              </a:extLst>
            </p:cNvPr>
            <p:cNvSpPr/>
            <p:nvPr/>
          </p:nvSpPr>
          <p:spPr>
            <a:xfrm>
              <a:off x="3651891" y="2144416"/>
              <a:ext cx="4888218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16" y="0"/>
                  </a:moveTo>
                  <a:lnTo>
                    <a:pt x="1484" y="0"/>
                  </a:lnTo>
                  <a:cubicBezTo>
                    <a:pt x="662" y="0"/>
                    <a:pt x="0" y="4817"/>
                    <a:pt x="0" y="10800"/>
                  </a:cubicBezTo>
                  <a:cubicBezTo>
                    <a:pt x="0" y="16783"/>
                    <a:pt x="662" y="21600"/>
                    <a:pt x="1484" y="21600"/>
                  </a:cubicBezTo>
                  <a:lnTo>
                    <a:pt x="20116" y="21600"/>
                  </a:lnTo>
                  <a:cubicBezTo>
                    <a:pt x="20938" y="21600"/>
                    <a:pt x="21600" y="16783"/>
                    <a:pt x="21600" y="10800"/>
                  </a:cubicBezTo>
                  <a:cubicBezTo>
                    <a:pt x="21600" y="4817"/>
                    <a:pt x="20938" y="0"/>
                    <a:pt x="20116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8B08624D-9522-8562-6C35-07A8EF15A74A}"/>
                </a:ext>
              </a:extLst>
            </p:cNvPr>
            <p:cNvSpPr/>
            <p:nvPr/>
          </p:nvSpPr>
          <p:spPr>
            <a:xfrm>
              <a:off x="7950369" y="2226412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C0CB341E-B2A6-39A3-4A9E-A24C263F9CF7}"/>
                </a:ext>
              </a:extLst>
            </p:cNvPr>
            <p:cNvSpPr/>
            <p:nvPr/>
          </p:nvSpPr>
          <p:spPr>
            <a:xfrm>
              <a:off x="3733888" y="2226412"/>
              <a:ext cx="507745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2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454D7D2-4F65-A40F-FD8D-54446768CB4E}"/>
                </a:ext>
              </a:extLst>
            </p:cNvPr>
            <p:cNvSpPr/>
            <p:nvPr/>
          </p:nvSpPr>
          <p:spPr>
            <a:xfrm>
              <a:off x="3651891" y="2144416"/>
              <a:ext cx="4888218" cy="342158"/>
            </a:xfrm>
            <a:custGeom>
              <a:avLst/>
              <a:gdLst>
                <a:gd name="connsiteX0" fmla="*/ 335839 w 4888218"/>
                <a:gd name="connsiteY0" fmla="*/ 0 h 342158"/>
                <a:gd name="connsiteX1" fmla="*/ 4552380 w 4888218"/>
                <a:gd name="connsiteY1" fmla="*/ 0 h 342158"/>
                <a:gd name="connsiteX2" fmla="*/ 4888218 w 4888218"/>
                <a:gd name="connsiteY2" fmla="*/ 335869 h 342158"/>
                <a:gd name="connsiteX3" fmla="*/ 4886954 w 4888218"/>
                <a:gd name="connsiteY3" fmla="*/ 342158 h 342158"/>
                <a:gd name="connsiteX4" fmla="*/ 1264 w 4888218"/>
                <a:gd name="connsiteY4" fmla="*/ 342158 h 342158"/>
                <a:gd name="connsiteX5" fmla="*/ 0 w 4888218"/>
                <a:gd name="connsiteY5" fmla="*/ 335869 h 342158"/>
                <a:gd name="connsiteX6" fmla="*/ 335839 w 4888218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88218" h="342158">
                  <a:moveTo>
                    <a:pt x="335839" y="0"/>
                  </a:moveTo>
                  <a:lnTo>
                    <a:pt x="4552380" y="0"/>
                  </a:lnTo>
                  <a:cubicBezTo>
                    <a:pt x="4738403" y="0"/>
                    <a:pt x="4888218" y="149804"/>
                    <a:pt x="4888218" y="335869"/>
                  </a:cubicBezTo>
                  <a:lnTo>
                    <a:pt x="4886954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15" y="0"/>
                    <a:pt x="335839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951C9F1-3909-61F7-EC81-0AFE3A49FB49}"/>
              </a:ext>
            </a:extLst>
          </p:cNvPr>
          <p:cNvGrpSpPr/>
          <p:nvPr/>
        </p:nvGrpSpPr>
        <p:grpSpPr>
          <a:xfrm>
            <a:off x="3126802" y="1359148"/>
            <a:ext cx="5938396" cy="671737"/>
            <a:chOff x="3126802" y="1359148"/>
            <a:chExt cx="5938396" cy="67173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7E64C2B7-1DEC-5511-8D99-C77671614278}"/>
                </a:ext>
              </a:extLst>
            </p:cNvPr>
            <p:cNvSpPr/>
            <p:nvPr/>
          </p:nvSpPr>
          <p:spPr>
            <a:xfrm>
              <a:off x="3126802" y="1359148"/>
              <a:ext cx="5938396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78" y="0"/>
                  </a:moveTo>
                  <a:lnTo>
                    <a:pt x="1222" y="0"/>
                  </a:lnTo>
                  <a:cubicBezTo>
                    <a:pt x="545" y="0"/>
                    <a:pt x="0" y="4817"/>
                    <a:pt x="0" y="10800"/>
                  </a:cubicBezTo>
                  <a:cubicBezTo>
                    <a:pt x="0" y="16783"/>
                    <a:pt x="545" y="21600"/>
                    <a:pt x="1222" y="21600"/>
                  </a:cubicBezTo>
                  <a:lnTo>
                    <a:pt x="20378" y="21600"/>
                  </a:lnTo>
                  <a:cubicBezTo>
                    <a:pt x="21055" y="21600"/>
                    <a:pt x="21600" y="16783"/>
                    <a:pt x="21600" y="10800"/>
                  </a:cubicBezTo>
                  <a:cubicBezTo>
                    <a:pt x="21600" y="4868"/>
                    <a:pt x="21049" y="0"/>
                    <a:pt x="20378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8BC201A5-1209-F493-1C1C-3A75F055FD66}"/>
                </a:ext>
              </a:extLst>
            </p:cNvPr>
            <p:cNvSpPr/>
            <p:nvPr/>
          </p:nvSpPr>
          <p:spPr>
            <a:xfrm>
              <a:off x="8472302" y="1441144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B5E9E3B6-6446-2F29-D5B9-0C435C838499}"/>
                </a:ext>
              </a:extLst>
            </p:cNvPr>
            <p:cNvSpPr/>
            <p:nvPr/>
          </p:nvSpPr>
          <p:spPr>
            <a:xfrm>
              <a:off x="3208798" y="1441144"/>
              <a:ext cx="507745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1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51393D0-D3E4-FADF-A368-CF7ED71B733E}"/>
                </a:ext>
              </a:extLst>
            </p:cNvPr>
            <p:cNvSpPr/>
            <p:nvPr/>
          </p:nvSpPr>
          <p:spPr>
            <a:xfrm>
              <a:off x="3126802" y="1359148"/>
              <a:ext cx="5938396" cy="342158"/>
            </a:xfrm>
            <a:custGeom>
              <a:avLst/>
              <a:gdLst>
                <a:gd name="connsiteX0" fmla="*/ 335960 w 5938396"/>
                <a:gd name="connsiteY0" fmla="*/ 0 h 342158"/>
                <a:gd name="connsiteX1" fmla="*/ 5602436 w 5938396"/>
                <a:gd name="connsiteY1" fmla="*/ 0 h 342158"/>
                <a:gd name="connsiteX2" fmla="*/ 5938396 w 5938396"/>
                <a:gd name="connsiteY2" fmla="*/ 335869 h 342158"/>
                <a:gd name="connsiteX3" fmla="*/ 5937132 w 5938396"/>
                <a:gd name="connsiteY3" fmla="*/ 342158 h 342158"/>
                <a:gd name="connsiteX4" fmla="*/ 1264 w 5938396"/>
                <a:gd name="connsiteY4" fmla="*/ 342158 h 342158"/>
                <a:gd name="connsiteX5" fmla="*/ 0 w 5938396"/>
                <a:gd name="connsiteY5" fmla="*/ 335869 h 342158"/>
                <a:gd name="connsiteX6" fmla="*/ 335960 w 5938396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8396" h="342158">
                  <a:moveTo>
                    <a:pt x="335960" y="0"/>
                  </a:moveTo>
                  <a:lnTo>
                    <a:pt x="5602436" y="0"/>
                  </a:lnTo>
                  <a:cubicBezTo>
                    <a:pt x="5786912" y="0"/>
                    <a:pt x="5938396" y="151390"/>
                    <a:pt x="5938396" y="335869"/>
                  </a:cubicBezTo>
                  <a:lnTo>
                    <a:pt x="5937132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35" y="0"/>
                    <a:pt x="335960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Six-Step Graduated Funnel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79A37F8-5A7C-AED5-9D1F-FBD19CB298B9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FE1CF37-14C2-3B0A-3D2C-5F9A99A4BAF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258D867-93E8-05C4-314C-5258689E15F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C6D7D5D-8D58-2966-F8FE-9DEA4BCAB556}"/>
              </a:ext>
            </a:extLst>
          </p:cNvPr>
          <p:cNvGrpSpPr/>
          <p:nvPr/>
        </p:nvGrpSpPr>
        <p:grpSpPr>
          <a:xfrm>
            <a:off x="8222100" y="4652338"/>
            <a:ext cx="2926080" cy="1290153"/>
            <a:chOff x="8921977" y="407338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58074A4-E0A9-E342-C7BF-2E0F820E276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BF48C76-15F2-DADD-B509-C0AD1EE2400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1545DF5-52DE-BD4F-53E7-842133D86174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0A6182A-2E93-8148-70BE-B2D9B45D4C7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CE9A50C-0B75-D020-222B-31F8CA6EE5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CC1D9F9-99B7-C1D6-977F-8C89C328D0B0}"/>
              </a:ext>
            </a:extLst>
          </p:cNvPr>
          <p:cNvGrpSpPr/>
          <p:nvPr/>
        </p:nvGrpSpPr>
        <p:grpSpPr>
          <a:xfrm>
            <a:off x="1043820" y="4652338"/>
            <a:ext cx="2926080" cy="1290153"/>
            <a:chOff x="332936" y="4652338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0F5F67D-8450-3395-C368-97B27DC687A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D96C8B0-FCF7-8E85-B076-D1D14EF165F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7BB5CB2-3A8E-2656-5C33-D6A36EDF24D6}"/>
              </a:ext>
            </a:extLst>
          </p:cNvPr>
          <p:cNvGrpSpPr/>
          <p:nvPr/>
        </p:nvGrpSpPr>
        <p:grpSpPr>
          <a:xfrm>
            <a:off x="9695235" y="1242150"/>
            <a:ext cx="2158326" cy="1290153"/>
            <a:chOff x="8921977" y="1466725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76F2FBE-E6A6-778B-DF06-87656B51F32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25E6D4A-8D1B-3AC2-95EA-4F99B6F3679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81DCD60-8997-98CE-781F-5CF3877A6DAA}"/>
              </a:ext>
            </a:extLst>
          </p:cNvPr>
          <p:cNvGrpSpPr/>
          <p:nvPr/>
        </p:nvGrpSpPr>
        <p:grpSpPr>
          <a:xfrm>
            <a:off x="338440" y="1242150"/>
            <a:ext cx="2158326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843D1A3-F536-23DF-1131-DCCEB8C544C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B9CE627-5949-91FB-8902-B0986536288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45" name="Graphic 44" descr="Box trolley with solid fill">
            <a:extLst>
              <a:ext uri="{FF2B5EF4-FFF2-40B4-BE49-F238E27FC236}">
                <a16:creationId xmlns:a16="http://schemas.microsoft.com/office/drawing/2014/main" id="{D04E85A4-DD97-2CFD-4AD9-980B3A44FB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4132" y="3094473"/>
            <a:ext cx="342158" cy="342158"/>
          </a:xfrm>
          <a:prstGeom prst="rect">
            <a:avLst/>
          </a:prstGeom>
        </p:spPr>
      </p:pic>
      <p:pic>
        <p:nvPicPr>
          <p:cNvPr id="47" name="Graphic 46" descr="Business Growth with solid fill">
            <a:extLst>
              <a:ext uri="{FF2B5EF4-FFF2-40B4-BE49-F238E27FC236}">
                <a16:creationId xmlns:a16="http://schemas.microsoft.com/office/drawing/2014/main" id="{36CFE086-3D8A-5394-BBCA-8D40DBE898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90218" y="4665009"/>
            <a:ext cx="342158" cy="342158"/>
          </a:xfrm>
          <a:prstGeom prst="rect">
            <a:avLst/>
          </a:prstGeom>
        </p:spPr>
      </p:pic>
      <p:pic>
        <p:nvPicPr>
          <p:cNvPr id="49" name="Graphic 48" descr="Coins with solid fill">
            <a:extLst>
              <a:ext uri="{FF2B5EF4-FFF2-40B4-BE49-F238E27FC236}">
                <a16:creationId xmlns:a16="http://schemas.microsoft.com/office/drawing/2014/main" id="{04BD574B-6369-FD46-CAF1-8D4E32D535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73522" y="3879741"/>
            <a:ext cx="342158" cy="342158"/>
          </a:xfrm>
          <a:prstGeom prst="rect">
            <a:avLst/>
          </a:prstGeom>
        </p:spPr>
      </p:pic>
      <p:pic>
        <p:nvPicPr>
          <p:cNvPr id="51" name="Graphic 50" descr="Tag with solid fill">
            <a:extLst>
              <a:ext uri="{FF2B5EF4-FFF2-40B4-BE49-F238E27FC236}">
                <a16:creationId xmlns:a16="http://schemas.microsoft.com/office/drawing/2014/main" id="{2971844A-318F-6E29-F588-FA001AB41BA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33163" y="2309205"/>
            <a:ext cx="342158" cy="342158"/>
          </a:xfrm>
          <a:prstGeom prst="rect">
            <a:avLst/>
          </a:prstGeom>
        </p:spPr>
      </p:pic>
      <p:pic>
        <p:nvPicPr>
          <p:cNvPr id="53" name="Graphic 52" descr="Target Audience with solid fill">
            <a:extLst>
              <a:ext uri="{FF2B5EF4-FFF2-40B4-BE49-F238E27FC236}">
                <a16:creationId xmlns:a16="http://schemas.microsoft.com/office/drawing/2014/main" id="{AC4217ED-ABB0-943C-AB27-CD6D3EE2436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55096" y="1523937"/>
            <a:ext cx="342158" cy="342158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E2CDECDB-A556-4189-D296-2823C629247D}"/>
              </a:ext>
            </a:extLst>
          </p:cNvPr>
          <p:cNvGrpSpPr/>
          <p:nvPr/>
        </p:nvGrpSpPr>
        <p:grpSpPr>
          <a:xfrm>
            <a:off x="5744363" y="5285488"/>
            <a:ext cx="703275" cy="671737"/>
            <a:chOff x="5744363" y="5285488"/>
            <a:chExt cx="703275" cy="671737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C2FE98E-CBD0-6091-AAEC-66DC28AE3952}"/>
                </a:ext>
              </a:extLst>
            </p:cNvPr>
            <p:cNvSpPr/>
            <p:nvPr/>
          </p:nvSpPr>
          <p:spPr>
            <a:xfrm>
              <a:off x="5744363" y="5285488"/>
              <a:ext cx="703275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84" y="0"/>
                  </a:moveTo>
                  <a:lnTo>
                    <a:pt x="10316" y="0"/>
                  </a:lnTo>
                  <a:cubicBezTo>
                    <a:pt x="4601" y="0"/>
                    <a:pt x="0" y="4817"/>
                    <a:pt x="0" y="10800"/>
                  </a:cubicBezTo>
                  <a:cubicBezTo>
                    <a:pt x="0" y="16783"/>
                    <a:pt x="4601" y="21600"/>
                    <a:pt x="10316" y="21600"/>
                  </a:cubicBezTo>
                  <a:lnTo>
                    <a:pt x="11284" y="21600"/>
                  </a:lnTo>
                  <a:cubicBezTo>
                    <a:pt x="16999" y="21600"/>
                    <a:pt x="21600" y="16783"/>
                    <a:pt x="21600" y="10800"/>
                  </a:cubicBezTo>
                  <a:cubicBezTo>
                    <a:pt x="21600" y="4817"/>
                    <a:pt x="16999" y="0"/>
                    <a:pt x="11284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75240D03-8182-5CCF-3572-33CDA9690443}"/>
                </a:ext>
              </a:extLst>
            </p:cNvPr>
            <p:cNvSpPr/>
            <p:nvPr/>
          </p:nvSpPr>
          <p:spPr>
            <a:xfrm>
              <a:off x="5842127" y="5367484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6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F06B675-9F3A-400E-4035-6FED25BB2A49}"/>
                </a:ext>
              </a:extLst>
            </p:cNvPr>
            <p:cNvSpPr/>
            <p:nvPr/>
          </p:nvSpPr>
          <p:spPr>
            <a:xfrm>
              <a:off x="5744363" y="5285488"/>
              <a:ext cx="703275" cy="342158"/>
            </a:xfrm>
            <a:custGeom>
              <a:avLst/>
              <a:gdLst>
                <a:gd name="connsiteX0" fmla="*/ 335879 w 703275"/>
                <a:gd name="connsiteY0" fmla="*/ 0 h 342158"/>
                <a:gd name="connsiteX1" fmla="*/ 367396 w 703275"/>
                <a:gd name="connsiteY1" fmla="*/ 0 h 342158"/>
                <a:gd name="connsiteX2" fmla="*/ 703275 w 703275"/>
                <a:gd name="connsiteY2" fmla="*/ 335869 h 342158"/>
                <a:gd name="connsiteX3" fmla="*/ 702012 w 703275"/>
                <a:gd name="connsiteY3" fmla="*/ 342158 h 342158"/>
                <a:gd name="connsiteX4" fmla="*/ 1264 w 703275"/>
                <a:gd name="connsiteY4" fmla="*/ 342158 h 342158"/>
                <a:gd name="connsiteX5" fmla="*/ 0 w 703275"/>
                <a:gd name="connsiteY5" fmla="*/ 335869 h 342158"/>
                <a:gd name="connsiteX6" fmla="*/ 335879 w 703275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3275" h="342158">
                  <a:moveTo>
                    <a:pt x="335879" y="0"/>
                  </a:moveTo>
                  <a:lnTo>
                    <a:pt x="367396" y="0"/>
                  </a:lnTo>
                  <a:cubicBezTo>
                    <a:pt x="553471" y="0"/>
                    <a:pt x="703275" y="149804"/>
                    <a:pt x="703275" y="335869"/>
                  </a:cubicBezTo>
                  <a:lnTo>
                    <a:pt x="702012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04" y="0"/>
                    <a:pt x="335879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3354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B1BEA91B-9724-BBFF-FD25-7D8864B341FA}"/>
              </a:ext>
            </a:extLst>
          </p:cNvPr>
          <p:cNvGrpSpPr/>
          <p:nvPr/>
        </p:nvGrpSpPr>
        <p:grpSpPr>
          <a:xfrm>
            <a:off x="5194834" y="4500220"/>
            <a:ext cx="1802334" cy="671737"/>
            <a:chOff x="5194834" y="4500220"/>
            <a:chExt cx="1802334" cy="671737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6DA43F2-2643-15D6-F889-97EF55D3496B}"/>
                </a:ext>
              </a:extLst>
            </p:cNvPr>
            <p:cNvSpPr/>
            <p:nvPr/>
          </p:nvSpPr>
          <p:spPr>
            <a:xfrm>
              <a:off x="5194834" y="4500220"/>
              <a:ext cx="1802333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75" y="0"/>
                  </a:moveTo>
                  <a:lnTo>
                    <a:pt x="4025" y="0"/>
                  </a:lnTo>
                  <a:cubicBezTo>
                    <a:pt x="1795" y="0"/>
                    <a:pt x="0" y="4817"/>
                    <a:pt x="0" y="10800"/>
                  </a:cubicBezTo>
                  <a:cubicBezTo>
                    <a:pt x="0" y="16783"/>
                    <a:pt x="1795" y="21600"/>
                    <a:pt x="4025" y="21600"/>
                  </a:cubicBezTo>
                  <a:lnTo>
                    <a:pt x="17575" y="21600"/>
                  </a:lnTo>
                  <a:cubicBezTo>
                    <a:pt x="19805" y="21600"/>
                    <a:pt x="21600" y="16783"/>
                    <a:pt x="21600" y="10800"/>
                  </a:cubicBezTo>
                  <a:cubicBezTo>
                    <a:pt x="21600" y="4817"/>
                    <a:pt x="19805" y="0"/>
                    <a:pt x="17575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6A2BF2DC-40BF-AF6C-5AF5-E5C4333BF3E4}"/>
                </a:ext>
              </a:extLst>
            </p:cNvPr>
            <p:cNvSpPr/>
            <p:nvPr/>
          </p:nvSpPr>
          <p:spPr>
            <a:xfrm>
              <a:off x="6407424" y="4582216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FAB0DE9B-2D61-EC06-5C89-F6CB300F823F}"/>
                </a:ext>
              </a:extLst>
            </p:cNvPr>
            <p:cNvSpPr/>
            <p:nvPr/>
          </p:nvSpPr>
          <p:spPr>
            <a:xfrm>
              <a:off x="5276831" y="4582216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5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806D7BC-9D9B-D3F1-E9A9-9594BF4CCCE0}"/>
                </a:ext>
              </a:extLst>
            </p:cNvPr>
            <p:cNvSpPr/>
            <p:nvPr/>
          </p:nvSpPr>
          <p:spPr>
            <a:xfrm>
              <a:off x="5194835" y="4500220"/>
              <a:ext cx="1802333" cy="342158"/>
            </a:xfrm>
            <a:custGeom>
              <a:avLst/>
              <a:gdLst>
                <a:gd name="connsiteX0" fmla="*/ 335852 w 1802333"/>
                <a:gd name="connsiteY0" fmla="*/ 0 h 342158"/>
                <a:gd name="connsiteX1" fmla="*/ 1466482 w 1802333"/>
                <a:gd name="connsiteY1" fmla="*/ 0 h 342158"/>
                <a:gd name="connsiteX2" fmla="*/ 1802333 w 1802333"/>
                <a:gd name="connsiteY2" fmla="*/ 335869 h 342158"/>
                <a:gd name="connsiteX3" fmla="*/ 1801070 w 1802333"/>
                <a:gd name="connsiteY3" fmla="*/ 342158 h 342158"/>
                <a:gd name="connsiteX4" fmla="*/ 1264 w 1802333"/>
                <a:gd name="connsiteY4" fmla="*/ 342158 h 342158"/>
                <a:gd name="connsiteX5" fmla="*/ 0 w 1802333"/>
                <a:gd name="connsiteY5" fmla="*/ 335869 h 342158"/>
                <a:gd name="connsiteX6" fmla="*/ 335852 w 1802333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02333" h="342158">
                  <a:moveTo>
                    <a:pt x="335852" y="0"/>
                  </a:moveTo>
                  <a:lnTo>
                    <a:pt x="1466482" y="0"/>
                  </a:lnTo>
                  <a:cubicBezTo>
                    <a:pt x="1652556" y="0"/>
                    <a:pt x="1802333" y="149804"/>
                    <a:pt x="1802333" y="335869"/>
                  </a:cubicBezTo>
                  <a:lnTo>
                    <a:pt x="1801070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777" y="0"/>
                    <a:pt x="335852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876408F-D22C-F2E0-5A48-7FC8DAD4F375}"/>
              </a:ext>
            </a:extLst>
          </p:cNvPr>
          <p:cNvGrpSpPr/>
          <p:nvPr/>
        </p:nvGrpSpPr>
        <p:grpSpPr>
          <a:xfrm>
            <a:off x="4711530" y="3714952"/>
            <a:ext cx="2768942" cy="671737"/>
            <a:chOff x="4711530" y="3714952"/>
            <a:chExt cx="2768942" cy="671737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8006E5A1-777E-5B13-99F2-4E64357DC6BE}"/>
                </a:ext>
              </a:extLst>
            </p:cNvPr>
            <p:cNvSpPr/>
            <p:nvPr/>
          </p:nvSpPr>
          <p:spPr>
            <a:xfrm>
              <a:off x="4711530" y="3714952"/>
              <a:ext cx="2768941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80" y="0"/>
                  </a:moveTo>
                  <a:lnTo>
                    <a:pt x="2620" y="0"/>
                  </a:lnTo>
                  <a:cubicBezTo>
                    <a:pt x="1169" y="0"/>
                    <a:pt x="0" y="4817"/>
                    <a:pt x="0" y="10800"/>
                  </a:cubicBezTo>
                  <a:cubicBezTo>
                    <a:pt x="0" y="16783"/>
                    <a:pt x="1169" y="21600"/>
                    <a:pt x="2620" y="21600"/>
                  </a:cubicBezTo>
                  <a:lnTo>
                    <a:pt x="18980" y="21600"/>
                  </a:lnTo>
                  <a:cubicBezTo>
                    <a:pt x="20431" y="21600"/>
                    <a:pt x="21600" y="16783"/>
                    <a:pt x="21600" y="10800"/>
                  </a:cubicBezTo>
                  <a:cubicBezTo>
                    <a:pt x="21600" y="4817"/>
                    <a:pt x="20419" y="0"/>
                    <a:pt x="1898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53F25073-35C8-F20A-FF55-D6E73CD9A974}"/>
                </a:ext>
              </a:extLst>
            </p:cNvPr>
            <p:cNvSpPr/>
            <p:nvPr/>
          </p:nvSpPr>
          <p:spPr>
            <a:xfrm>
              <a:off x="6890728" y="3796948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1784E6EE-B372-7054-B43E-67902021D233}"/>
                </a:ext>
              </a:extLst>
            </p:cNvPr>
            <p:cNvSpPr/>
            <p:nvPr/>
          </p:nvSpPr>
          <p:spPr>
            <a:xfrm>
              <a:off x="4793527" y="3796948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4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018E4CD-DE93-CE3B-A7D7-5BACCFC16857}"/>
                </a:ext>
              </a:extLst>
            </p:cNvPr>
            <p:cNvSpPr/>
            <p:nvPr/>
          </p:nvSpPr>
          <p:spPr>
            <a:xfrm>
              <a:off x="4711531" y="3714952"/>
              <a:ext cx="2768941" cy="342158"/>
            </a:xfrm>
            <a:custGeom>
              <a:avLst/>
              <a:gdLst>
                <a:gd name="connsiteX0" fmla="*/ 335863 w 2768941"/>
                <a:gd name="connsiteY0" fmla="*/ 0 h 342158"/>
                <a:gd name="connsiteX1" fmla="*/ 2433079 w 2768941"/>
                <a:gd name="connsiteY1" fmla="*/ 0 h 342158"/>
                <a:gd name="connsiteX2" fmla="*/ 2768941 w 2768941"/>
                <a:gd name="connsiteY2" fmla="*/ 335869 h 342158"/>
                <a:gd name="connsiteX3" fmla="*/ 2767677 w 2768941"/>
                <a:gd name="connsiteY3" fmla="*/ 342158 h 342158"/>
                <a:gd name="connsiteX4" fmla="*/ 1264 w 2768941"/>
                <a:gd name="connsiteY4" fmla="*/ 342158 h 342158"/>
                <a:gd name="connsiteX5" fmla="*/ 0 w 2768941"/>
                <a:gd name="connsiteY5" fmla="*/ 335869 h 342158"/>
                <a:gd name="connsiteX6" fmla="*/ 335863 w 2768941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8941" h="342158">
                  <a:moveTo>
                    <a:pt x="335863" y="0"/>
                  </a:moveTo>
                  <a:lnTo>
                    <a:pt x="2433079" y="0"/>
                  </a:lnTo>
                  <a:cubicBezTo>
                    <a:pt x="2617547" y="0"/>
                    <a:pt x="2768941" y="149804"/>
                    <a:pt x="2768941" y="335869"/>
                  </a:cubicBezTo>
                  <a:lnTo>
                    <a:pt x="2767677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56" y="0"/>
                    <a:pt x="335863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24CF3F2-4D22-3B51-53B3-891D8B2C5C61}"/>
              </a:ext>
            </a:extLst>
          </p:cNvPr>
          <p:cNvGrpSpPr/>
          <p:nvPr/>
        </p:nvGrpSpPr>
        <p:grpSpPr>
          <a:xfrm>
            <a:off x="4180922" y="2929684"/>
            <a:ext cx="3830156" cy="671737"/>
            <a:chOff x="4180922" y="2929684"/>
            <a:chExt cx="3830156" cy="671737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B3266076-5FC8-3417-3A62-9389AC505F16}"/>
                </a:ext>
              </a:extLst>
            </p:cNvPr>
            <p:cNvSpPr/>
            <p:nvPr/>
          </p:nvSpPr>
          <p:spPr>
            <a:xfrm>
              <a:off x="4180922" y="2929684"/>
              <a:ext cx="3830156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06" y="0"/>
                  </a:moveTo>
                  <a:lnTo>
                    <a:pt x="1894" y="0"/>
                  </a:lnTo>
                  <a:cubicBezTo>
                    <a:pt x="845" y="0"/>
                    <a:pt x="0" y="4817"/>
                    <a:pt x="0" y="10800"/>
                  </a:cubicBezTo>
                  <a:cubicBezTo>
                    <a:pt x="0" y="16783"/>
                    <a:pt x="845" y="21600"/>
                    <a:pt x="1894" y="21600"/>
                  </a:cubicBezTo>
                  <a:lnTo>
                    <a:pt x="19706" y="21600"/>
                  </a:lnTo>
                  <a:cubicBezTo>
                    <a:pt x="20755" y="21600"/>
                    <a:pt x="21600" y="16783"/>
                    <a:pt x="21600" y="10800"/>
                  </a:cubicBezTo>
                  <a:cubicBezTo>
                    <a:pt x="21600" y="4817"/>
                    <a:pt x="20755" y="0"/>
                    <a:pt x="19706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8050CD88-8224-D5FC-8A40-8162A2EA57A5}"/>
                </a:ext>
              </a:extLst>
            </p:cNvPr>
            <p:cNvSpPr/>
            <p:nvPr/>
          </p:nvSpPr>
          <p:spPr>
            <a:xfrm>
              <a:off x="7421338" y="3011680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350472FC-F837-9AF6-9D96-05A67F79606C}"/>
                </a:ext>
              </a:extLst>
            </p:cNvPr>
            <p:cNvSpPr/>
            <p:nvPr/>
          </p:nvSpPr>
          <p:spPr>
            <a:xfrm>
              <a:off x="4262919" y="3011680"/>
              <a:ext cx="507745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3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B4FB4DF-C3B9-851D-F6BA-55C96E85D925}"/>
                </a:ext>
              </a:extLst>
            </p:cNvPr>
            <p:cNvSpPr/>
            <p:nvPr/>
          </p:nvSpPr>
          <p:spPr>
            <a:xfrm>
              <a:off x="4180922" y="2929684"/>
              <a:ext cx="3830156" cy="342158"/>
            </a:xfrm>
            <a:custGeom>
              <a:avLst/>
              <a:gdLst>
                <a:gd name="connsiteX0" fmla="*/ 335848 w 3830156"/>
                <a:gd name="connsiteY0" fmla="*/ 0 h 342158"/>
                <a:gd name="connsiteX1" fmla="*/ 3494308 w 3830156"/>
                <a:gd name="connsiteY1" fmla="*/ 0 h 342158"/>
                <a:gd name="connsiteX2" fmla="*/ 3830156 w 3830156"/>
                <a:gd name="connsiteY2" fmla="*/ 335869 h 342158"/>
                <a:gd name="connsiteX3" fmla="*/ 3828892 w 3830156"/>
                <a:gd name="connsiteY3" fmla="*/ 342158 h 342158"/>
                <a:gd name="connsiteX4" fmla="*/ 1264 w 3830156"/>
                <a:gd name="connsiteY4" fmla="*/ 342158 h 342158"/>
                <a:gd name="connsiteX5" fmla="*/ 0 w 3830156"/>
                <a:gd name="connsiteY5" fmla="*/ 335869 h 342158"/>
                <a:gd name="connsiteX6" fmla="*/ 335848 w 3830156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30156" h="342158">
                  <a:moveTo>
                    <a:pt x="335848" y="0"/>
                  </a:moveTo>
                  <a:lnTo>
                    <a:pt x="3494308" y="0"/>
                  </a:lnTo>
                  <a:cubicBezTo>
                    <a:pt x="3680319" y="0"/>
                    <a:pt x="3830156" y="149804"/>
                    <a:pt x="3830156" y="335869"/>
                  </a:cubicBezTo>
                  <a:lnTo>
                    <a:pt x="3828892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37" y="0"/>
                    <a:pt x="335848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2E98415-E37F-0FD9-B7F7-043892A2E0A5}"/>
              </a:ext>
            </a:extLst>
          </p:cNvPr>
          <p:cNvGrpSpPr/>
          <p:nvPr/>
        </p:nvGrpSpPr>
        <p:grpSpPr>
          <a:xfrm>
            <a:off x="3651891" y="2144416"/>
            <a:ext cx="4888218" cy="671737"/>
            <a:chOff x="3651891" y="2144416"/>
            <a:chExt cx="4888218" cy="671737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279BF7B-99A1-9C8F-2867-4D66403BE519}"/>
                </a:ext>
              </a:extLst>
            </p:cNvPr>
            <p:cNvSpPr/>
            <p:nvPr/>
          </p:nvSpPr>
          <p:spPr>
            <a:xfrm>
              <a:off x="3651891" y="2144416"/>
              <a:ext cx="4888218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16" y="0"/>
                  </a:moveTo>
                  <a:lnTo>
                    <a:pt x="1484" y="0"/>
                  </a:lnTo>
                  <a:cubicBezTo>
                    <a:pt x="662" y="0"/>
                    <a:pt x="0" y="4817"/>
                    <a:pt x="0" y="10800"/>
                  </a:cubicBezTo>
                  <a:cubicBezTo>
                    <a:pt x="0" y="16783"/>
                    <a:pt x="662" y="21600"/>
                    <a:pt x="1484" y="21600"/>
                  </a:cubicBezTo>
                  <a:lnTo>
                    <a:pt x="20116" y="21600"/>
                  </a:lnTo>
                  <a:cubicBezTo>
                    <a:pt x="20938" y="21600"/>
                    <a:pt x="21600" y="16783"/>
                    <a:pt x="21600" y="10800"/>
                  </a:cubicBezTo>
                  <a:cubicBezTo>
                    <a:pt x="21600" y="4817"/>
                    <a:pt x="20938" y="0"/>
                    <a:pt x="20116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8B08624D-9522-8562-6C35-07A8EF15A74A}"/>
                </a:ext>
              </a:extLst>
            </p:cNvPr>
            <p:cNvSpPr/>
            <p:nvPr/>
          </p:nvSpPr>
          <p:spPr>
            <a:xfrm>
              <a:off x="7950369" y="2226412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C0CB341E-B2A6-39A3-4A9E-A24C263F9CF7}"/>
                </a:ext>
              </a:extLst>
            </p:cNvPr>
            <p:cNvSpPr/>
            <p:nvPr/>
          </p:nvSpPr>
          <p:spPr>
            <a:xfrm>
              <a:off x="3733888" y="2226412"/>
              <a:ext cx="507745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2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454D7D2-4F65-A40F-FD8D-54446768CB4E}"/>
                </a:ext>
              </a:extLst>
            </p:cNvPr>
            <p:cNvSpPr/>
            <p:nvPr/>
          </p:nvSpPr>
          <p:spPr>
            <a:xfrm>
              <a:off x="3651891" y="2144416"/>
              <a:ext cx="4888218" cy="342158"/>
            </a:xfrm>
            <a:custGeom>
              <a:avLst/>
              <a:gdLst>
                <a:gd name="connsiteX0" fmla="*/ 335839 w 4888218"/>
                <a:gd name="connsiteY0" fmla="*/ 0 h 342158"/>
                <a:gd name="connsiteX1" fmla="*/ 4552380 w 4888218"/>
                <a:gd name="connsiteY1" fmla="*/ 0 h 342158"/>
                <a:gd name="connsiteX2" fmla="*/ 4888218 w 4888218"/>
                <a:gd name="connsiteY2" fmla="*/ 335869 h 342158"/>
                <a:gd name="connsiteX3" fmla="*/ 4886954 w 4888218"/>
                <a:gd name="connsiteY3" fmla="*/ 342158 h 342158"/>
                <a:gd name="connsiteX4" fmla="*/ 1264 w 4888218"/>
                <a:gd name="connsiteY4" fmla="*/ 342158 h 342158"/>
                <a:gd name="connsiteX5" fmla="*/ 0 w 4888218"/>
                <a:gd name="connsiteY5" fmla="*/ 335869 h 342158"/>
                <a:gd name="connsiteX6" fmla="*/ 335839 w 4888218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88218" h="342158">
                  <a:moveTo>
                    <a:pt x="335839" y="0"/>
                  </a:moveTo>
                  <a:lnTo>
                    <a:pt x="4552380" y="0"/>
                  </a:lnTo>
                  <a:cubicBezTo>
                    <a:pt x="4738403" y="0"/>
                    <a:pt x="4888218" y="149804"/>
                    <a:pt x="4888218" y="335869"/>
                  </a:cubicBezTo>
                  <a:lnTo>
                    <a:pt x="4886954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15" y="0"/>
                    <a:pt x="335839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951C9F1-3909-61F7-EC81-0AFE3A49FB49}"/>
              </a:ext>
            </a:extLst>
          </p:cNvPr>
          <p:cNvGrpSpPr/>
          <p:nvPr/>
        </p:nvGrpSpPr>
        <p:grpSpPr>
          <a:xfrm>
            <a:off x="3126802" y="1359148"/>
            <a:ext cx="5938396" cy="671737"/>
            <a:chOff x="3126802" y="1359148"/>
            <a:chExt cx="5938396" cy="67173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7E64C2B7-1DEC-5511-8D99-C77671614278}"/>
                </a:ext>
              </a:extLst>
            </p:cNvPr>
            <p:cNvSpPr/>
            <p:nvPr/>
          </p:nvSpPr>
          <p:spPr>
            <a:xfrm>
              <a:off x="3126802" y="1359148"/>
              <a:ext cx="5938396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78" y="0"/>
                  </a:moveTo>
                  <a:lnTo>
                    <a:pt x="1222" y="0"/>
                  </a:lnTo>
                  <a:cubicBezTo>
                    <a:pt x="545" y="0"/>
                    <a:pt x="0" y="4817"/>
                    <a:pt x="0" y="10800"/>
                  </a:cubicBezTo>
                  <a:cubicBezTo>
                    <a:pt x="0" y="16783"/>
                    <a:pt x="545" y="21600"/>
                    <a:pt x="1222" y="21600"/>
                  </a:cubicBezTo>
                  <a:lnTo>
                    <a:pt x="20378" y="21600"/>
                  </a:lnTo>
                  <a:cubicBezTo>
                    <a:pt x="21055" y="21600"/>
                    <a:pt x="21600" y="16783"/>
                    <a:pt x="21600" y="10800"/>
                  </a:cubicBezTo>
                  <a:cubicBezTo>
                    <a:pt x="21600" y="4868"/>
                    <a:pt x="21049" y="0"/>
                    <a:pt x="20378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8BC201A5-1209-F493-1C1C-3A75F055FD66}"/>
                </a:ext>
              </a:extLst>
            </p:cNvPr>
            <p:cNvSpPr/>
            <p:nvPr/>
          </p:nvSpPr>
          <p:spPr>
            <a:xfrm>
              <a:off x="8472302" y="1441144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B5E9E3B6-6446-2F29-D5B9-0C435C838499}"/>
                </a:ext>
              </a:extLst>
            </p:cNvPr>
            <p:cNvSpPr/>
            <p:nvPr/>
          </p:nvSpPr>
          <p:spPr>
            <a:xfrm>
              <a:off x="3208798" y="1441144"/>
              <a:ext cx="507745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1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51393D0-D3E4-FADF-A368-CF7ED71B733E}"/>
                </a:ext>
              </a:extLst>
            </p:cNvPr>
            <p:cNvSpPr/>
            <p:nvPr/>
          </p:nvSpPr>
          <p:spPr>
            <a:xfrm>
              <a:off x="3126802" y="1359148"/>
              <a:ext cx="5938396" cy="342158"/>
            </a:xfrm>
            <a:custGeom>
              <a:avLst/>
              <a:gdLst>
                <a:gd name="connsiteX0" fmla="*/ 335960 w 5938396"/>
                <a:gd name="connsiteY0" fmla="*/ 0 h 342158"/>
                <a:gd name="connsiteX1" fmla="*/ 5602436 w 5938396"/>
                <a:gd name="connsiteY1" fmla="*/ 0 h 342158"/>
                <a:gd name="connsiteX2" fmla="*/ 5938396 w 5938396"/>
                <a:gd name="connsiteY2" fmla="*/ 335869 h 342158"/>
                <a:gd name="connsiteX3" fmla="*/ 5937132 w 5938396"/>
                <a:gd name="connsiteY3" fmla="*/ 342158 h 342158"/>
                <a:gd name="connsiteX4" fmla="*/ 1264 w 5938396"/>
                <a:gd name="connsiteY4" fmla="*/ 342158 h 342158"/>
                <a:gd name="connsiteX5" fmla="*/ 0 w 5938396"/>
                <a:gd name="connsiteY5" fmla="*/ 335869 h 342158"/>
                <a:gd name="connsiteX6" fmla="*/ 335960 w 5938396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8396" h="342158">
                  <a:moveTo>
                    <a:pt x="335960" y="0"/>
                  </a:moveTo>
                  <a:lnTo>
                    <a:pt x="5602436" y="0"/>
                  </a:lnTo>
                  <a:cubicBezTo>
                    <a:pt x="5786912" y="0"/>
                    <a:pt x="5938396" y="151390"/>
                    <a:pt x="5938396" y="335869"/>
                  </a:cubicBezTo>
                  <a:lnTo>
                    <a:pt x="5937132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35" y="0"/>
                    <a:pt x="335960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Six-Step Graduated Funnel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79A37F8-5A7C-AED5-9D1F-FBD19CB298B9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FE1CF37-14C2-3B0A-3D2C-5F9A99A4BAF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258D867-93E8-05C4-314C-5258689E15F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C6D7D5D-8D58-2966-F8FE-9DEA4BCAB556}"/>
              </a:ext>
            </a:extLst>
          </p:cNvPr>
          <p:cNvGrpSpPr/>
          <p:nvPr/>
        </p:nvGrpSpPr>
        <p:grpSpPr>
          <a:xfrm>
            <a:off x="8222100" y="4652338"/>
            <a:ext cx="2926080" cy="1290153"/>
            <a:chOff x="8921977" y="407338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58074A4-E0A9-E342-C7BF-2E0F820E276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BF48C76-15F2-DADD-B509-C0AD1EE2400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1545DF5-52DE-BD4F-53E7-842133D86174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0A6182A-2E93-8148-70BE-B2D9B45D4C7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CE9A50C-0B75-D020-222B-31F8CA6EE5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CC1D9F9-99B7-C1D6-977F-8C89C328D0B0}"/>
              </a:ext>
            </a:extLst>
          </p:cNvPr>
          <p:cNvGrpSpPr/>
          <p:nvPr/>
        </p:nvGrpSpPr>
        <p:grpSpPr>
          <a:xfrm>
            <a:off x="1043820" y="4652338"/>
            <a:ext cx="2926080" cy="1290153"/>
            <a:chOff x="332936" y="4652338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0F5F67D-8450-3395-C368-97B27DC687A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D96C8B0-FCF7-8E85-B076-D1D14EF165F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7BB5CB2-3A8E-2656-5C33-D6A36EDF24D6}"/>
              </a:ext>
            </a:extLst>
          </p:cNvPr>
          <p:cNvGrpSpPr/>
          <p:nvPr/>
        </p:nvGrpSpPr>
        <p:grpSpPr>
          <a:xfrm>
            <a:off x="9695235" y="1242150"/>
            <a:ext cx="2158326" cy="1290153"/>
            <a:chOff x="8921977" y="1466725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76F2FBE-E6A6-778B-DF06-87656B51F32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25E6D4A-8D1B-3AC2-95EA-4F99B6F3679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81DCD60-8997-98CE-781F-5CF3877A6DAA}"/>
              </a:ext>
            </a:extLst>
          </p:cNvPr>
          <p:cNvGrpSpPr/>
          <p:nvPr/>
        </p:nvGrpSpPr>
        <p:grpSpPr>
          <a:xfrm>
            <a:off x="338440" y="1242150"/>
            <a:ext cx="2158326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843D1A3-F536-23DF-1131-DCCEB8C544C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B9CE627-5949-91FB-8902-B0986536288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45" name="Graphic 44" descr="Box trolley with solid fill">
            <a:extLst>
              <a:ext uri="{FF2B5EF4-FFF2-40B4-BE49-F238E27FC236}">
                <a16:creationId xmlns:a16="http://schemas.microsoft.com/office/drawing/2014/main" id="{D04E85A4-DD97-2CFD-4AD9-980B3A44FB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4132" y="3094473"/>
            <a:ext cx="342158" cy="342158"/>
          </a:xfrm>
          <a:prstGeom prst="rect">
            <a:avLst/>
          </a:prstGeom>
        </p:spPr>
      </p:pic>
      <p:pic>
        <p:nvPicPr>
          <p:cNvPr id="47" name="Graphic 46" descr="Business Growth with solid fill">
            <a:extLst>
              <a:ext uri="{FF2B5EF4-FFF2-40B4-BE49-F238E27FC236}">
                <a16:creationId xmlns:a16="http://schemas.microsoft.com/office/drawing/2014/main" id="{36CFE086-3D8A-5394-BBCA-8D40DBE898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90218" y="4665009"/>
            <a:ext cx="342158" cy="342158"/>
          </a:xfrm>
          <a:prstGeom prst="rect">
            <a:avLst/>
          </a:prstGeom>
        </p:spPr>
      </p:pic>
      <p:pic>
        <p:nvPicPr>
          <p:cNvPr id="49" name="Graphic 48" descr="Coins with solid fill">
            <a:extLst>
              <a:ext uri="{FF2B5EF4-FFF2-40B4-BE49-F238E27FC236}">
                <a16:creationId xmlns:a16="http://schemas.microsoft.com/office/drawing/2014/main" id="{04BD574B-6369-FD46-CAF1-8D4E32D535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73522" y="3879741"/>
            <a:ext cx="342158" cy="342158"/>
          </a:xfrm>
          <a:prstGeom prst="rect">
            <a:avLst/>
          </a:prstGeom>
        </p:spPr>
      </p:pic>
      <p:pic>
        <p:nvPicPr>
          <p:cNvPr id="51" name="Graphic 50" descr="Tag with solid fill">
            <a:extLst>
              <a:ext uri="{FF2B5EF4-FFF2-40B4-BE49-F238E27FC236}">
                <a16:creationId xmlns:a16="http://schemas.microsoft.com/office/drawing/2014/main" id="{2971844A-318F-6E29-F588-FA001AB41BA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33163" y="2309205"/>
            <a:ext cx="342158" cy="342158"/>
          </a:xfrm>
          <a:prstGeom prst="rect">
            <a:avLst/>
          </a:prstGeom>
        </p:spPr>
      </p:pic>
      <p:pic>
        <p:nvPicPr>
          <p:cNvPr id="53" name="Graphic 52" descr="Target Audience with solid fill">
            <a:extLst>
              <a:ext uri="{FF2B5EF4-FFF2-40B4-BE49-F238E27FC236}">
                <a16:creationId xmlns:a16="http://schemas.microsoft.com/office/drawing/2014/main" id="{AC4217ED-ABB0-943C-AB27-CD6D3EE2436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55096" y="1523937"/>
            <a:ext cx="342158" cy="342158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E2CDECDB-A556-4189-D296-2823C629247D}"/>
              </a:ext>
            </a:extLst>
          </p:cNvPr>
          <p:cNvGrpSpPr/>
          <p:nvPr/>
        </p:nvGrpSpPr>
        <p:grpSpPr>
          <a:xfrm>
            <a:off x="5744363" y="5285488"/>
            <a:ext cx="703275" cy="671737"/>
            <a:chOff x="5744363" y="5285488"/>
            <a:chExt cx="703275" cy="671737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C2FE98E-CBD0-6091-AAEC-66DC28AE3952}"/>
                </a:ext>
              </a:extLst>
            </p:cNvPr>
            <p:cNvSpPr/>
            <p:nvPr/>
          </p:nvSpPr>
          <p:spPr>
            <a:xfrm>
              <a:off x="5744363" y="5285488"/>
              <a:ext cx="703275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84" y="0"/>
                  </a:moveTo>
                  <a:lnTo>
                    <a:pt x="10316" y="0"/>
                  </a:lnTo>
                  <a:cubicBezTo>
                    <a:pt x="4601" y="0"/>
                    <a:pt x="0" y="4817"/>
                    <a:pt x="0" y="10800"/>
                  </a:cubicBezTo>
                  <a:cubicBezTo>
                    <a:pt x="0" y="16783"/>
                    <a:pt x="4601" y="21600"/>
                    <a:pt x="10316" y="21600"/>
                  </a:cubicBezTo>
                  <a:lnTo>
                    <a:pt x="11284" y="21600"/>
                  </a:lnTo>
                  <a:cubicBezTo>
                    <a:pt x="16999" y="21600"/>
                    <a:pt x="21600" y="16783"/>
                    <a:pt x="21600" y="10800"/>
                  </a:cubicBezTo>
                  <a:cubicBezTo>
                    <a:pt x="21600" y="4817"/>
                    <a:pt x="16999" y="0"/>
                    <a:pt x="11284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75240D03-8182-5CCF-3572-33CDA9690443}"/>
                </a:ext>
              </a:extLst>
            </p:cNvPr>
            <p:cNvSpPr/>
            <p:nvPr/>
          </p:nvSpPr>
          <p:spPr>
            <a:xfrm>
              <a:off x="5842127" y="5367484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6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F06B675-9F3A-400E-4035-6FED25BB2A49}"/>
                </a:ext>
              </a:extLst>
            </p:cNvPr>
            <p:cNvSpPr/>
            <p:nvPr/>
          </p:nvSpPr>
          <p:spPr>
            <a:xfrm>
              <a:off x="5744363" y="5285488"/>
              <a:ext cx="703275" cy="342158"/>
            </a:xfrm>
            <a:custGeom>
              <a:avLst/>
              <a:gdLst>
                <a:gd name="connsiteX0" fmla="*/ 335879 w 703275"/>
                <a:gd name="connsiteY0" fmla="*/ 0 h 342158"/>
                <a:gd name="connsiteX1" fmla="*/ 367396 w 703275"/>
                <a:gd name="connsiteY1" fmla="*/ 0 h 342158"/>
                <a:gd name="connsiteX2" fmla="*/ 703275 w 703275"/>
                <a:gd name="connsiteY2" fmla="*/ 335869 h 342158"/>
                <a:gd name="connsiteX3" fmla="*/ 702012 w 703275"/>
                <a:gd name="connsiteY3" fmla="*/ 342158 h 342158"/>
                <a:gd name="connsiteX4" fmla="*/ 1264 w 703275"/>
                <a:gd name="connsiteY4" fmla="*/ 342158 h 342158"/>
                <a:gd name="connsiteX5" fmla="*/ 0 w 703275"/>
                <a:gd name="connsiteY5" fmla="*/ 335869 h 342158"/>
                <a:gd name="connsiteX6" fmla="*/ 335879 w 703275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3275" h="342158">
                  <a:moveTo>
                    <a:pt x="335879" y="0"/>
                  </a:moveTo>
                  <a:lnTo>
                    <a:pt x="367396" y="0"/>
                  </a:lnTo>
                  <a:cubicBezTo>
                    <a:pt x="553471" y="0"/>
                    <a:pt x="703275" y="149804"/>
                    <a:pt x="703275" y="335869"/>
                  </a:cubicBezTo>
                  <a:lnTo>
                    <a:pt x="702012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04" y="0"/>
                    <a:pt x="335879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00470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8508</TotalTime>
  <Words>489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Six-Step Graduated Funnel – Slide Template</vt:lpstr>
      <vt:lpstr>Six-Step Graduated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Six-Step Graduated Funnel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2023-04-05T19:45:36Z</dcterms:modified>
  <cp:category>Charts &amp; Diagrams</cp:category>
</cp:coreProperties>
</file>