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20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4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69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82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1C561B42-37AD-F22D-6F5C-95DFFC32624E}"/>
              </a:ext>
            </a:extLst>
          </p:cNvPr>
          <p:cNvGrpSpPr/>
          <p:nvPr/>
        </p:nvGrpSpPr>
        <p:grpSpPr>
          <a:xfrm>
            <a:off x="5025795" y="4077328"/>
            <a:ext cx="2140420" cy="795528"/>
            <a:chOff x="5025795" y="4077328"/>
            <a:chExt cx="2140420" cy="795528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3C6AD29D-1798-B6F8-0F60-BDDD0801E315}"/>
                </a:ext>
              </a:extLst>
            </p:cNvPr>
            <p:cNvSpPr/>
            <p:nvPr/>
          </p:nvSpPr>
          <p:spPr>
            <a:xfrm>
              <a:off x="5025795" y="4077328"/>
              <a:ext cx="2140410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7569" y="0"/>
                  </a:moveTo>
                  <a:lnTo>
                    <a:pt x="4016" y="0"/>
                  </a:lnTo>
                  <a:cubicBezTo>
                    <a:pt x="1788" y="0"/>
                    <a:pt x="0" y="4852"/>
                    <a:pt x="0" y="10800"/>
                  </a:cubicBezTo>
                  <a:cubicBezTo>
                    <a:pt x="0" y="16791"/>
                    <a:pt x="1804" y="21600"/>
                    <a:pt x="4016" y="21600"/>
                  </a:cubicBezTo>
                  <a:lnTo>
                    <a:pt x="17569" y="21600"/>
                  </a:lnTo>
                  <a:cubicBezTo>
                    <a:pt x="19796" y="21600"/>
                    <a:pt x="21584" y="16748"/>
                    <a:pt x="21584" y="10800"/>
                  </a:cubicBezTo>
                  <a:cubicBezTo>
                    <a:pt x="21600" y="4852"/>
                    <a:pt x="19796" y="0"/>
                    <a:pt x="17569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3EAC6ABD-A679-3924-8EA0-369478BDD56D}"/>
                </a:ext>
              </a:extLst>
            </p:cNvPr>
            <p:cNvSpPr/>
            <p:nvPr/>
          </p:nvSpPr>
          <p:spPr>
            <a:xfrm>
              <a:off x="6466671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E2722B51-B7AC-0A95-C7A2-9F50924ADF12}"/>
                </a:ext>
              </a:extLst>
            </p:cNvPr>
            <p:cNvSpPr/>
            <p:nvPr/>
          </p:nvSpPr>
          <p:spPr>
            <a:xfrm>
              <a:off x="5121787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95565E8-7B6B-7038-45A5-C71262D2FDA0}"/>
                </a:ext>
              </a:extLst>
            </p:cNvPr>
            <p:cNvSpPr/>
            <p:nvPr/>
          </p:nvSpPr>
          <p:spPr>
            <a:xfrm>
              <a:off x="5025795" y="4077328"/>
              <a:ext cx="2140420" cy="398752"/>
            </a:xfrm>
            <a:custGeom>
              <a:avLst/>
              <a:gdLst>
                <a:gd name="connsiteX0" fmla="*/ 398253 w 2140420"/>
                <a:gd name="connsiteY0" fmla="*/ 0 h 398752"/>
                <a:gd name="connsiteX1" fmla="*/ 1742257 w 2140420"/>
                <a:gd name="connsiteY1" fmla="*/ 0 h 398752"/>
                <a:gd name="connsiteX2" fmla="*/ 2140410 w 2140420"/>
                <a:gd name="connsiteY2" fmla="*/ 397764 h 398752"/>
                <a:gd name="connsiteX3" fmla="*/ 2140211 w 2140420"/>
                <a:gd name="connsiteY3" fmla="*/ 398752 h 398752"/>
                <a:gd name="connsiteX4" fmla="*/ 200 w 2140420"/>
                <a:gd name="connsiteY4" fmla="*/ 398752 h 398752"/>
                <a:gd name="connsiteX5" fmla="*/ 0 w 2140420"/>
                <a:gd name="connsiteY5" fmla="*/ 397764 h 398752"/>
                <a:gd name="connsiteX6" fmla="*/ 398253 w 2140420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420" h="398752">
                  <a:moveTo>
                    <a:pt x="398253" y="0"/>
                  </a:moveTo>
                  <a:lnTo>
                    <a:pt x="1742257" y="0"/>
                  </a:lnTo>
                  <a:cubicBezTo>
                    <a:pt x="1963100" y="0"/>
                    <a:pt x="2141997" y="178699"/>
                    <a:pt x="2140410" y="397764"/>
                  </a:cubicBezTo>
                  <a:lnTo>
                    <a:pt x="2140211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10" y="0"/>
                    <a:pt x="39825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643ED53-40C5-F64C-16CE-305393DB065A}"/>
              </a:ext>
            </a:extLst>
          </p:cNvPr>
          <p:cNvGrpSpPr/>
          <p:nvPr/>
        </p:nvGrpSpPr>
        <p:grpSpPr>
          <a:xfrm>
            <a:off x="4451813" y="3144014"/>
            <a:ext cx="3288374" cy="795528"/>
            <a:chOff x="4451813" y="3144014"/>
            <a:chExt cx="3288374" cy="795528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365B8C7-3AF6-7E69-0B17-092691E3E760}"/>
                </a:ext>
              </a:extLst>
            </p:cNvPr>
            <p:cNvSpPr/>
            <p:nvPr/>
          </p:nvSpPr>
          <p:spPr>
            <a:xfrm>
              <a:off x="4451813" y="3144014"/>
              <a:ext cx="3288374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4" y="0"/>
                  </a:moveTo>
                  <a:lnTo>
                    <a:pt x="2616" y="0"/>
                  </a:lnTo>
                  <a:cubicBezTo>
                    <a:pt x="1165" y="0"/>
                    <a:pt x="0" y="4852"/>
                    <a:pt x="0" y="10800"/>
                  </a:cubicBezTo>
                  <a:cubicBezTo>
                    <a:pt x="0" y="16748"/>
                    <a:pt x="1175" y="21600"/>
                    <a:pt x="2616" y="21600"/>
                  </a:cubicBezTo>
                  <a:lnTo>
                    <a:pt x="18984" y="21600"/>
                  </a:lnTo>
                  <a:cubicBezTo>
                    <a:pt x="20435" y="21600"/>
                    <a:pt x="21600" y="16748"/>
                    <a:pt x="21600" y="10800"/>
                  </a:cubicBezTo>
                  <a:cubicBezTo>
                    <a:pt x="21600" y="4852"/>
                    <a:pt x="20435" y="0"/>
                    <a:pt x="1898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43C30ADF-9D4D-D8EB-8AA0-31BCE2D9B8E5}"/>
                </a:ext>
              </a:extLst>
            </p:cNvPr>
            <p:cNvSpPr/>
            <p:nvPr/>
          </p:nvSpPr>
          <p:spPr>
            <a:xfrm>
              <a:off x="7045983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A7C005EA-AA7D-4FC6-136F-292BEFF5C401}"/>
                </a:ext>
              </a:extLst>
            </p:cNvPr>
            <p:cNvSpPr/>
            <p:nvPr/>
          </p:nvSpPr>
          <p:spPr>
            <a:xfrm>
              <a:off x="4542475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842F86D-AD97-2A8F-A7ED-7C9EC8CF4338}"/>
                </a:ext>
              </a:extLst>
            </p:cNvPr>
            <p:cNvSpPr/>
            <p:nvPr/>
          </p:nvSpPr>
          <p:spPr>
            <a:xfrm>
              <a:off x="4451813" y="3144014"/>
              <a:ext cx="3288374" cy="398752"/>
            </a:xfrm>
            <a:custGeom>
              <a:avLst/>
              <a:gdLst>
                <a:gd name="connsiteX0" fmla="*/ 398259 w 3288374"/>
                <a:gd name="connsiteY0" fmla="*/ 0 h 398752"/>
                <a:gd name="connsiteX1" fmla="*/ 2890115 w 3288374"/>
                <a:gd name="connsiteY1" fmla="*/ 0 h 398752"/>
                <a:gd name="connsiteX2" fmla="*/ 3288374 w 3288374"/>
                <a:gd name="connsiteY2" fmla="*/ 397764 h 398752"/>
                <a:gd name="connsiteX3" fmla="*/ 3288175 w 3288374"/>
                <a:gd name="connsiteY3" fmla="*/ 398752 h 398752"/>
                <a:gd name="connsiteX4" fmla="*/ 201 w 3288374"/>
                <a:gd name="connsiteY4" fmla="*/ 398752 h 398752"/>
                <a:gd name="connsiteX5" fmla="*/ 0 w 3288374"/>
                <a:gd name="connsiteY5" fmla="*/ 397764 h 398752"/>
                <a:gd name="connsiteX6" fmla="*/ 398259 w 3288374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8374" h="398752">
                  <a:moveTo>
                    <a:pt x="398259" y="0"/>
                  </a:moveTo>
                  <a:lnTo>
                    <a:pt x="2890115" y="0"/>
                  </a:lnTo>
                  <a:cubicBezTo>
                    <a:pt x="3111015" y="0"/>
                    <a:pt x="3288374" y="178699"/>
                    <a:pt x="3288374" y="397764"/>
                  </a:cubicBezTo>
                  <a:lnTo>
                    <a:pt x="3288175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59" y="0"/>
                    <a:pt x="39825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025DCBE-7DA3-A1AA-DD14-494EA1B4458A}"/>
              </a:ext>
            </a:extLst>
          </p:cNvPr>
          <p:cNvGrpSpPr/>
          <p:nvPr/>
        </p:nvGrpSpPr>
        <p:grpSpPr>
          <a:xfrm>
            <a:off x="3821049" y="2210700"/>
            <a:ext cx="4549903" cy="795528"/>
            <a:chOff x="3821049" y="2210700"/>
            <a:chExt cx="4549903" cy="795528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74C40CF-71ED-8AAD-454E-0C323FF5BF30}"/>
                </a:ext>
              </a:extLst>
            </p:cNvPr>
            <p:cNvSpPr/>
            <p:nvPr/>
          </p:nvSpPr>
          <p:spPr>
            <a:xfrm>
              <a:off x="3821049" y="2210700"/>
              <a:ext cx="4549903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10" y="0"/>
                  </a:moveTo>
                  <a:lnTo>
                    <a:pt x="1890" y="0"/>
                  </a:lnTo>
                  <a:cubicBezTo>
                    <a:pt x="842" y="0"/>
                    <a:pt x="0" y="4852"/>
                    <a:pt x="0" y="10800"/>
                  </a:cubicBezTo>
                  <a:cubicBezTo>
                    <a:pt x="0" y="16791"/>
                    <a:pt x="849" y="21600"/>
                    <a:pt x="1890" y="21600"/>
                  </a:cubicBezTo>
                  <a:lnTo>
                    <a:pt x="19710" y="21600"/>
                  </a:lnTo>
                  <a:cubicBezTo>
                    <a:pt x="20758" y="21600"/>
                    <a:pt x="21600" y="16748"/>
                    <a:pt x="21600" y="10800"/>
                  </a:cubicBezTo>
                  <a:cubicBezTo>
                    <a:pt x="21600" y="4809"/>
                    <a:pt x="20751" y="0"/>
                    <a:pt x="1971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318E22F4-F480-60FD-B635-F5458D410683}"/>
                </a:ext>
              </a:extLst>
            </p:cNvPr>
            <p:cNvSpPr/>
            <p:nvPr/>
          </p:nvSpPr>
          <p:spPr>
            <a:xfrm>
              <a:off x="7668634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D18D80DB-EEC8-6C2F-D75F-EE8B26E855F6}"/>
                </a:ext>
              </a:extLst>
            </p:cNvPr>
            <p:cNvSpPr/>
            <p:nvPr/>
          </p:nvSpPr>
          <p:spPr>
            <a:xfrm>
              <a:off x="3916713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FD888A5-089A-7D21-CB2C-B8F2BBB0C35F}"/>
                </a:ext>
              </a:extLst>
            </p:cNvPr>
            <p:cNvSpPr/>
            <p:nvPr/>
          </p:nvSpPr>
          <p:spPr>
            <a:xfrm>
              <a:off x="3821049" y="2210700"/>
              <a:ext cx="4549903" cy="398752"/>
            </a:xfrm>
            <a:custGeom>
              <a:avLst/>
              <a:gdLst>
                <a:gd name="connsiteX0" fmla="*/ 398117 w 4549903"/>
                <a:gd name="connsiteY0" fmla="*/ 0 h 398752"/>
                <a:gd name="connsiteX1" fmla="*/ 4151787 w 4549903"/>
                <a:gd name="connsiteY1" fmla="*/ 0 h 398752"/>
                <a:gd name="connsiteX2" fmla="*/ 4549903 w 4549903"/>
                <a:gd name="connsiteY2" fmla="*/ 397764 h 398752"/>
                <a:gd name="connsiteX3" fmla="*/ 4549704 w 4549903"/>
                <a:gd name="connsiteY3" fmla="*/ 398752 h 398752"/>
                <a:gd name="connsiteX4" fmla="*/ 200 w 4549903"/>
                <a:gd name="connsiteY4" fmla="*/ 398752 h 398752"/>
                <a:gd name="connsiteX5" fmla="*/ 0 w 4549903"/>
                <a:gd name="connsiteY5" fmla="*/ 397764 h 398752"/>
                <a:gd name="connsiteX6" fmla="*/ 398117 w 4549903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9903" h="398752">
                  <a:moveTo>
                    <a:pt x="398117" y="0"/>
                  </a:moveTo>
                  <a:lnTo>
                    <a:pt x="4151787" y="0"/>
                  </a:lnTo>
                  <a:cubicBezTo>
                    <a:pt x="4371067" y="0"/>
                    <a:pt x="4549903" y="177116"/>
                    <a:pt x="4549903" y="397764"/>
                  </a:cubicBezTo>
                  <a:lnTo>
                    <a:pt x="4549704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62" y="0"/>
                    <a:pt x="39811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EFF452C-0B6A-128F-6BC1-943EDA4CDB1D}"/>
              </a:ext>
            </a:extLst>
          </p:cNvPr>
          <p:cNvGrpSpPr/>
          <p:nvPr/>
        </p:nvGrpSpPr>
        <p:grpSpPr>
          <a:xfrm>
            <a:off x="3191841" y="1277386"/>
            <a:ext cx="5808319" cy="795528"/>
            <a:chOff x="3191841" y="1277386"/>
            <a:chExt cx="5808319" cy="795528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986524C9-798F-944E-ED5F-87C5DAF52347}"/>
                </a:ext>
              </a:extLst>
            </p:cNvPr>
            <p:cNvSpPr/>
            <p:nvPr/>
          </p:nvSpPr>
          <p:spPr>
            <a:xfrm>
              <a:off x="3191841" y="1277386"/>
              <a:ext cx="5808319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9" y="0"/>
                  </a:moveTo>
                  <a:lnTo>
                    <a:pt x="1481" y="0"/>
                  </a:lnTo>
                  <a:cubicBezTo>
                    <a:pt x="659" y="0"/>
                    <a:pt x="0" y="4852"/>
                    <a:pt x="0" y="10800"/>
                  </a:cubicBezTo>
                  <a:cubicBezTo>
                    <a:pt x="0" y="16791"/>
                    <a:pt x="665" y="21600"/>
                    <a:pt x="1481" y="21600"/>
                  </a:cubicBezTo>
                  <a:lnTo>
                    <a:pt x="20119" y="21600"/>
                  </a:lnTo>
                  <a:cubicBezTo>
                    <a:pt x="20941" y="21600"/>
                    <a:pt x="21600" y="16748"/>
                    <a:pt x="21600" y="10800"/>
                  </a:cubicBezTo>
                  <a:cubicBezTo>
                    <a:pt x="21600" y="4852"/>
                    <a:pt x="20941" y="0"/>
                    <a:pt x="2011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A92072D1-0202-7B98-28AC-F337A32BF33C}"/>
                </a:ext>
              </a:extLst>
            </p:cNvPr>
            <p:cNvSpPr/>
            <p:nvPr/>
          </p:nvSpPr>
          <p:spPr>
            <a:xfrm>
              <a:off x="8300625" y="1370719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E0AD5BE7-1B62-3EE8-C71C-A6AD48218FB1}"/>
                </a:ext>
              </a:extLst>
            </p:cNvPr>
            <p:cNvSpPr/>
            <p:nvPr/>
          </p:nvSpPr>
          <p:spPr>
            <a:xfrm>
              <a:off x="3287833" y="1373378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F027DD-B87E-F3AC-1555-EB53300E7A8E}"/>
                </a:ext>
              </a:extLst>
            </p:cNvPr>
            <p:cNvSpPr/>
            <p:nvPr/>
          </p:nvSpPr>
          <p:spPr>
            <a:xfrm>
              <a:off x="3191841" y="1277386"/>
              <a:ext cx="5808319" cy="398752"/>
            </a:xfrm>
            <a:custGeom>
              <a:avLst/>
              <a:gdLst>
                <a:gd name="connsiteX0" fmla="*/ 398247 w 5808319"/>
                <a:gd name="connsiteY0" fmla="*/ 0 h 398752"/>
                <a:gd name="connsiteX1" fmla="*/ 5410073 w 5808319"/>
                <a:gd name="connsiteY1" fmla="*/ 0 h 398752"/>
                <a:gd name="connsiteX2" fmla="*/ 5808319 w 5808319"/>
                <a:gd name="connsiteY2" fmla="*/ 397764 h 398752"/>
                <a:gd name="connsiteX3" fmla="*/ 5808120 w 5808319"/>
                <a:gd name="connsiteY3" fmla="*/ 398752 h 398752"/>
                <a:gd name="connsiteX4" fmla="*/ 200 w 5808319"/>
                <a:gd name="connsiteY4" fmla="*/ 398752 h 398752"/>
                <a:gd name="connsiteX5" fmla="*/ 0 w 5808319"/>
                <a:gd name="connsiteY5" fmla="*/ 397764 h 398752"/>
                <a:gd name="connsiteX6" fmla="*/ 398247 w 5808319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08319" h="398752">
                  <a:moveTo>
                    <a:pt x="398247" y="0"/>
                  </a:moveTo>
                  <a:lnTo>
                    <a:pt x="5410073" y="0"/>
                  </a:lnTo>
                  <a:cubicBezTo>
                    <a:pt x="5631111" y="0"/>
                    <a:pt x="5808319" y="178699"/>
                    <a:pt x="5808319" y="397764"/>
                  </a:cubicBezTo>
                  <a:lnTo>
                    <a:pt x="5808120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208" y="0"/>
                    <a:pt x="39824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Graduated Funnel – Slide Template</a:t>
            </a:r>
          </a:p>
        </p:txBody>
      </p:sp>
      <p:pic>
        <p:nvPicPr>
          <p:cNvPr id="41" name="Graphic 40" descr="Box trolley with solid fill">
            <a:extLst>
              <a:ext uri="{FF2B5EF4-FFF2-40B4-BE49-F238E27FC236}">
                <a16:creationId xmlns:a16="http://schemas.microsoft.com/office/drawing/2014/main" id="{9D8893EE-61F7-1E38-B72B-57E451E1B7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1031" y="2409089"/>
            <a:ext cx="398751" cy="398751"/>
          </a:xfrm>
          <a:prstGeom prst="rect">
            <a:avLst/>
          </a:prstGeom>
        </p:spPr>
      </p:pic>
      <p:pic>
        <p:nvPicPr>
          <p:cNvPr id="42" name="Graphic 41" descr="Business Growth with solid fill">
            <a:extLst>
              <a:ext uri="{FF2B5EF4-FFF2-40B4-BE49-F238E27FC236}">
                <a16:creationId xmlns:a16="http://schemas.microsoft.com/office/drawing/2014/main" id="{5CEF5D2C-5E9B-DDF9-73B7-24F5BC1DEC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69068" y="4275717"/>
            <a:ext cx="398751" cy="398751"/>
          </a:xfrm>
          <a:prstGeom prst="rect">
            <a:avLst/>
          </a:prstGeom>
        </p:spPr>
      </p:pic>
      <p:pic>
        <p:nvPicPr>
          <p:cNvPr id="43" name="Graphic 42" descr="Coins with solid fill">
            <a:extLst>
              <a:ext uri="{FF2B5EF4-FFF2-40B4-BE49-F238E27FC236}">
                <a16:creationId xmlns:a16="http://schemas.microsoft.com/office/drawing/2014/main" id="{A3C1D667-6A03-6A64-F768-6D33F91101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8380" y="3342403"/>
            <a:ext cx="398751" cy="398751"/>
          </a:xfrm>
          <a:prstGeom prst="rect">
            <a:avLst/>
          </a:prstGeom>
        </p:spPr>
      </p:pic>
      <p:pic>
        <p:nvPicPr>
          <p:cNvPr id="44" name="Graphic 43" descr="Target Audience with solid fill">
            <a:extLst>
              <a:ext uri="{FF2B5EF4-FFF2-40B4-BE49-F238E27FC236}">
                <a16:creationId xmlns:a16="http://schemas.microsoft.com/office/drawing/2014/main" id="{F8E1B888-966E-B39E-DFB0-5819D95259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3022" y="1473116"/>
            <a:ext cx="398751" cy="398751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82DEB29-B433-3722-5E93-FD30885BE2E9}"/>
              </a:ext>
            </a:extLst>
          </p:cNvPr>
          <p:cNvGrpSpPr/>
          <p:nvPr/>
        </p:nvGrpSpPr>
        <p:grpSpPr>
          <a:xfrm>
            <a:off x="9000160" y="2013166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ECEA46-ADFD-FAAF-0B6B-2ED68AE3AE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2A0AD4-253A-EEBC-4534-21AFCD1A8E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A55A29-DADB-3D00-4D3F-E41A9614A00E}"/>
              </a:ext>
            </a:extLst>
          </p:cNvPr>
          <p:cNvGrpSpPr/>
          <p:nvPr/>
        </p:nvGrpSpPr>
        <p:grpSpPr>
          <a:xfrm>
            <a:off x="7740187" y="3879794"/>
            <a:ext cx="2926080" cy="1290153"/>
            <a:chOff x="8921977" y="407338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2AD05D-7B93-0430-2C12-1DB3190878A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8CADF25-57FC-B67A-1E9C-D23399C8DFC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E4B0FE-A987-01C5-D6D1-1445ED57BC7A}"/>
              </a:ext>
            </a:extLst>
          </p:cNvPr>
          <p:cNvGrpSpPr/>
          <p:nvPr/>
        </p:nvGrpSpPr>
        <p:grpSpPr>
          <a:xfrm>
            <a:off x="894969" y="2946480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C82FA16-A2C7-4DB0-4A32-0DF99255C9D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460FED-992A-4154-96D8-78E5B688A8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B173E7-BBE0-2F57-5D75-CBA2901C39F5}"/>
              </a:ext>
            </a:extLst>
          </p:cNvPr>
          <p:cNvGrpSpPr/>
          <p:nvPr/>
        </p:nvGrpSpPr>
        <p:grpSpPr>
          <a:xfrm>
            <a:off x="1987510" y="4813107"/>
            <a:ext cx="2926080" cy="1290153"/>
            <a:chOff x="332936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77A817B-9C17-3E87-A0F3-E3CA0C4904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5177C8F-C526-9D95-E3E2-61D7CB86F3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D10F1BB-0878-D0A1-4B0E-1A09EDEDFB12}"/>
              </a:ext>
            </a:extLst>
          </p:cNvPr>
          <p:cNvGrpSpPr/>
          <p:nvPr/>
        </p:nvGrpSpPr>
        <p:grpSpPr>
          <a:xfrm>
            <a:off x="265760" y="1079852"/>
            <a:ext cx="2499358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7216D0-89AC-DF32-47F3-D36F452A4B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CFBE06B-1810-CC8B-D185-752CEBEC306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C543766-9A5F-1298-F509-9E1BB913B4D0}"/>
              </a:ext>
            </a:extLst>
          </p:cNvPr>
          <p:cNvGrpSpPr/>
          <p:nvPr/>
        </p:nvGrpSpPr>
        <p:grpSpPr>
          <a:xfrm>
            <a:off x="5679120" y="5010641"/>
            <a:ext cx="833761" cy="795528"/>
            <a:chOff x="5679120" y="5010641"/>
            <a:chExt cx="833761" cy="79552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49E7AA6-7263-1432-B120-9BA0D1C54C74}"/>
                </a:ext>
              </a:extLst>
            </p:cNvPr>
            <p:cNvSpPr/>
            <p:nvPr/>
          </p:nvSpPr>
          <p:spPr>
            <a:xfrm>
              <a:off x="5679120" y="5010641"/>
              <a:ext cx="833761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594" y="0"/>
                    <a:pt x="0" y="4852"/>
                    <a:pt x="0" y="10800"/>
                  </a:cubicBezTo>
                  <a:cubicBezTo>
                    <a:pt x="0" y="16748"/>
                    <a:pt x="4634" y="21600"/>
                    <a:pt x="10316" y="21600"/>
                  </a:cubicBezTo>
                  <a:lnTo>
                    <a:pt x="11284" y="21600"/>
                  </a:lnTo>
                  <a:cubicBezTo>
                    <a:pt x="17006" y="21600"/>
                    <a:pt x="21600" y="16748"/>
                    <a:pt x="21600" y="10800"/>
                  </a:cubicBezTo>
                  <a:cubicBezTo>
                    <a:pt x="21600" y="4852"/>
                    <a:pt x="17006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A04B5788-D0AB-F4B0-2D75-119D33F2D821}"/>
                </a:ext>
              </a:extLst>
            </p:cNvPr>
            <p:cNvSpPr/>
            <p:nvPr/>
          </p:nvSpPr>
          <p:spPr>
            <a:xfrm>
              <a:off x="5794228" y="5106633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9752C04-EC87-454C-29E1-91C7F8EB0A69}"/>
                </a:ext>
              </a:extLst>
            </p:cNvPr>
            <p:cNvSpPr/>
            <p:nvPr/>
          </p:nvSpPr>
          <p:spPr>
            <a:xfrm>
              <a:off x="5679120" y="5010641"/>
              <a:ext cx="833761" cy="398752"/>
            </a:xfrm>
            <a:custGeom>
              <a:avLst/>
              <a:gdLst>
                <a:gd name="connsiteX0" fmla="*/ 398198 w 833761"/>
                <a:gd name="connsiteY0" fmla="*/ 0 h 398752"/>
                <a:gd name="connsiteX1" fmla="*/ 435563 w 833761"/>
                <a:gd name="connsiteY1" fmla="*/ 0 h 398752"/>
                <a:gd name="connsiteX2" fmla="*/ 833761 w 833761"/>
                <a:gd name="connsiteY2" fmla="*/ 397764 h 398752"/>
                <a:gd name="connsiteX3" fmla="*/ 833562 w 833761"/>
                <a:gd name="connsiteY3" fmla="*/ 398752 h 398752"/>
                <a:gd name="connsiteX4" fmla="*/ 201 w 833761"/>
                <a:gd name="connsiteY4" fmla="*/ 398752 h 398752"/>
                <a:gd name="connsiteX5" fmla="*/ 0 w 833761"/>
                <a:gd name="connsiteY5" fmla="*/ 397764 h 398752"/>
                <a:gd name="connsiteX6" fmla="*/ 398198 w 833761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761" h="398752">
                  <a:moveTo>
                    <a:pt x="398198" y="0"/>
                  </a:moveTo>
                  <a:lnTo>
                    <a:pt x="435563" y="0"/>
                  </a:lnTo>
                  <a:cubicBezTo>
                    <a:pt x="656433" y="0"/>
                    <a:pt x="833761" y="178699"/>
                    <a:pt x="833761" y="397764"/>
                  </a:cubicBezTo>
                  <a:lnTo>
                    <a:pt x="833562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29" y="0"/>
                    <a:pt x="39819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002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1C561B42-37AD-F22D-6F5C-95DFFC32624E}"/>
              </a:ext>
            </a:extLst>
          </p:cNvPr>
          <p:cNvGrpSpPr/>
          <p:nvPr/>
        </p:nvGrpSpPr>
        <p:grpSpPr>
          <a:xfrm>
            <a:off x="5025795" y="4077328"/>
            <a:ext cx="2140420" cy="795528"/>
            <a:chOff x="5025795" y="4077328"/>
            <a:chExt cx="2140420" cy="795528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3C6AD29D-1798-B6F8-0F60-BDDD0801E315}"/>
                </a:ext>
              </a:extLst>
            </p:cNvPr>
            <p:cNvSpPr/>
            <p:nvPr/>
          </p:nvSpPr>
          <p:spPr>
            <a:xfrm>
              <a:off x="5025795" y="4077328"/>
              <a:ext cx="2140410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4" h="21600" extrusionOk="0">
                  <a:moveTo>
                    <a:pt x="17569" y="0"/>
                  </a:moveTo>
                  <a:lnTo>
                    <a:pt x="4016" y="0"/>
                  </a:lnTo>
                  <a:cubicBezTo>
                    <a:pt x="1788" y="0"/>
                    <a:pt x="0" y="4852"/>
                    <a:pt x="0" y="10800"/>
                  </a:cubicBezTo>
                  <a:cubicBezTo>
                    <a:pt x="0" y="16791"/>
                    <a:pt x="1804" y="21600"/>
                    <a:pt x="4016" y="21600"/>
                  </a:cubicBezTo>
                  <a:lnTo>
                    <a:pt x="17569" y="21600"/>
                  </a:lnTo>
                  <a:cubicBezTo>
                    <a:pt x="19796" y="21600"/>
                    <a:pt x="21584" y="16748"/>
                    <a:pt x="21584" y="10800"/>
                  </a:cubicBezTo>
                  <a:cubicBezTo>
                    <a:pt x="21600" y="4852"/>
                    <a:pt x="19796" y="0"/>
                    <a:pt x="17569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3EAC6ABD-A679-3924-8EA0-369478BDD56D}"/>
                </a:ext>
              </a:extLst>
            </p:cNvPr>
            <p:cNvSpPr/>
            <p:nvPr/>
          </p:nvSpPr>
          <p:spPr>
            <a:xfrm>
              <a:off x="6466671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E2722B51-B7AC-0A95-C7A2-9F50924ADF12}"/>
                </a:ext>
              </a:extLst>
            </p:cNvPr>
            <p:cNvSpPr/>
            <p:nvPr/>
          </p:nvSpPr>
          <p:spPr>
            <a:xfrm>
              <a:off x="5121787" y="4173320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4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95565E8-7B6B-7038-45A5-C71262D2FDA0}"/>
                </a:ext>
              </a:extLst>
            </p:cNvPr>
            <p:cNvSpPr/>
            <p:nvPr/>
          </p:nvSpPr>
          <p:spPr>
            <a:xfrm>
              <a:off x="5025795" y="4077328"/>
              <a:ext cx="2140420" cy="398752"/>
            </a:xfrm>
            <a:custGeom>
              <a:avLst/>
              <a:gdLst>
                <a:gd name="connsiteX0" fmla="*/ 398253 w 2140420"/>
                <a:gd name="connsiteY0" fmla="*/ 0 h 398752"/>
                <a:gd name="connsiteX1" fmla="*/ 1742257 w 2140420"/>
                <a:gd name="connsiteY1" fmla="*/ 0 h 398752"/>
                <a:gd name="connsiteX2" fmla="*/ 2140410 w 2140420"/>
                <a:gd name="connsiteY2" fmla="*/ 397764 h 398752"/>
                <a:gd name="connsiteX3" fmla="*/ 2140211 w 2140420"/>
                <a:gd name="connsiteY3" fmla="*/ 398752 h 398752"/>
                <a:gd name="connsiteX4" fmla="*/ 200 w 2140420"/>
                <a:gd name="connsiteY4" fmla="*/ 398752 h 398752"/>
                <a:gd name="connsiteX5" fmla="*/ 0 w 2140420"/>
                <a:gd name="connsiteY5" fmla="*/ 397764 h 398752"/>
                <a:gd name="connsiteX6" fmla="*/ 398253 w 2140420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0420" h="398752">
                  <a:moveTo>
                    <a:pt x="398253" y="0"/>
                  </a:moveTo>
                  <a:lnTo>
                    <a:pt x="1742257" y="0"/>
                  </a:lnTo>
                  <a:cubicBezTo>
                    <a:pt x="1963100" y="0"/>
                    <a:pt x="2141997" y="178699"/>
                    <a:pt x="2140410" y="397764"/>
                  </a:cubicBezTo>
                  <a:lnTo>
                    <a:pt x="2140211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10" y="0"/>
                    <a:pt x="398253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643ED53-40C5-F64C-16CE-305393DB065A}"/>
              </a:ext>
            </a:extLst>
          </p:cNvPr>
          <p:cNvGrpSpPr/>
          <p:nvPr/>
        </p:nvGrpSpPr>
        <p:grpSpPr>
          <a:xfrm>
            <a:off x="4451813" y="3144014"/>
            <a:ext cx="3288374" cy="795528"/>
            <a:chOff x="4451813" y="3144014"/>
            <a:chExt cx="3288374" cy="795528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365B8C7-3AF6-7E69-0B17-092691E3E760}"/>
                </a:ext>
              </a:extLst>
            </p:cNvPr>
            <p:cNvSpPr/>
            <p:nvPr/>
          </p:nvSpPr>
          <p:spPr>
            <a:xfrm>
              <a:off x="4451813" y="3144014"/>
              <a:ext cx="3288374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4" y="0"/>
                  </a:moveTo>
                  <a:lnTo>
                    <a:pt x="2616" y="0"/>
                  </a:lnTo>
                  <a:cubicBezTo>
                    <a:pt x="1165" y="0"/>
                    <a:pt x="0" y="4852"/>
                    <a:pt x="0" y="10800"/>
                  </a:cubicBezTo>
                  <a:cubicBezTo>
                    <a:pt x="0" y="16748"/>
                    <a:pt x="1175" y="21600"/>
                    <a:pt x="2616" y="21600"/>
                  </a:cubicBezTo>
                  <a:lnTo>
                    <a:pt x="18984" y="21600"/>
                  </a:lnTo>
                  <a:cubicBezTo>
                    <a:pt x="20435" y="21600"/>
                    <a:pt x="21600" y="16748"/>
                    <a:pt x="21600" y="10800"/>
                  </a:cubicBezTo>
                  <a:cubicBezTo>
                    <a:pt x="21600" y="4852"/>
                    <a:pt x="20435" y="0"/>
                    <a:pt x="1898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43C30ADF-9D4D-D8EB-8AA0-31BCE2D9B8E5}"/>
                </a:ext>
              </a:extLst>
            </p:cNvPr>
            <p:cNvSpPr/>
            <p:nvPr/>
          </p:nvSpPr>
          <p:spPr>
            <a:xfrm>
              <a:off x="7045983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A7C005EA-AA7D-4FC6-136F-292BEFF5C401}"/>
                </a:ext>
              </a:extLst>
            </p:cNvPr>
            <p:cNvSpPr/>
            <p:nvPr/>
          </p:nvSpPr>
          <p:spPr>
            <a:xfrm>
              <a:off x="4542475" y="3240006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3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842F86D-AD97-2A8F-A7ED-7C9EC8CF4338}"/>
                </a:ext>
              </a:extLst>
            </p:cNvPr>
            <p:cNvSpPr/>
            <p:nvPr/>
          </p:nvSpPr>
          <p:spPr>
            <a:xfrm>
              <a:off x="4451813" y="3144014"/>
              <a:ext cx="3288374" cy="398752"/>
            </a:xfrm>
            <a:custGeom>
              <a:avLst/>
              <a:gdLst>
                <a:gd name="connsiteX0" fmla="*/ 398259 w 3288374"/>
                <a:gd name="connsiteY0" fmla="*/ 0 h 398752"/>
                <a:gd name="connsiteX1" fmla="*/ 2890115 w 3288374"/>
                <a:gd name="connsiteY1" fmla="*/ 0 h 398752"/>
                <a:gd name="connsiteX2" fmla="*/ 3288374 w 3288374"/>
                <a:gd name="connsiteY2" fmla="*/ 397764 h 398752"/>
                <a:gd name="connsiteX3" fmla="*/ 3288175 w 3288374"/>
                <a:gd name="connsiteY3" fmla="*/ 398752 h 398752"/>
                <a:gd name="connsiteX4" fmla="*/ 201 w 3288374"/>
                <a:gd name="connsiteY4" fmla="*/ 398752 h 398752"/>
                <a:gd name="connsiteX5" fmla="*/ 0 w 3288374"/>
                <a:gd name="connsiteY5" fmla="*/ 397764 h 398752"/>
                <a:gd name="connsiteX6" fmla="*/ 398259 w 3288374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8374" h="398752">
                  <a:moveTo>
                    <a:pt x="398259" y="0"/>
                  </a:moveTo>
                  <a:lnTo>
                    <a:pt x="2890115" y="0"/>
                  </a:lnTo>
                  <a:cubicBezTo>
                    <a:pt x="3111015" y="0"/>
                    <a:pt x="3288374" y="178699"/>
                    <a:pt x="3288374" y="397764"/>
                  </a:cubicBezTo>
                  <a:lnTo>
                    <a:pt x="3288175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59" y="0"/>
                    <a:pt x="398259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025DCBE-7DA3-A1AA-DD14-494EA1B4458A}"/>
              </a:ext>
            </a:extLst>
          </p:cNvPr>
          <p:cNvGrpSpPr/>
          <p:nvPr/>
        </p:nvGrpSpPr>
        <p:grpSpPr>
          <a:xfrm>
            <a:off x="3821049" y="2210700"/>
            <a:ext cx="4549903" cy="795528"/>
            <a:chOff x="3821049" y="2210700"/>
            <a:chExt cx="4549903" cy="795528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F74C40CF-71ED-8AAD-454E-0C323FF5BF30}"/>
                </a:ext>
              </a:extLst>
            </p:cNvPr>
            <p:cNvSpPr/>
            <p:nvPr/>
          </p:nvSpPr>
          <p:spPr>
            <a:xfrm>
              <a:off x="3821049" y="2210700"/>
              <a:ext cx="4549903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10" y="0"/>
                  </a:moveTo>
                  <a:lnTo>
                    <a:pt x="1890" y="0"/>
                  </a:lnTo>
                  <a:cubicBezTo>
                    <a:pt x="842" y="0"/>
                    <a:pt x="0" y="4852"/>
                    <a:pt x="0" y="10800"/>
                  </a:cubicBezTo>
                  <a:cubicBezTo>
                    <a:pt x="0" y="16791"/>
                    <a:pt x="849" y="21600"/>
                    <a:pt x="1890" y="21600"/>
                  </a:cubicBezTo>
                  <a:lnTo>
                    <a:pt x="19710" y="21600"/>
                  </a:lnTo>
                  <a:cubicBezTo>
                    <a:pt x="20758" y="21600"/>
                    <a:pt x="21600" y="16748"/>
                    <a:pt x="21600" y="10800"/>
                  </a:cubicBezTo>
                  <a:cubicBezTo>
                    <a:pt x="21600" y="4809"/>
                    <a:pt x="20751" y="0"/>
                    <a:pt x="1971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318E22F4-F480-60FD-B635-F5458D410683}"/>
                </a:ext>
              </a:extLst>
            </p:cNvPr>
            <p:cNvSpPr/>
            <p:nvPr/>
          </p:nvSpPr>
          <p:spPr>
            <a:xfrm>
              <a:off x="7668634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D18D80DB-EEC8-6C2F-D75F-EE8B26E855F6}"/>
                </a:ext>
              </a:extLst>
            </p:cNvPr>
            <p:cNvSpPr/>
            <p:nvPr/>
          </p:nvSpPr>
          <p:spPr>
            <a:xfrm>
              <a:off x="3916713" y="2306692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2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FD888A5-089A-7D21-CB2C-B8F2BBB0C35F}"/>
                </a:ext>
              </a:extLst>
            </p:cNvPr>
            <p:cNvSpPr/>
            <p:nvPr/>
          </p:nvSpPr>
          <p:spPr>
            <a:xfrm>
              <a:off x="3821049" y="2210700"/>
              <a:ext cx="4549903" cy="398752"/>
            </a:xfrm>
            <a:custGeom>
              <a:avLst/>
              <a:gdLst>
                <a:gd name="connsiteX0" fmla="*/ 398117 w 4549903"/>
                <a:gd name="connsiteY0" fmla="*/ 0 h 398752"/>
                <a:gd name="connsiteX1" fmla="*/ 4151787 w 4549903"/>
                <a:gd name="connsiteY1" fmla="*/ 0 h 398752"/>
                <a:gd name="connsiteX2" fmla="*/ 4549903 w 4549903"/>
                <a:gd name="connsiteY2" fmla="*/ 397764 h 398752"/>
                <a:gd name="connsiteX3" fmla="*/ 4549704 w 4549903"/>
                <a:gd name="connsiteY3" fmla="*/ 398752 h 398752"/>
                <a:gd name="connsiteX4" fmla="*/ 200 w 4549903"/>
                <a:gd name="connsiteY4" fmla="*/ 398752 h 398752"/>
                <a:gd name="connsiteX5" fmla="*/ 0 w 4549903"/>
                <a:gd name="connsiteY5" fmla="*/ 397764 h 398752"/>
                <a:gd name="connsiteX6" fmla="*/ 398117 w 4549903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49903" h="398752">
                  <a:moveTo>
                    <a:pt x="398117" y="0"/>
                  </a:moveTo>
                  <a:lnTo>
                    <a:pt x="4151787" y="0"/>
                  </a:lnTo>
                  <a:cubicBezTo>
                    <a:pt x="4371067" y="0"/>
                    <a:pt x="4549903" y="177116"/>
                    <a:pt x="4549903" y="397764"/>
                  </a:cubicBezTo>
                  <a:lnTo>
                    <a:pt x="4549704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362" y="0"/>
                    <a:pt x="39811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EFF452C-0B6A-128F-6BC1-943EDA4CDB1D}"/>
              </a:ext>
            </a:extLst>
          </p:cNvPr>
          <p:cNvGrpSpPr/>
          <p:nvPr/>
        </p:nvGrpSpPr>
        <p:grpSpPr>
          <a:xfrm>
            <a:off x="3191841" y="1277386"/>
            <a:ext cx="5808319" cy="795528"/>
            <a:chOff x="3191841" y="1277386"/>
            <a:chExt cx="5808319" cy="795528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986524C9-798F-944E-ED5F-87C5DAF52347}"/>
                </a:ext>
              </a:extLst>
            </p:cNvPr>
            <p:cNvSpPr/>
            <p:nvPr/>
          </p:nvSpPr>
          <p:spPr>
            <a:xfrm>
              <a:off x="3191841" y="1277386"/>
              <a:ext cx="5808319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19" y="0"/>
                  </a:moveTo>
                  <a:lnTo>
                    <a:pt x="1481" y="0"/>
                  </a:lnTo>
                  <a:cubicBezTo>
                    <a:pt x="659" y="0"/>
                    <a:pt x="0" y="4852"/>
                    <a:pt x="0" y="10800"/>
                  </a:cubicBezTo>
                  <a:cubicBezTo>
                    <a:pt x="0" y="16791"/>
                    <a:pt x="665" y="21600"/>
                    <a:pt x="1481" y="21600"/>
                  </a:cubicBezTo>
                  <a:lnTo>
                    <a:pt x="20119" y="21600"/>
                  </a:lnTo>
                  <a:cubicBezTo>
                    <a:pt x="20941" y="21600"/>
                    <a:pt x="21600" y="16748"/>
                    <a:pt x="21600" y="10800"/>
                  </a:cubicBezTo>
                  <a:cubicBezTo>
                    <a:pt x="21600" y="4852"/>
                    <a:pt x="20941" y="0"/>
                    <a:pt x="20119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A92072D1-0202-7B98-28AC-F337A32BF33C}"/>
                </a:ext>
              </a:extLst>
            </p:cNvPr>
            <p:cNvSpPr/>
            <p:nvPr/>
          </p:nvSpPr>
          <p:spPr>
            <a:xfrm>
              <a:off x="8300625" y="1370719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sz="3000" b="1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E0AD5BE7-1B62-3EE8-C71C-A6AD48218FB1}"/>
                </a:ext>
              </a:extLst>
            </p:cNvPr>
            <p:cNvSpPr/>
            <p:nvPr/>
          </p:nvSpPr>
          <p:spPr>
            <a:xfrm>
              <a:off x="3287833" y="1373378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1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F027DD-B87E-F3AC-1555-EB53300E7A8E}"/>
                </a:ext>
              </a:extLst>
            </p:cNvPr>
            <p:cNvSpPr/>
            <p:nvPr/>
          </p:nvSpPr>
          <p:spPr>
            <a:xfrm>
              <a:off x="3191841" y="1277386"/>
              <a:ext cx="5808319" cy="398752"/>
            </a:xfrm>
            <a:custGeom>
              <a:avLst/>
              <a:gdLst>
                <a:gd name="connsiteX0" fmla="*/ 398247 w 5808319"/>
                <a:gd name="connsiteY0" fmla="*/ 0 h 398752"/>
                <a:gd name="connsiteX1" fmla="*/ 5410073 w 5808319"/>
                <a:gd name="connsiteY1" fmla="*/ 0 h 398752"/>
                <a:gd name="connsiteX2" fmla="*/ 5808319 w 5808319"/>
                <a:gd name="connsiteY2" fmla="*/ 397764 h 398752"/>
                <a:gd name="connsiteX3" fmla="*/ 5808120 w 5808319"/>
                <a:gd name="connsiteY3" fmla="*/ 398752 h 398752"/>
                <a:gd name="connsiteX4" fmla="*/ 200 w 5808319"/>
                <a:gd name="connsiteY4" fmla="*/ 398752 h 398752"/>
                <a:gd name="connsiteX5" fmla="*/ 0 w 5808319"/>
                <a:gd name="connsiteY5" fmla="*/ 397764 h 398752"/>
                <a:gd name="connsiteX6" fmla="*/ 398247 w 5808319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08319" h="398752">
                  <a:moveTo>
                    <a:pt x="398247" y="0"/>
                  </a:moveTo>
                  <a:lnTo>
                    <a:pt x="5410073" y="0"/>
                  </a:lnTo>
                  <a:cubicBezTo>
                    <a:pt x="5631111" y="0"/>
                    <a:pt x="5808319" y="178699"/>
                    <a:pt x="5808319" y="397764"/>
                  </a:cubicBezTo>
                  <a:lnTo>
                    <a:pt x="5808120" y="398752"/>
                  </a:lnTo>
                  <a:lnTo>
                    <a:pt x="200" y="398752"/>
                  </a:lnTo>
                  <a:lnTo>
                    <a:pt x="0" y="397764"/>
                  </a:lnTo>
                  <a:cubicBezTo>
                    <a:pt x="0" y="178699"/>
                    <a:pt x="177208" y="0"/>
                    <a:pt x="398247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Graduated Funnel – Slide Template</a:t>
            </a:r>
          </a:p>
        </p:txBody>
      </p:sp>
      <p:pic>
        <p:nvPicPr>
          <p:cNvPr id="41" name="Graphic 40" descr="Box trolley with solid fill">
            <a:extLst>
              <a:ext uri="{FF2B5EF4-FFF2-40B4-BE49-F238E27FC236}">
                <a16:creationId xmlns:a16="http://schemas.microsoft.com/office/drawing/2014/main" id="{9D8893EE-61F7-1E38-B72B-57E451E1B7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1031" y="2409089"/>
            <a:ext cx="398751" cy="398751"/>
          </a:xfrm>
          <a:prstGeom prst="rect">
            <a:avLst/>
          </a:prstGeom>
        </p:spPr>
      </p:pic>
      <p:pic>
        <p:nvPicPr>
          <p:cNvPr id="42" name="Graphic 41" descr="Business Growth with solid fill">
            <a:extLst>
              <a:ext uri="{FF2B5EF4-FFF2-40B4-BE49-F238E27FC236}">
                <a16:creationId xmlns:a16="http://schemas.microsoft.com/office/drawing/2014/main" id="{5CEF5D2C-5E9B-DDF9-73B7-24F5BC1DEC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69068" y="4275717"/>
            <a:ext cx="398751" cy="398751"/>
          </a:xfrm>
          <a:prstGeom prst="rect">
            <a:avLst/>
          </a:prstGeom>
        </p:spPr>
      </p:pic>
      <p:pic>
        <p:nvPicPr>
          <p:cNvPr id="43" name="Graphic 42" descr="Coins with solid fill">
            <a:extLst>
              <a:ext uri="{FF2B5EF4-FFF2-40B4-BE49-F238E27FC236}">
                <a16:creationId xmlns:a16="http://schemas.microsoft.com/office/drawing/2014/main" id="{A3C1D667-6A03-6A64-F768-6D33F91101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48380" y="3342403"/>
            <a:ext cx="398751" cy="398751"/>
          </a:xfrm>
          <a:prstGeom prst="rect">
            <a:avLst/>
          </a:prstGeom>
        </p:spPr>
      </p:pic>
      <p:pic>
        <p:nvPicPr>
          <p:cNvPr id="44" name="Graphic 43" descr="Target Audience with solid fill">
            <a:extLst>
              <a:ext uri="{FF2B5EF4-FFF2-40B4-BE49-F238E27FC236}">
                <a16:creationId xmlns:a16="http://schemas.microsoft.com/office/drawing/2014/main" id="{F8E1B888-966E-B39E-DFB0-5819D95259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03022" y="1473116"/>
            <a:ext cx="398751" cy="398751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C82DEB29-B433-3722-5E93-FD30885BE2E9}"/>
              </a:ext>
            </a:extLst>
          </p:cNvPr>
          <p:cNvGrpSpPr/>
          <p:nvPr/>
        </p:nvGrpSpPr>
        <p:grpSpPr>
          <a:xfrm>
            <a:off x="9000160" y="2013166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AECEA46-ADFD-FAAF-0B6B-2ED68AE3AE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72A0AD4-253A-EEBC-4534-21AFCD1A8E7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A55A29-DADB-3D00-4D3F-E41A9614A00E}"/>
              </a:ext>
            </a:extLst>
          </p:cNvPr>
          <p:cNvGrpSpPr/>
          <p:nvPr/>
        </p:nvGrpSpPr>
        <p:grpSpPr>
          <a:xfrm>
            <a:off x="7740187" y="3879794"/>
            <a:ext cx="2926080" cy="1290153"/>
            <a:chOff x="8921977" y="407338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2AD05D-7B93-0430-2C12-1DB3190878A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8CADF25-57FC-B67A-1E9C-D23399C8DFC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1E4B0FE-A987-01C5-D6D1-1445ED57BC7A}"/>
              </a:ext>
            </a:extLst>
          </p:cNvPr>
          <p:cNvGrpSpPr/>
          <p:nvPr/>
        </p:nvGrpSpPr>
        <p:grpSpPr>
          <a:xfrm>
            <a:off x="894969" y="2946480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C82FA16-A2C7-4DB0-4A32-0DF99255C9D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2460FED-992A-4154-96D8-78E5B688A8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B173E7-BBE0-2F57-5D75-CBA2901C39F5}"/>
              </a:ext>
            </a:extLst>
          </p:cNvPr>
          <p:cNvGrpSpPr/>
          <p:nvPr/>
        </p:nvGrpSpPr>
        <p:grpSpPr>
          <a:xfrm>
            <a:off x="1987510" y="4813107"/>
            <a:ext cx="2926080" cy="1290153"/>
            <a:chOff x="332936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77A817B-9C17-3E87-A0F3-E3CA0C4904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5177C8F-C526-9D95-E3E2-61D7CB86F3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D10F1BB-0878-D0A1-4B0E-1A09EDEDFB12}"/>
              </a:ext>
            </a:extLst>
          </p:cNvPr>
          <p:cNvGrpSpPr/>
          <p:nvPr/>
        </p:nvGrpSpPr>
        <p:grpSpPr>
          <a:xfrm>
            <a:off x="265760" y="1079852"/>
            <a:ext cx="2499358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67216D0-89AC-DF32-47F3-D36F452A4B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CFBE06B-1810-CC8B-D185-752CEBEC306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C543766-9A5F-1298-F509-9E1BB913B4D0}"/>
              </a:ext>
            </a:extLst>
          </p:cNvPr>
          <p:cNvGrpSpPr/>
          <p:nvPr/>
        </p:nvGrpSpPr>
        <p:grpSpPr>
          <a:xfrm>
            <a:off x="5679120" y="5010641"/>
            <a:ext cx="833761" cy="795528"/>
            <a:chOff x="5679120" y="5010641"/>
            <a:chExt cx="833761" cy="795528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49E7AA6-7263-1432-B120-9BA0D1C54C74}"/>
                </a:ext>
              </a:extLst>
            </p:cNvPr>
            <p:cNvSpPr/>
            <p:nvPr/>
          </p:nvSpPr>
          <p:spPr>
            <a:xfrm>
              <a:off x="5679120" y="5010641"/>
              <a:ext cx="833761" cy="795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84" y="0"/>
                  </a:moveTo>
                  <a:lnTo>
                    <a:pt x="10316" y="0"/>
                  </a:lnTo>
                  <a:cubicBezTo>
                    <a:pt x="4594" y="0"/>
                    <a:pt x="0" y="4852"/>
                    <a:pt x="0" y="10800"/>
                  </a:cubicBezTo>
                  <a:cubicBezTo>
                    <a:pt x="0" y="16748"/>
                    <a:pt x="4634" y="21600"/>
                    <a:pt x="10316" y="21600"/>
                  </a:cubicBezTo>
                  <a:lnTo>
                    <a:pt x="11284" y="21600"/>
                  </a:lnTo>
                  <a:cubicBezTo>
                    <a:pt x="17006" y="21600"/>
                    <a:pt x="21600" y="16748"/>
                    <a:pt x="21600" y="10800"/>
                  </a:cubicBezTo>
                  <a:cubicBezTo>
                    <a:pt x="21600" y="4852"/>
                    <a:pt x="17006" y="0"/>
                    <a:pt x="11284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A04B5788-D0AB-F4B0-2D75-119D33F2D821}"/>
                </a:ext>
              </a:extLst>
            </p:cNvPr>
            <p:cNvSpPr/>
            <p:nvPr/>
          </p:nvSpPr>
          <p:spPr>
            <a:xfrm>
              <a:off x="5794228" y="5106633"/>
              <a:ext cx="603544" cy="60354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3000" b="1" dirty="0">
                  <a:solidFill>
                    <a:schemeClr val="bg2">
                      <a:lumMod val="75000"/>
                    </a:schemeClr>
                  </a:solidFill>
                </a:rPr>
                <a:t>5</a:t>
              </a:r>
              <a:endParaRPr sz="30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9752C04-EC87-454C-29E1-91C7F8EB0A69}"/>
                </a:ext>
              </a:extLst>
            </p:cNvPr>
            <p:cNvSpPr/>
            <p:nvPr/>
          </p:nvSpPr>
          <p:spPr>
            <a:xfrm>
              <a:off x="5679120" y="5010641"/>
              <a:ext cx="833761" cy="398752"/>
            </a:xfrm>
            <a:custGeom>
              <a:avLst/>
              <a:gdLst>
                <a:gd name="connsiteX0" fmla="*/ 398198 w 833761"/>
                <a:gd name="connsiteY0" fmla="*/ 0 h 398752"/>
                <a:gd name="connsiteX1" fmla="*/ 435563 w 833761"/>
                <a:gd name="connsiteY1" fmla="*/ 0 h 398752"/>
                <a:gd name="connsiteX2" fmla="*/ 833761 w 833761"/>
                <a:gd name="connsiteY2" fmla="*/ 397764 h 398752"/>
                <a:gd name="connsiteX3" fmla="*/ 833562 w 833761"/>
                <a:gd name="connsiteY3" fmla="*/ 398752 h 398752"/>
                <a:gd name="connsiteX4" fmla="*/ 201 w 833761"/>
                <a:gd name="connsiteY4" fmla="*/ 398752 h 398752"/>
                <a:gd name="connsiteX5" fmla="*/ 0 w 833761"/>
                <a:gd name="connsiteY5" fmla="*/ 397764 h 398752"/>
                <a:gd name="connsiteX6" fmla="*/ 398198 w 833761"/>
                <a:gd name="connsiteY6" fmla="*/ 0 h 39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3761" h="398752">
                  <a:moveTo>
                    <a:pt x="398198" y="0"/>
                  </a:moveTo>
                  <a:lnTo>
                    <a:pt x="435563" y="0"/>
                  </a:lnTo>
                  <a:cubicBezTo>
                    <a:pt x="656433" y="0"/>
                    <a:pt x="833761" y="178699"/>
                    <a:pt x="833761" y="397764"/>
                  </a:cubicBezTo>
                  <a:lnTo>
                    <a:pt x="833562" y="398752"/>
                  </a:lnTo>
                  <a:lnTo>
                    <a:pt x="201" y="398752"/>
                  </a:lnTo>
                  <a:lnTo>
                    <a:pt x="0" y="397764"/>
                  </a:lnTo>
                  <a:cubicBezTo>
                    <a:pt x="0" y="178699"/>
                    <a:pt x="177329" y="0"/>
                    <a:pt x="398198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5626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443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Five-Step Graduated Funnel – Slide Template</vt:lpstr>
      <vt:lpstr>Five-Step Graduated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Graduated Funnel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2023-04-05T19:45:07Z</dcterms:modified>
  <cp:category>Charts &amp; Diagrams</cp:category>
</cp:coreProperties>
</file>