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</p:sldMasterIdLst>
  <p:notesMasterIdLst>
    <p:notesMasterId r:id="rId3"/>
  </p:notesMasterIdLst>
  <p:sldIdLst>
    <p:sldId id="265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000"/>
    <a:srgbClr val="7A032D"/>
    <a:srgbClr val="000000"/>
    <a:srgbClr val="F1EFF0"/>
    <a:srgbClr val="595959"/>
    <a:srgbClr val="404040"/>
    <a:srgbClr val="9265B8"/>
    <a:srgbClr val="38C98E"/>
    <a:srgbClr val="FBB321"/>
    <a:srgbClr val="FA790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 showGuides="1">
      <p:cViewPr varScale="1">
        <p:scale>
          <a:sx n="93" d="100"/>
          <a:sy n="93" d="100"/>
        </p:scale>
        <p:origin x="84" y="48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1/12/2015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pic>
        <p:nvPicPr>
          <p:cNvPr id="11" name="Picture 2" descr="Creative Commons License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053459"/>
            <a:ext cx="628650" cy="295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30163" y="7062984"/>
            <a:ext cx="5276850" cy="276225"/>
          </a:xfrm>
          <a:prstGeom prst="rect">
            <a:avLst/>
          </a:prstGeom>
        </p:spPr>
      </p:pic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0" dirty="0" smtClean="0">
                <a:solidFill>
                  <a:schemeClr val="bg1">
                    <a:lumMod val="75000"/>
                  </a:schemeClr>
                </a:solidFill>
              </a:rPr>
              <a:t>www.</a:t>
            </a:r>
            <a:r>
              <a:rPr lang="en-US" sz="2400" b="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presentationgo</a:t>
            </a:r>
            <a:r>
              <a:rPr lang="en-US" sz="2400" b="0" dirty="0" smtClean="0">
                <a:solidFill>
                  <a:schemeClr val="bg1">
                    <a:lumMod val="75000"/>
                  </a:schemeClr>
                </a:solidFill>
              </a:rPr>
              <a:t>.com</a:t>
            </a:r>
            <a:endParaRPr lang="en-US" sz="2400" b="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Plans &amp; Pricing - 3 options with focus</a:t>
            </a:r>
            <a:endParaRPr lang="en-US" dirty="0"/>
          </a:p>
        </p:txBody>
      </p:sp>
      <p:grpSp>
        <p:nvGrpSpPr>
          <p:cNvPr id="4" name="Group 3"/>
          <p:cNvGrpSpPr/>
          <p:nvPr/>
        </p:nvGrpSpPr>
        <p:grpSpPr>
          <a:xfrm>
            <a:off x="409328" y="1455430"/>
            <a:ext cx="3041876" cy="3947139"/>
            <a:chOff x="409328" y="1455430"/>
            <a:chExt cx="3041876" cy="3947139"/>
          </a:xfrm>
        </p:grpSpPr>
        <p:sp>
          <p:nvSpPr>
            <p:cNvPr id="14" name="Rounded Rectangle 13"/>
            <p:cNvSpPr/>
            <p:nvPr/>
          </p:nvSpPr>
          <p:spPr>
            <a:xfrm>
              <a:off x="409328" y="1455430"/>
              <a:ext cx="3041876" cy="3947139"/>
            </a:xfrm>
            <a:prstGeom prst="roundRect">
              <a:avLst>
                <a:gd name="adj" fmla="val 5238"/>
              </a:avLst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14"/>
            <p:cNvSpPr/>
            <p:nvPr/>
          </p:nvSpPr>
          <p:spPr>
            <a:xfrm>
              <a:off x="727421" y="1788125"/>
              <a:ext cx="2440456" cy="3273939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r>
                <a:rPr lang="en-US" sz="3200" dirty="0" smtClean="0"/>
                <a:t>Basic</a:t>
              </a:r>
            </a:p>
            <a:p>
              <a:pPr algn="ctr"/>
              <a:endParaRPr lang="en-US" sz="2400" dirty="0"/>
            </a:p>
            <a:p>
              <a:pPr marL="342900" indent="-342900">
                <a:buFont typeface="Arial" panose="020B0604020202020204" pitchFamily="34" charset="0"/>
                <a:buChar char="•"/>
              </a:pPr>
              <a:r>
                <a:rPr lang="en-US" sz="2000" dirty="0" smtClean="0"/>
                <a:t>Feature 1</a:t>
              </a:r>
            </a:p>
            <a:p>
              <a:pPr marL="342900" indent="-342900">
                <a:buFont typeface="Arial" panose="020B0604020202020204" pitchFamily="34" charset="0"/>
                <a:buChar char="•"/>
              </a:pPr>
              <a:r>
                <a:rPr lang="en-US" sz="2000" dirty="0"/>
                <a:t>Feature </a:t>
              </a:r>
              <a:r>
                <a:rPr lang="en-US" sz="2000" dirty="0" smtClean="0"/>
                <a:t>2</a:t>
              </a:r>
              <a:endParaRPr lang="en-US" sz="2000" dirty="0"/>
            </a:p>
            <a:p>
              <a:pPr marL="342900" indent="-342900">
                <a:buFont typeface="Arial" panose="020B0604020202020204" pitchFamily="34" charset="0"/>
                <a:buChar char="•"/>
              </a:pPr>
              <a:r>
                <a:rPr lang="en-US" sz="2000" dirty="0"/>
                <a:t>Feature </a:t>
              </a:r>
              <a:r>
                <a:rPr lang="en-US" sz="2000" dirty="0" smtClean="0"/>
                <a:t>3</a:t>
              </a:r>
              <a:endParaRPr lang="en-US" sz="2000" dirty="0"/>
            </a:p>
            <a:p>
              <a:pPr marL="342900" indent="-342900">
                <a:buFont typeface="Arial" panose="020B0604020202020204" pitchFamily="34" charset="0"/>
                <a:buChar char="•"/>
              </a:pPr>
              <a:r>
                <a:rPr lang="en-US" sz="2000" dirty="0"/>
                <a:t>Feature </a:t>
              </a:r>
              <a:r>
                <a:rPr lang="en-US" sz="2000" dirty="0" smtClean="0"/>
                <a:t>4</a:t>
              </a:r>
              <a:endParaRPr lang="en-US" sz="2000" dirty="0"/>
            </a:p>
            <a:p>
              <a:pPr marL="342900" indent="-342900">
                <a:buFont typeface="Arial" panose="020B0604020202020204" pitchFamily="34" charset="0"/>
                <a:buChar char="•"/>
              </a:pPr>
              <a:r>
                <a:rPr lang="en-US" sz="2000" dirty="0"/>
                <a:t>Feature </a:t>
              </a:r>
              <a:r>
                <a:rPr lang="en-US" sz="2000" dirty="0" smtClean="0"/>
                <a:t>5</a:t>
              </a:r>
              <a:endParaRPr lang="en-US" sz="2000" dirty="0"/>
            </a:p>
            <a:p>
              <a:pPr algn="ctr"/>
              <a:endParaRPr lang="en-US" sz="2400" dirty="0" smtClean="0"/>
            </a:p>
            <a:p>
              <a:pPr algn="ctr"/>
              <a:r>
                <a:rPr lang="en-US" sz="2400" b="1" dirty="0" smtClean="0"/>
                <a:t>Price </a:t>
              </a:r>
              <a:r>
                <a:rPr lang="id-ID" sz="2400" b="1" spc="-150" dirty="0" smtClean="0">
                  <a:solidFill>
                    <a:schemeClr val="bg1"/>
                  </a:solidFill>
                  <a:ea typeface="Open Sans" pitchFamily="34" charset="0"/>
                  <a:cs typeface="Open Sans" pitchFamily="34" charset="0"/>
                </a:rPr>
                <a:t>$</a:t>
              </a:r>
              <a:r>
                <a:rPr lang="id-ID" sz="2400" b="1" spc="-150" dirty="0">
                  <a:solidFill>
                    <a:schemeClr val="bg1"/>
                  </a:solidFill>
                  <a:ea typeface="Open Sans" pitchFamily="34" charset="0"/>
                  <a:cs typeface="Open Sans" pitchFamily="34" charset="0"/>
                </a:rPr>
                <a:t> $</a:t>
              </a:r>
              <a:endParaRPr lang="en-US" sz="2400" b="1" dirty="0"/>
            </a:p>
          </p:txBody>
        </p:sp>
        <p:grpSp>
          <p:nvGrpSpPr>
            <p:cNvPr id="16" name="Group 15"/>
            <p:cNvGrpSpPr/>
            <p:nvPr/>
          </p:nvGrpSpPr>
          <p:grpSpPr>
            <a:xfrm>
              <a:off x="1816157" y="5125242"/>
              <a:ext cx="216582" cy="214148"/>
              <a:chOff x="4446940" y="5280381"/>
              <a:chExt cx="237363" cy="234696"/>
            </a:xfrm>
          </p:grpSpPr>
          <p:sp>
            <p:nvSpPr>
              <p:cNvPr id="18" name="Oval 17"/>
              <p:cNvSpPr>
                <a:spLocks noChangeArrowheads="1"/>
              </p:cNvSpPr>
              <p:nvPr/>
            </p:nvSpPr>
            <p:spPr bwMode="auto">
              <a:xfrm>
                <a:off x="4446940" y="5280381"/>
                <a:ext cx="237363" cy="234696"/>
              </a:xfrm>
              <a:prstGeom prst="ellipse">
                <a:avLst/>
              </a:prstGeom>
              <a:gradFill flip="none" rotWithShape="1">
                <a:gsLst>
                  <a:gs pos="29000">
                    <a:schemeClr val="tx1"/>
                  </a:gs>
                  <a:gs pos="73000">
                    <a:schemeClr val="tx1">
                      <a:lumMod val="65000"/>
                      <a:lumOff val="35000"/>
                    </a:schemeClr>
                  </a:gs>
                </a:gsLst>
                <a:lin ang="54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>
                  <a:solidFill>
                    <a:schemeClr val="lt1"/>
                  </a:solidFill>
                </a:endParaRPr>
              </a:p>
            </p:txBody>
          </p:sp>
          <p:sp>
            <p:nvSpPr>
              <p:cNvPr id="19" name="Rounded Rectangle 18"/>
              <p:cNvSpPr/>
              <p:nvPr/>
            </p:nvSpPr>
            <p:spPr>
              <a:xfrm>
                <a:off x="4515460" y="5356864"/>
                <a:ext cx="100323" cy="100323"/>
              </a:xfrm>
              <a:prstGeom prst="roundRect">
                <a:avLst/>
              </a:prstGeom>
              <a:noFill/>
              <a:ln w="952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7" name="Freeform 16"/>
            <p:cNvSpPr/>
            <p:nvPr/>
          </p:nvSpPr>
          <p:spPr>
            <a:xfrm>
              <a:off x="1334002" y="1477160"/>
              <a:ext cx="2095473" cy="2651974"/>
            </a:xfrm>
            <a:custGeom>
              <a:avLst/>
              <a:gdLst>
                <a:gd name="connsiteX0" fmla="*/ 0 w 2296537"/>
                <a:gd name="connsiteY0" fmla="*/ 0 h 2906437"/>
                <a:gd name="connsiteX1" fmla="*/ 2121915 w 2296537"/>
                <a:gd name="connsiteY1" fmla="*/ 0 h 2906437"/>
                <a:gd name="connsiteX2" fmla="*/ 2296537 w 2296537"/>
                <a:gd name="connsiteY2" fmla="*/ 174622 h 2906437"/>
                <a:gd name="connsiteX3" fmla="*/ 2296537 w 2296537"/>
                <a:gd name="connsiteY3" fmla="*/ 2906437 h 29064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96537" h="2906437">
                  <a:moveTo>
                    <a:pt x="0" y="0"/>
                  </a:moveTo>
                  <a:lnTo>
                    <a:pt x="2121915" y="0"/>
                  </a:lnTo>
                  <a:cubicBezTo>
                    <a:pt x="2218356" y="0"/>
                    <a:pt x="2296537" y="78181"/>
                    <a:pt x="2296537" y="174622"/>
                  </a:cubicBezTo>
                  <a:lnTo>
                    <a:pt x="2296537" y="2906437"/>
                  </a:lnTo>
                  <a:close/>
                </a:path>
              </a:pathLst>
            </a:custGeom>
            <a:solidFill>
              <a:schemeClr val="bg1">
                <a:lumMod val="95000"/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/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5692796" y="1455430"/>
            <a:ext cx="3041876" cy="3947139"/>
            <a:chOff x="5692796" y="1455430"/>
            <a:chExt cx="3041876" cy="3947139"/>
          </a:xfrm>
        </p:grpSpPr>
        <p:sp>
          <p:nvSpPr>
            <p:cNvPr id="21" name="Rounded Rectangle 20"/>
            <p:cNvSpPr/>
            <p:nvPr/>
          </p:nvSpPr>
          <p:spPr>
            <a:xfrm>
              <a:off x="5692796" y="1455430"/>
              <a:ext cx="3041876" cy="3947139"/>
            </a:xfrm>
            <a:prstGeom prst="roundRect">
              <a:avLst>
                <a:gd name="adj" fmla="val 5238"/>
              </a:avLst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Rectangle 21"/>
            <p:cNvSpPr/>
            <p:nvPr/>
          </p:nvSpPr>
          <p:spPr>
            <a:xfrm>
              <a:off x="6010888" y="1788125"/>
              <a:ext cx="2440456" cy="3273939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lvl="0" algn="ctr"/>
              <a:r>
                <a:rPr lang="en-US" sz="3200" dirty="0" smtClean="0"/>
                <a:t>Expert</a:t>
              </a:r>
            </a:p>
            <a:p>
              <a:pPr lvl="0" algn="ctr"/>
              <a:endParaRPr lang="en-US" sz="2400" dirty="0">
                <a:solidFill>
                  <a:prstClr val="white"/>
                </a:solidFill>
              </a:endParaRPr>
            </a:p>
            <a:p>
              <a:pPr marL="571500" lvl="0" indent="-342900">
                <a:buFont typeface="Arial" panose="020B0604020202020204" pitchFamily="34" charset="0"/>
                <a:buChar char="•"/>
              </a:pPr>
              <a:r>
                <a:rPr lang="en-US" sz="2000" dirty="0">
                  <a:solidFill>
                    <a:prstClr val="white"/>
                  </a:solidFill>
                </a:rPr>
                <a:t>Feature 1</a:t>
              </a:r>
            </a:p>
            <a:p>
              <a:pPr marL="571500" lvl="0" indent="-342900">
                <a:buFont typeface="Arial" panose="020B0604020202020204" pitchFamily="34" charset="0"/>
                <a:buChar char="•"/>
              </a:pPr>
              <a:r>
                <a:rPr lang="en-US" sz="2000" dirty="0">
                  <a:solidFill>
                    <a:prstClr val="white"/>
                  </a:solidFill>
                </a:rPr>
                <a:t>Feature 2</a:t>
              </a:r>
            </a:p>
            <a:p>
              <a:pPr marL="571500" lvl="0" indent="-342900">
                <a:buFont typeface="Arial" panose="020B0604020202020204" pitchFamily="34" charset="0"/>
                <a:buChar char="•"/>
              </a:pPr>
              <a:r>
                <a:rPr lang="en-US" sz="2000" dirty="0">
                  <a:solidFill>
                    <a:prstClr val="white"/>
                  </a:solidFill>
                </a:rPr>
                <a:t>Feature 3</a:t>
              </a:r>
            </a:p>
            <a:p>
              <a:pPr marL="571500" lvl="0" indent="-342900">
                <a:buFont typeface="Arial" panose="020B0604020202020204" pitchFamily="34" charset="0"/>
                <a:buChar char="•"/>
              </a:pPr>
              <a:r>
                <a:rPr lang="en-US" sz="2000" dirty="0">
                  <a:solidFill>
                    <a:prstClr val="white"/>
                  </a:solidFill>
                </a:rPr>
                <a:t>Feature 4</a:t>
              </a:r>
            </a:p>
            <a:p>
              <a:pPr marL="571500" lvl="0" indent="-342900">
                <a:buFont typeface="Arial" panose="020B0604020202020204" pitchFamily="34" charset="0"/>
                <a:buChar char="•"/>
              </a:pPr>
              <a:r>
                <a:rPr lang="en-US" sz="2000" dirty="0">
                  <a:solidFill>
                    <a:prstClr val="white"/>
                  </a:solidFill>
                </a:rPr>
                <a:t>Feature 5</a:t>
              </a:r>
            </a:p>
            <a:p>
              <a:pPr lvl="0" algn="ctr"/>
              <a:endParaRPr lang="en-US" sz="2400" dirty="0">
                <a:solidFill>
                  <a:prstClr val="white"/>
                </a:solidFill>
              </a:endParaRPr>
            </a:p>
            <a:p>
              <a:pPr lvl="0" algn="ctr"/>
              <a:r>
                <a:rPr lang="en-US" sz="2400" b="1" dirty="0">
                  <a:solidFill>
                    <a:prstClr val="white"/>
                  </a:solidFill>
                </a:rPr>
                <a:t>Price </a:t>
              </a:r>
              <a:r>
                <a:rPr lang="id-ID" sz="2400" b="1" spc="-150" dirty="0">
                  <a:solidFill>
                    <a:prstClr val="white"/>
                  </a:solidFill>
                  <a:ea typeface="Open Sans" pitchFamily="34" charset="0"/>
                  <a:cs typeface="Open Sans" pitchFamily="34" charset="0"/>
                </a:rPr>
                <a:t>$ </a:t>
              </a:r>
              <a:r>
                <a:rPr lang="id-ID" sz="2400" b="1" spc="-150" dirty="0" smtClean="0">
                  <a:solidFill>
                    <a:prstClr val="white"/>
                  </a:solidFill>
                  <a:ea typeface="Open Sans" pitchFamily="34" charset="0"/>
                  <a:cs typeface="Open Sans" pitchFamily="34" charset="0"/>
                </a:rPr>
                <a:t>$</a:t>
              </a:r>
              <a:endParaRPr lang="en-US" sz="2400" b="1" dirty="0">
                <a:solidFill>
                  <a:prstClr val="white"/>
                </a:solidFill>
              </a:endParaRPr>
            </a:p>
          </p:txBody>
        </p:sp>
        <p:grpSp>
          <p:nvGrpSpPr>
            <p:cNvPr id="23" name="Group 22"/>
            <p:cNvGrpSpPr/>
            <p:nvPr/>
          </p:nvGrpSpPr>
          <p:grpSpPr>
            <a:xfrm>
              <a:off x="7099623" y="5125242"/>
              <a:ext cx="216582" cy="214148"/>
              <a:chOff x="4446940" y="5280381"/>
              <a:chExt cx="237363" cy="234696"/>
            </a:xfrm>
          </p:grpSpPr>
          <p:sp>
            <p:nvSpPr>
              <p:cNvPr id="25" name="Oval 24"/>
              <p:cNvSpPr>
                <a:spLocks noChangeArrowheads="1"/>
              </p:cNvSpPr>
              <p:nvPr/>
            </p:nvSpPr>
            <p:spPr bwMode="auto">
              <a:xfrm>
                <a:off x="4446940" y="5280381"/>
                <a:ext cx="237363" cy="234696"/>
              </a:xfrm>
              <a:prstGeom prst="ellipse">
                <a:avLst/>
              </a:prstGeom>
              <a:gradFill flip="none" rotWithShape="1">
                <a:gsLst>
                  <a:gs pos="29000">
                    <a:schemeClr val="tx1"/>
                  </a:gs>
                  <a:gs pos="73000">
                    <a:schemeClr val="tx1">
                      <a:lumMod val="65000"/>
                      <a:lumOff val="35000"/>
                    </a:schemeClr>
                  </a:gs>
                </a:gsLst>
                <a:lin ang="54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>
                  <a:solidFill>
                    <a:schemeClr val="lt1"/>
                  </a:solidFill>
                </a:endParaRPr>
              </a:p>
            </p:txBody>
          </p:sp>
          <p:sp>
            <p:nvSpPr>
              <p:cNvPr id="26" name="Rounded Rectangle 25"/>
              <p:cNvSpPr/>
              <p:nvPr/>
            </p:nvSpPr>
            <p:spPr>
              <a:xfrm>
                <a:off x="4515460" y="5356864"/>
                <a:ext cx="100323" cy="100323"/>
              </a:xfrm>
              <a:prstGeom prst="roundRect">
                <a:avLst/>
              </a:prstGeom>
              <a:noFill/>
              <a:ln w="952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24" name="Freeform 23"/>
            <p:cNvSpPr/>
            <p:nvPr/>
          </p:nvSpPr>
          <p:spPr>
            <a:xfrm>
              <a:off x="6617469" y="1477160"/>
              <a:ext cx="2095473" cy="2651974"/>
            </a:xfrm>
            <a:custGeom>
              <a:avLst/>
              <a:gdLst>
                <a:gd name="connsiteX0" fmla="*/ 0 w 2296537"/>
                <a:gd name="connsiteY0" fmla="*/ 0 h 2906437"/>
                <a:gd name="connsiteX1" fmla="*/ 2121915 w 2296537"/>
                <a:gd name="connsiteY1" fmla="*/ 0 h 2906437"/>
                <a:gd name="connsiteX2" fmla="*/ 2296537 w 2296537"/>
                <a:gd name="connsiteY2" fmla="*/ 174622 h 2906437"/>
                <a:gd name="connsiteX3" fmla="*/ 2296537 w 2296537"/>
                <a:gd name="connsiteY3" fmla="*/ 2906437 h 29064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96537" h="2906437">
                  <a:moveTo>
                    <a:pt x="0" y="0"/>
                  </a:moveTo>
                  <a:lnTo>
                    <a:pt x="2121915" y="0"/>
                  </a:lnTo>
                  <a:cubicBezTo>
                    <a:pt x="2218356" y="0"/>
                    <a:pt x="2296537" y="78181"/>
                    <a:pt x="2296537" y="174622"/>
                  </a:cubicBezTo>
                  <a:lnTo>
                    <a:pt x="2296537" y="2906437"/>
                  </a:lnTo>
                  <a:close/>
                </a:path>
              </a:pathLst>
            </a:custGeom>
            <a:solidFill>
              <a:schemeClr val="bg1">
                <a:lumMod val="95000"/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/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2906640" y="1268031"/>
            <a:ext cx="3330716" cy="4321938"/>
            <a:chOff x="2905124" y="1266062"/>
            <a:chExt cx="3333750" cy="4325875"/>
          </a:xfrm>
        </p:grpSpPr>
        <p:sp>
          <p:nvSpPr>
            <p:cNvPr id="8" name="Rounded Rectangle 7"/>
            <p:cNvSpPr/>
            <p:nvPr/>
          </p:nvSpPr>
          <p:spPr>
            <a:xfrm>
              <a:off x="2905124" y="1266062"/>
              <a:ext cx="3333750" cy="4325875"/>
            </a:xfrm>
            <a:prstGeom prst="roundRect">
              <a:avLst>
                <a:gd name="adj" fmla="val 5238"/>
              </a:avLst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" name="Rectangle 2"/>
            <p:cNvSpPr/>
            <p:nvPr/>
          </p:nvSpPr>
          <p:spPr>
            <a:xfrm>
              <a:off x="3253739" y="1630680"/>
              <a:ext cx="2674621" cy="358808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lvl="0" algn="ctr"/>
              <a:r>
                <a:rPr lang="en-US" sz="32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Standard</a:t>
              </a:r>
            </a:p>
            <a:p>
              <a:pPr lvl="0" algn="ctr"/>
              <a:endParaRPr 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  <a:p>
              <a:pPr marL="685800" lvl="0" indent="-228600">
                <a:buFont typeface="Arial" panose="020B0604020202020204" pitchFamily="34" charset="0"/>
                <a:buChar char="•"/>
              </a:pPr>
              <a:r>
                <a:rPr lang="en-US" sz="2000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Feature 1</a:t>
              </a:r>
            </a:p>
            <a:p>
              <a:pPr marL="685800" lvl="0" indent="-228600">
                <a:buFont typeface="Arial" panose="020B0604020202020204" pitchFamily="34" charset="0"/>
                <a:buChar char="•"/>
              </a:pPr>
              <a:r>
                <a:rPr lang="en-US" sz="2000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Feature 2</a:t>
              </a:r>
            </a:p>
            <a:p>
              <a:pPr marL="685800" lvl="0" indent="-228600">
                <a:buFont typeface="Arial" panose="020B0604020202020204" pitchFamily="34" charset="0"/>
                <a:buChar char="•"/>
              </a:pPr>
              <a:r>
                <a:rPr lang="en-US" sz="2000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Feature 3</a:t>
              </a:r>
            </a:p>
            <a:p>
              <a:pPr marL="685800" lvl="0" indent="-228600">
                <a:buFont typeface="Arial" panose="020B0604020202020204" pitchFamily="34" charset="0"/>
                <a:buChar char="•"/>
              </a:pPr>
              <a:r>
                <a:rPr lang="en-US" sz="2000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Feature 4</a:t>
              </a:r>
            </a:p>
            <a:p>
              <a:pPr marL="685800" lvl="0" indent="-228600">
                <a:buFont typeface="Arial" panose="020B0604020202020204" pitchFamily="34" charset="0"/>
                <a:buChar char="•"/>
              </a:pPr>
              <a:r>
                <a:rPr lang="en-US" sz="2000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Feature 5</a:t>
              </a:r>
            </a:p>
            <a:p>
              <a:pPr lvl="0" algn="ctr"/>
              <a:endParaRPr lang="en-US" sz="4000" b="1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  <a:p>
              <a:pPr lvl="0" algn="ctr"/>
              <a:r>
                <a:rPr lang="en-US" sz="2800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Price </a:t>
              </a:r>
              <a:r>
                <a:rPr lang="id-ID" sz="2800" b="1" spc="-150" dirty="0">
                  <a:solidFill>
                    <a:schemeClr val="tx1">
                      <a:lumMod val="65000"/>
                      <a:lumOff val="35000"/>
                    </a:schemeClr>
                  </a:solidFill>
                  <a:ea typeface="Open Sans" pitchFamily="34" charset="0"/>
                  <a:cs typeface="Open Sans" pitchFamily="34" charset="0"/>
                </a:rPr>
                <a:t>$ </a:t>
              </a:r>
              <a:r>
                <a:rPr lang="id-ID" sz="2800" b="1" spc="-15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a typeface="Open Sans" pitchFamily="34" charset="0"/>
                  <a:cs typeface="Open Sans" pitchFamily="34" charset="0"/>
                </a:rPr>
                <a:t>$</a:t>
              </a:r>
              <a:endParaRPr lang="en-US" sz="2800" b="1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grpSp>
          <p:nvGrpSpPr>
            <p:cNvPr id="5" name="Group 4"/>
            <p:cNvGrpSpPr/>
            <p:nvPr/>
          </p:nvGrpSpPr>
          <p:grpSpPr>
            <a:xfrm>
              <a:off x="4446940" y="5288001"/>
              <a:ext cx="237363" cy="234696"/>
              <a:chOff x="4446940" y="5280381"/>
              <a:chExt cx="237363" cy="234696"/>
            </a:xfrm>
          </p:grpSpPr>
          <p:sp>
            <p:nvSpPr>
              <p:cNvPr id="6" name="Oval 5"/>
              <p:cNvSpPr>
                <a:spLocks noChangeArrowheads="1"/>
              </p:cNvSpPr>
              <p:nvPr/>
            </p:nvSpPr>
            <p:spPr bwMode="auto">
              <a:xfrm>
                <a:off x="4446940" y="5280381"/>
                <a:ext cx="237363" cy="234696"/>
              </a:xfrm>
              <a:prstGeom prst="ellipse">
                <a:avLst/>
              </a:prstGeom>
              <a:gradFill flip="none" rotWithShape="1">
                <a:gsLst>
                  <a:gs pos="29000">
                    <a:schemeClr val="tx1"/>
                  </a:gs>
                  <a:gs pos="73000">
                    <a:schemeClr val="tx1">
                      <a:lumMod val="65000"/>
                      <a:lumOff val="35000"/>
                    </a:schemeClr>
                  </a:gs>
                </a:gsLst>
                <a:lin ang="54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>
                  <a:solidFill>
                    <a:schemeClr val="lt1"/>
                  </a:solidFill>
                </a:endParaRPr>
              </a:p>
            </p:txBody>
          </p:sp>
          <p:sp>
            <p:nvSpPr>
              <p:cNvPr id="7" name="Rounded Rectangle 6"/>
              <p:cNvSpPr/>
              <p:nvPr/>
            </p:nvSpPr>
            <p:spPr>
              <a:xfrm>
                <a:off x="4515460" y="5356864"/>
                <a:ext cx="100323" cy="100323"/>
              </a:xfrm>
              <a:prstGeom prst="roundRect">
                <a:avLst/>
              </a:prstGeom>
              <a:noFill/>
              <a:ln w="952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1" name="Freeform 10"/>
            <p:cNvSpPr/>
            <p:nvPr/>
          </p:nvSpPr>
          <p:spPr>
            <a:xfrm>
              <a:off x="3918522" y="1289877"/>
              <a:ext cx="2296537" cy="2906437"/>
            </a:xfrm>
            <a:custGeom>
              <a:avLst/>
              <a:gdLst>
                <a:gd name="connsiteX0" fmla="*/ 0 w 2296537"/>
                <a:gd name="connsiteY0" fmla="*/ 0 h 2906437"/>
                <a:gd name="connsiteX1" fmla="*/ 2121915 w 2296537"/>
                <a:gd name="connsiteY1" fmla="*/ 0 h 2906437"/>
                <a:gd name="connsiteX2" fmla="*/ 2296537 w 2296537"/>
                <a:gd name="connsiteY2" fmla="*/ 174622 h 2906437"/>
                <a:gd name="connsiteX3" fmla="*/ 2296537 w 2296537"/>
                <a:gd name="connsiteY3" fmla="*/ 2906437 h 29064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96537" h="2906437">
                  <a:moveTo>
                    <a:pt x="0" y="0"/>
                  </a:moveTo>
                  <a:lnTo>
                    <a:pt x="2121915" y="0"/>
                  </a:lnTo>
                  <a:cubicBezTo>
                    <a:pt x="2218356" y="0"/>
                    <a:pt x="2296537" y="78181"/>
                    <a:pt x="2296537" y="174622"/>
                  </a:cubicBezTo>
                  <a:lnTo>
                    <a:pt x="2296537" y="2906437"/>
                  </a:lnTo>
                  <a:close/>
                </a:path>
              </a:pathLst>
            </a:custGeom>
            <a:solidFill>
              <a:schemeClr val="bg1">
                <a:lumMod val="95000"/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/>
            </a:p>
          </p:txBody>
        </p:sp>
      </p:grpSp>
    </p:spTree>
    <p:extLst>
      <p:ext uri="{BB962C8B-B14F-4D97-AF65-F5344CB8AC3E}">
        <p14:creationId xmlns:p14="http://schemas.microsoft.com/office/powerpoint/2010/main" val="3575744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920</TotalTime>
  <Words>50</Words>
  <PresentationFormat>On-screen Show (4:3)</PresentationFormat>
  <Paragraphs>28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Open Sans</vt:lpstr>
      <vt:lpstr>Custom Design</vt:lpstr>
      <vt:lpstr>Plans &amp; Pricing - 3 options with focus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 Plans &amp; Pricing for PowerPoint</dc:title>
  <dc:creator>PresentationGo.com</dc:creator>
  <dcterms:created xsi:type="dcterms:W3CDTF">2014-11-26T05:14:11Z</dcterms:created>
  <dcterms:modified xsi:type="dcterms:W3CDTF">2015-01-13T02:40:05Z</dcterms:modified>
</cp:coreProperties>
</file>