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1" r:id="rId1"/>
    <p:sldMasterId id="2147483749" r:id="rId2"/>
  </p:sldMasterIdLst>
  <p:notesMasterIdLst>
    <p:notesMasterId r:id="rId8"/>
  </p:notesMasterIdLst>
  <p:sldIdLst>
    <p:sldId id="294" r:id="rId3"/>
    <p:sldId id="295" r:id="rId4"/>
    <p:sldId id="296" r:id="rId5"/>
    <p:sldId id="297" r:id="rId6"/>
    <p:sldId id="34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87F"/>
    <a:srgbClr val="BFD7B7"/>
    <a:srgbClr val="CD7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6" autoAdjust="0"/>
    <p:restoredTop sz="94718" autoAdjust="0"/>
  </p:normalViewPr>
  <p:slideViewPr>
    <p:cSldViewPr snapToGrid="0">
      <p:cViewPr varScale="1">
        <p:scale>
          <a:sx n="75" d="100"/>
          <a:sy n="75" d="100"/>
        </p:scale>
        <p:origin x="126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5E78B-FE7C-474B-AC91-ABC1B62969E2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0B4EB-D9F6-4F2F-973A-15D71B3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9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91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03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6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9429877" y="6550224"/>
            <a:ext cx="2071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44759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rgbClr val="103233"/>
            </a:gs>
            <a:gs pos="100000">
              <a:srgbClr val="081C1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9429877" y="6550224"/>
            <a:ext cx="2071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9978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858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A22B-0D7F-4951-84ED-B6645A0FB428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64CD-3FFC-4260-8F64-EA6FF9809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E5F91A-C045-8080-A0BF-661C8A332F3A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838BA6-0E81-42FC-BA9D-E59707611A8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10A8BD-15E8-E5F8-83B0-B1211BF64F17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6636ED-538E-914B-8011-38A24C8084E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0567FE-FB45-616B-8180-476C39211726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BBD3F98-3DE2-A4C3-6723-83DE8ED5042F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A4ECCA2-E5CC-DD21-DA27-A85F4D39892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65537A9-36A4-C362-0176-D7BC8A6F38F7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55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TextBox 1224"/>
          <p:cNvSpPr txBox="1"/>
          <p:nvPr/>
        </p:nvSpPr>
        <p:spPr>
          <a:xfrm>
            <a:off x="3435405" y="59172"/>
            <a:ext cx="5304657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400"/>
            <a:r>
              <a:rPr lang="en-US" sz="9600" b="1" cap="small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rPr>
              <a:t>A Boss…</a:t>
            </a:r>
          </a:p>
        </p:txBody>
      </p:sp>
      <p:grpSp>
        <p:nvGrpSpPr>
          <p:cNvPr id="1296" name="Group 1295"/>
          <p:cNvGrpSpPr>
            <a:grpSpLocks noChangeAspect="1"/>
          </p:cNvGrpSpPr>
          <p:nvPr/>
        </p:nvGrpSpPr>
        <p:grpSpPr>
          <a:xfrm>
            <a:off x="2047985" y="2045584"/>
            <a:ext cx="8096030" cy="4389120"/>
            <a:chOff x="173808" y="1163642"/>
            <a:chExt cx="4184539" cy="2268574"/>
          </a:xfrm>
        </p:grpSpPr>
        <p:grpSp>
          <p:nvGrpSpPr>
            <p:cNvPr id="1297" name="Group 1296"/>
            <p:cNvGrpSpPr/>
            <p:nvPr/>
          </p:nvGrpSpPr>
          <p:grpSpPr>
            <a:xfrm>
              <a:off x="173808" y="1925433"/>
              <a:ext cx="848809" cy="712341"/>
              <a:chOff x="173808" y="1925433"/>
              <a:chExt cx="848809" cy="712341"/>
            </a:xfrm>
          </p:grpSpPr>
          <p:sp>
            <p:nvSpPr>
              <p:cNvPr id="1362" name="Freeform 136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3" name="Freeform 136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4" name="Oval 1363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98" name="Group 1297"/>
            <p:cNvGrpSpPr/>
            <p:nvPr/>
          </p:nvGrpSpPr>
          <p:grpSpPr>
            <a:xfrm>
              <a:off x="1411696" y="1163642"/>
              <a:ext cx="625805" cy="527810"/>
              <a:chOff x="173808" y="1925433"/>
              <a:chExt cx="848809" cy="712341"/>
            </a:xfrm>
          </p:grpSpPr>
          <p:sp>
            <p:nvSpPr>
              <p:cNvPr id="1359" name="Freeform 135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0" name="Freeform 135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1" name="Oval 136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99" name="Group 1298"/>
            <p:cNvGrpSpPr/>
            <p:nvPr/>
          </p:nvGrpSpPr>
          <p:grpSpPr>
            <a:xfrm>
              <a:off x="1411696" y="2904407"/>
              <a:ext cx="625805" cy="527809"/>
              <a:chOff x="173808" y="1925434"/>
              <a:chExt cx="848809" cy="712340"/>
            </a:xfrm>
          </p:grpSpPr>
          <p:sp>
            <p:nvSpPr>
              <p:cNvPr id="1356" name="Freeform 1355"/>
              <p:cNvSpPr/>
              <p:nvPr/>
            </p:nvSpPr>
            <p:spPr>
              <a:xfrm>
                <a:off x="250398" y="1925434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7" name="Freeform 1356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8" name="Oval 135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0" name="Group 1299"/>
            <p:cNvGrpSpPr/>
            <p:nvPr/>
          </p:nvGrpSpPr>
          <p:grpSpPr>
            <a:xfrm>
              <a:off x="3732542" y="1163642"/>
              <a:ext cx="625805" cy="527810"/>
              <a:chOff x="173808" y="1925433"/>
              <a:chExt cx="848809" cy="712341"/>
            </a:xfrm>
          </p:grpSpPr>
          <p:sp>
            <p:nvSpPr>
              <p:cNvPr id="1353" name="Freeform 135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4" name="Freeform 135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5" name="Oval 135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1" name="Group 1300"/>
            <p:cNvGrpSpPr/>
            <p:nvPr/>
          </p:nvGrpSpPr>
          <p:grpSpPr>
            <a:xfrm>
              <a:off x="3732542" y="2904406"/>
              <a:ext cx="625805" cy="527810"/>
              <a:chOff x="173808" y="1925433"/>
              <a:chExt cx="848809" cy="712341"/>
            </a:xfrm>
          </p:grpSpPr>
          <p:sp>
            <p:nvSpPr>
              <p:cNvPr id="1350" name="Freeform 1349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1" name="Freeform 1350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52" name="Oval 1351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2" name="Group 1301"/>
            <p:cNvGrpSpPr/>
            <p:nvPr/>
          </p:nvGrpSpPr>
          <p:grpSpPr>
            <a:xfrm>
              <a:off x="2185311" y="1163642"/>
              <a:ext cx="625805" cy="527810"/>
              <a:chOff x="173808" y="1925433"/>
              <a:chExt cx="848809" cy="712341"/>
            </a:xfrm>
          </p:grpSpPr>
          <p:sp>
            <p:nvSpPr>
              <p:cNvPr id="1347" name="Freeform 134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8" name="Freeform 134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9" name="Oval 134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3" name="Group 1302"/>
            <p:cNvGrpSpPr/>
            <p:nvPr/>
          </p:nvGrpSpPr>
          <p:grpSpPr>
            <a:xfrm>
              <a:off x="2958926" y="1163642"/>
              <a:ext cx="625805" cy="527810"/>
              <a:chOff x="173808" y="1925433"/>
              <a:chExt cx="848809" cy="712341"/>
            </a:xfrm>
          </p:grpSpPr>
          <p:sp>
            <p:nvSpPr>
              <p:cNvPr id="1344" name="Freeform 1343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5" name="Freeform 1344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6" name="Oval 1345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4" name="Group 1303"/>
            <p:cNvGrpSpPr/>
            <p:nvPr/>
          </p:nvGrpSpPr>
          <p:grpSpPr>
            <a:xfrm>
              <a:off x="1396306" y="1743897"/>
              <a:ext cx="625805" cy="527810"/>
              <a:chOff x="173808" y="1925433"/>
              <a:chExt cx="848809" cy="712341"/>
            </a:xfrm>
          </p:grpSpPr>
          <p:sp>
            <p:nvSpPr>
              <p:cNvPr id="1341" name="Freeform 134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2" name="Freeform 134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3" name="Oval 134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5" name="Group 1304"/>
            <p:cNvGrpSpPr/>
            <p:nvPr/>
          </p:nvGrpSpPr>
          <p:grpSpPr>
            <a:xfrm>
              <a:off x="1441420" y="2324152"/>
              <a:ext cx="625805" cy="527810"/>
              <a:chOff x="173808" y="1925433"/>
              <a:chExt cx="848809" cy="712341"/>
            </a:xfrm>
          </p:grpSpPr>
          <p:sp>
            <p:nvSpPr>
              <p:cNvPr id="1338" name="Freeform 1337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9" name="Freeform 1338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0" name="Oval 1339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6" name="Group 1305"/>
            <p:cNvGrpSpPr/>
            <p:nvPr/>
          </p:nvGrpSpPr>
          <p:grpSpPr>
            <a:xfrm>
              <a:off x="2166861" y="1743897"/>
              <a:ext cx="625805" cy="527810"/>
              <a:chOff x="173808" y="1925433"/>
              <a:chExt cx="848809" cy="712341"/>
            </a:xfrm>
          </p:grpSpPr>
          <p:sp>
            <p:nvSpPr>
              <p:cNvPr id="1335" name="Freeform 133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6" name="Freeform 133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7" name="Oval 133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7" name="Group 1306"/>
            <p:cNvGrpSpPr/>
            <p:nvPr/>
          </p:nvGrpSpPr>
          <p:grpSpPr>
            <a:xfrm>
              <a:off x="2184226" y="2324152"/>
              <a:ext cx="625805" cy="527810"/>
              <a:chOff x="173808" y="1925433"/>
              <a:chExt cx="848809" cy="712341"/>
            </a:xfrm>
          </p:grpSpPr>
          <p:sp>
            <p:nvSpPr>
              <p:cNvPr id="1332" name="Freeform 133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3" name="Freeform 133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4" name="Oval 1333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8" name="Group 1307"/>
            <p:cNvGrpSpPr/>
            <p:nvPr/>
          </p:nvGrpSpPr>
          <p:grpSpPr>
            <a:xfrm>
              <a:off x="2937416" y="1743897"/>
              <a:ext cx="625805" cy="527810"/>
              <a:chOff x="173808" y="1925433"/>
              <a:chExt cx="848809" cy="712341"/>
            </a:xfrm>
          </p:grpSpPr>
          <p:sp>
            <p:nvSpPr>
              <p:cNvPr id="1329" name="Freeform 132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0" name="Freeform 132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1" name="Oval 133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09" name="Group 1308"/>
            <p:cNvGrpSpPr/>
            <p:nvPr/>
          </p:nvGrpSpPr>
          <p:grpSpPr>
            <a:xfrm>
              <a:off x="3707970" y="1743897"/>
              <a:ext cx="625805" cy="527810"/>
              <a:chOff x="173808" y="1925433"/>
              <a:chExt cx="848809" cy="712341"/>
            </a:xfrm>
          </p:grpSpPr>
          <p:sp>
            <p:nvSpPr>
              <p:cNvPr id="1326" name="Freeform 1325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7" name="Freeform 1326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8" name="Oval 132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10" name="Group 1309"/>
            <p:cNvGrpSpPr/>
            <p:nvPr/>
          </p:nvGrpSpPr>
          <p:grpSpPr>
            <a:xfrm>
              <a:off x="2927032" y="2324152"/>
              <a:ext cx="625805" cy="527810"/>
              <a:chOff x="173808" y="1925433"/>
              <a:chExt cx="848809" cy="712341"/>
            </a:xfrm>
          </p:grpSpPr>
          <p:sp>
            <p:nvSpPr>
              <p:cNvPr id="1323" name="Freeform 132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4" name="Freeform 132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5" name="Oval 132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11" name="Group 1310"/>
            <p:cNvGrpSpPr/>
            <p:nvPr/>
          </p:nvGrpSpPr>
          <p:grpSpPr>
            <a:xfrm>
              <a:off x="3669838" y="2324152"/>
              <a:ext cx="625805" cy="527810"/>
              <a:chOff x="173808" y="1925433"/>
              <a:chExt cx="848809" cy="712341"/>
            </a:xfrm>
          </p:grpSpPr>
          <p:sp>
            <p:nvSpPr>
              <p:cNvPr id="1320" name="Freeform 1319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1" name="Freeform 1320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2" name="Oval 1321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12" name="Group 1311"/>
            <p:cNvGrpSpPr/>
            <p:nvPr/>
          </p:nvGrpSpPr>
          <p:grpSpPr>
            <a:xfrm>
              <a:off x="2185311" y="2904406"/>
              <a:ext cx="625805" cy="527810"/>
              <a:chOff x="173808" y="1925433"/>
              <a:chExt cx="848809" cy="712341"/>
            </a:xfrm>
          </p:grpSpPr>
          <p:sp>
            <p:nvSpPr>
              <p:cNvPr id="1317" name="Freeform 131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8" name="Freeform 131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9" name="Oval 131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13" name="Group 1312"/>
            <p:cNvGrpSpPr/>
            <p:nvPr/>
          </p:nvGrpSpPr>
          <p:grpSpPr>
            <a:xfrm>
              <a:off x="2958926" y="2904406"/>
              <a:ext cx="625805" cy="527810"/>
              <a:chOff x="173808" y="1925433"/>
              <a:chExt cx="848809" cy="712341"/>
            </a:xfrm>
          </p:grpSpPr>
          <p:sp>
            <p:nvSpPr>
              <p:cNvPr id="1314" name="Freeform 1313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5" name="Freeform 1314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6" name="Oval 1315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60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roup 517"/>
          <p:cNvGrpSpPr>
            <a:grpSpLocks noChangeAspect="1"/>
          </p:cNvGrpSpPr>
          <p:nvPr/>
        </p:nvGrpSpPr>
        <p:grpSpPr>
          <a:xfrm>
            <a:off x="3142915" y="2045584"/>
            <a:ext cx="5889636" cy="4389120"/>
            <a:chOff x="1180497" y="3721893"/>
            <a:chExt cx="1967406" cy="1466165"/>
          </a:xfrm>
        </p:grpSpPr>
        <p:grpSp>
          <p:nvGrpSpPr>
            <p:cNvPr id="519" name="Group 518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79" name="Group 678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719" name="Freeform 71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722" name="Group 72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29" name="Oval 7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30" name="Oval 7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23" name="Group 72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27" name="Oval 7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28" name="Oval 7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24" name="Group 72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25" name="Oval 72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26" name="Oval 72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80" name="Group 679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707" name="Freeform 70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710" name="Group 70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17" name="Oval 7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18" name="Oval 7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11" name="Group 71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15" name="Oval 7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16" name="Oval 7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12" name="Group 71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13" name="Oval 71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14" name="Oval 71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81" name="Group 680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5" name="Freeform 69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98" name="Group 69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99" name="Group 69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3" name="Oval 7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0" name="Group 69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1" name="Oval 70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2" name="Oval 70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82" name="Group 681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3" name="Freeform 68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86" name="Group 68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87" name="Group 68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1" name="Oval 6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88" name="Group 68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89" name="Oval 68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0" name="Oval 68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20" name="Group 519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27" name="Group 626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7" name="Freeform 66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70" name="Group 66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7" name="Oval 6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8" name="Oval 6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1" name="Group 67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75" name="Oval 67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6" name="Oval 67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2" name="Group 67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3" name="Oval 67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4" name="Oval 67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28" name="Group 627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55" name="Freeform 65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58" name="Group 65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65" name="Oval 6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66" name="Oval 6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59" name="Group 65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3" name="Oval 66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64" name="Oval 66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60" name="Group 65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1" name="Oval 66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62" name="Oval 66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29" name="Group 628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3" name="Freeform 64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46" name="Group 64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47" name="Group 64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1" name="Oval 6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48" name="Group 64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49" name="Oval 64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0" name="Oval 64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30" name="Group 629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1" name="Freeform 63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2" name="Oval 63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3" name="Oval 63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34" name="Group 63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5" name="Group 63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39" name="Oval 6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6" name="Group 63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7" name="Oval 63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8" name="Oval 63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21" name="Group 520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75" name="Group 57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15" name="Freeform 61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6" name="Oval 61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7" name="Oval 61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18" name="Group 61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25" name="Oval 6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19" name="Group 61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3" name="Oval 62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4" name="Oval 62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20" name="Group 61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1" name="Oval 62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2" name="Oval 62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76" name="Group 57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3" name="Freeform 60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05" name="Oval 60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06" name="Group 60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3" name="Oval 6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4" name="Oval 6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07" name="Group 60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1" name="Oval 61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2" name="Oval 61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08" name="Group 60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09" name="Oval 60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0" name="Oval 60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77" name="Group 57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1" name="Freeform 59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2" name="Oval 59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94" name="Group 59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5" name="Group 59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99" name="Oval 59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6" name="Group 59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7" name="Oval 59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8" name="Oval 59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78" name="Group 57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79" name="Freeform 57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0" name="Oval 57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1" name="Oval 58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82" name="Group 58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3" name="Group 58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7" name="Oval 58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4" name="Group 58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5" name="Oval 58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6" name="Oval 58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22" name="Group 521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23" name="Group 52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3" name="Freeform 56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65" name="Oval 56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66" name="Group 56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3" name="Oval 57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4" name="Oval 57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7" name="Group 56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1" name="Oval 5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8" name="Group 56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9" name="Oval 56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0" name="Oval 56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24" name="Group 52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1" name="Freeform 55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2" name="Oval 55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3" name="Oval 55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54" name="Group 55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1" name="Oval 56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2" name="Oval 56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55" name="Group 55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59" name="Oval 55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0" name="Oval 55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56" name="Group 55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57" name="Oval 55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8" name="Oval 55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25" name="Group 52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39" name="Freeform 53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0" name="Oval 53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1" name="Oval 54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42" name="Group 54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7" name="Oval 54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4" name="Group 54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5" name="Oval 54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6" name="Oval 54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26" name="Group 52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7" name="Freeform 52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28" name="Oval 52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29" name="Oval 52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30" name="Group 52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1" name="Group 53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5" name="Oval 53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2" name="Group 53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3" name="Oval 53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4" name="Oval 53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</p:grpSp>
      <p:sp>
        <p:nvSpPr>
          <p:cNvPr id="1225" name="TextBox 1224"/>
          <p:cNvSpPr txBox="1"/>
          <p:nvPr/>
        </p:nvSpPr>
        <p:spPr>
          <a:xfrm>
            <a:off x="2940879" y="59172"/>
            <a:ext cx="629371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pPr defTabSz="914400"/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A Leader…</a:t>
            </a:r>
          </a:p>
        </p:txBody>
      </p:sp>
    </p:spTree>
    <p:extLst>
      <p:ext uri="{BB962C8B-B14F-4D97-AF65-F5344CB8AC3E}">
        <p14:creationId xmlns:p14="http://schemas.microsoft.com/office/powerpoint/2010/main" val="93498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Rounded Rectangle 716"/>
          <p:cNvSpPr/>
          <p:nvPr/>
        </p:nvSpPr>
        <p:spPr>
          <a:xfrm>
            <a:off x="1668183" y="3446916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8" name="Rounded Rectangle 717"/>
          <p:cNvSpPr/>
          <p:nvPr/>
        </p:nvSpPr>
        <p:spPr>
          <a:xfrm>
            <a:off x="1668183" y="4082410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9" name="Rounded Rectangle 718"/>
          <p:cNvSpPr/>
          <p:nvPr/>
        </p:nvSpPr>
        <p:spPr>
          <a:xfrm>
            <a:off x="1668183" y="4717904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0" name="Rounded Rectangle 719"/>
          <p:cNvSpPr/>
          <p:nvPr/>
        </p:nvSpPr>
        <p:spPr>
          <a:xfrm>
            <a:off x="1668183" y="5353399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1" name="Rounded Rectangle 720"/>
          <p:cNvSpPr/>
          <p:nvPr/>
        </p:nvSpPr>
        <p:spPr>
          <a:xfrm>
            <a:off x="1668183" y="5988894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96" name="Group 495"/>
          <p:cNvGrpSpPr/>
          <p:nvPr/>
        </p:nvGrpSpPr>
        <p:grpSpPr>
          <a:xfrm>
            <a:off x="6962776" y="1121308"/>
            <a:ext cx="2941573" cy="2192141"/>
            <a:chOff x="1180497" y="3721893"/>
            <a:chExt cx="1967406" cy="1466165"/>
          </a:xfrm>
        </p:grpSpPr>
        <p:grpSp>
          <p:nvGrpSpPr>
            <p:cNvPr id="497" name="Group 496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57" name="Group 656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7" name="Freeform 69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700" name="Group 69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7" name="Oval 70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8" name="Oval 70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1" name="Group 70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2" name="Group 70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3" name="Oval 70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58" name="Group 657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5" name="Freeform 68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88" name="Group 68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5" name="Oval 69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6" name="Oval 69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89" name="Group 68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90" name="Group 68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91" name="Oval 69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59" name="Group 658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73" name="Freeform 67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76" name="Group 67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83" name="Oval 68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4" name="Oval 68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7" name="Group 67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81" name="Oval 68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8" name="Group 67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9" name="Oval 67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0" name="Oval 67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60" name="Group 659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1" name="Freeform 66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64" name="Group 66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1" name="Oval 6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65" name="Group 66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9" name="Oval 66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66" name="Group 66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7" name="Oval 66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68" name="Oval 66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498" name="Group 497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05" name="Group 60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5" name="Freeform 64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48" name="Group 64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5" name="Oval 65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49" name="Group 64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50" name="Group 64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51" name="Oval 65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6" name="Group 60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3" name="Freeform 63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36" name="Group 63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3" name="Oval 64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4" name="Oval 64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7" name="Group 63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8" name="Group 63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9" name="Oval 63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7" name="Group 60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21" name="Freeform 62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22" name="Oval 62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23" name="Oval 62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24" name="Group 62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31" name="Oval 63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25" name="Group 62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9" name="Oval 6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26" name="Group 62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7" name="Oval 62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8" name="Oval 62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8" name="Group 60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9" name="Freeform 60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1" name="Oval 61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12" name="Group 61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9" name="Oval 61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0" name="Oval 61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13" name="Group 61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7" name="Oval 6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14" name="Group 61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15" name="Oval 61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499" name="Group 498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53" name="Group 55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3" name="Freeform 59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96" name="Group 59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3" name="Oval 6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4" name="Oval 6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9" name="Oval 59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4" name="Group 55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81" name="Freeform 58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84" name="Group 58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91" name="Oval 5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5" name="Group 58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6" name="Group 58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7" name="Oval 58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5" name="Group 55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9" name="Freeform 56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72" name="Group 57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9" name="Oval 57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73" name="Group 57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7" name="Oval 5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8" name="Oval 5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74" name="Group 57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6" name="Group 55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7" name="Freeform 55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60" name="Group 55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7" name="Oval 56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1" name="Group 56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65" name="Oval 5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2" name="Group 56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3" name="Oval 56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00" name="Group 499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01" name="Group 500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41" name="Freeform 54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44" name="Group 54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51" name="Oval 5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5" name="Group 54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6" name="Group 54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7" name="Oval 54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2" name="Group 501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9" name="Freeform 52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32" name="Group 53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9" name="Oval 5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3" name="Group 53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4" name="Group 53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5" name="Oval 53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3" name="Group 502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17" name="Freeform 51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20" name="Group 51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27" name="Oval 5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21" name="Group 52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25" name="Oval 5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23" name="Oval 52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4" name="Group 503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05" name="Freeform 50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08" name="Group 50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15" name="Oval 5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09" name="Group 50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13" name="Oval 5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10" name="Group 50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11" name="Oval 51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</p:grpSp>
      <p:sp>
        <p:nvSpPr>
          <p:cNvPr id="709" name="TextBox 708"/>
          <p:cNvSpPr txBox="1"/>
          <p:nvPr/>
        </p:nvSpPr>
        <p:spPr>
          <a:xfrm>
            <a:off x="2762414" y="270335"/>
            <a:ext cx="162897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pPr defTabSz="914400"/>
            <a:r>
              <a:rPr lang="en-US" sz="5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Boss</a:t>
            </a:r>
          </a:p>
        </p:txBody>
      </p:sp>
      <p:sp>
        <p:nvSpPr>
          <p:cNvPr id="710" name="TextBox 709"/>
          <p:cNvSpPr txBox="1"/>
          <p:nvPr/>
        </p:nvSpPr>
        <p:spPr>
          <a:xfrm>
            <a:off x="7823643" y="270335"/>
            <a:ext cx="218521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pPr defTabSz="914400"/>
            <a:r>
              <a:rPr lang="en-US" sz="5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Leader</a:t>
            </a:r>
          </a:p>
        </p:txBody>
      </p:sp>
      <p:sp>
        <p:nvSpPr>
          <p:cNvPr id="711" name="TextBox 710"/>
          <p:cNvSpPr txBox="1"/>
          <p:nvPr/>
        </p:nvSpPr>
        <p:spPr>
          <a:xfrm>
            <a:off x="4673757" y="-38057"/>
            <a:ext cx="283064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400"/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Differences between</a:t>
            </a:r>
          </a:p>
        </p:txBody>
      </p:sp>
      <p:cxnSp>
        <p:nvCxnSpPr>
          <p:cNvPr id="714" name="Straight Arrow Connector 713"/>
          <p:cNvCxnSpPr>
            <a:stCxn id="709" idx="3"/>
            <a:endCxn id="710" idx="1"/>
          </p:cNvCxnSpPr>
          <p:nvPr/>
        </p:nvCxnSpPr>
        <p:spPr>
          <a:xfrm>
            <a:off x="4391385" y="732000"/>
            <a:ext cx="3432259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2" name="TextBox 711"/>
          <p:cNvSpPr txBox="1"/>
          <p:nvPr/>
        </p:nvSpPr>
        <p:spPr>
          <a:xfrm>
            <a:off x="5710021" y="378058"/>
            <a:ext cx="784062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 defTabSz="914400"/>
            <a:r>
              <a:rPr lang="en-US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Vs.</a:t>
            </a:r>
          </a:p>
        </p:txBody>
      </p:sp>
      <p:sp>
        <p:nvSpPr>
          <p:cNvPr id="715" name="TextBox 714"/>
          <p:cNvSpPr txBox="1"/>
          <p:nvPr/>
        </p:nvSpPr>
        <p:spPr>
          <a:xfrm>
            <a:off x="1778481" y="3415825"/>
            <a:ext cx="6167823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Drives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employees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Depends on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authority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Inspires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fear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”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Places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blame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for the breakdown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Knows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how it’s done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Uses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people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Takes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credit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Commands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Go!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”</a:t>
            </a:r>
          </a:p>
        </p:txBody>
      </p:sp>
      <p:sp>
        <p:nvSpPr>
          <p:cNvPr id="716" name="TextBox 715"/>
          <p:cNvSpPr txBox="1"/>
          <p:nvPr/>
        </p:nvSpPr>
        <p:spPr>
          <a:xfrm>
            <a:off x="6812581" y="3415825"/>
            <a:ext cx="4331221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457200" indent="-457200">
              <a:lnSpc>
                <a:spcPts val="3500"/>
              </a:lnSpc>
              <a:buFont typeface="Arial" panose="020B0604020202020204" pitchFamily="34" charset="0"/>
              <a:buChar char="•"/>
              <a:defRPr sz="3200"/>
            </a:lvl1pPr>
          </a:lstStyle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Coaches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employees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Depends on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goodwill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Generates 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enthusiasm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we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”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Fixes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the breakdown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Shows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how it’s done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Develops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people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Gives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credit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Asks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Let’s go!</a:t>
            </a: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”</a:t>
            </a:r>
          </a:p>
        </p:txBody>
      </p:sp>
      <p:grpSp>
        <p:nvGrpSpPr>
          <p:cNvPr id="810" name="Group 809"/>
          <p:cNvGrpSpPr/>
          <p:nvPr/>
        </p:nvGrpSpPr>
        <p:grpSpPr>
          <a:xfrm>
            <a:off x="1697809" y="1121307"/>
            <a:ext cx="4184539" cy="2268574"/>
            <a:chOff x="173808" y="1163642"/>
            <a:chExt cx="4184539" cy="2268574"/>
          </a:xfrm>
        </p:grpSpPr>
        <p:grpSp>
          <p:nvGrpSpPr>
            <p:cNvPr id="734" name="Group 733"/>
            <p:cNvGrpSpPr/>
            <p:nvPr/>
          </p:nvGrpSpPr>
          <p:grpSpPr>
            <a:xfrm>
              <a:off x="173808" y="1925433"/>
              <a:ext cx="848809" cy="712341"/>
              <a:chOff x="173808" y="1925433"/>
              <a:chExt cx="848809" cy="712341"/>
            </a:xfrm>
          </p:grpSpPr>
          <p:sp>
            <p:nvSpPr>
              <p:cNvPr id="732" name="Freeform 73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33" name="Freeform 73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40" name="Group 739"/>
            <p:cNvGrpSpPr/>
            <p:nvPr/>
          </p:nvGrpSpPr>
          <p:grpSpPr>
            <a:xfrm>
              <a:off x="1411696" y="1163642"/>
              <a:ext cx="625805" cy="527810"/>
              <a:chOff x="173808" y="1925433"/>
              <a:chExt cx="848809" cy="712341"/>
            </a:xfrm>
          </p:grpSpPr>
          <p:sp>
            <p:nvSpPr>
              <p:cNvPr id="741" name="Freeform 74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2" name="Freeform 74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3" name="Oval 74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44" name="Group 743"/>
            <p:cNvGrpSpPr/>
            <p:nvPr/>
          </p:nvGrpSpPr>
          <p:grpSpPr>
            <a:xfrm>
              <a:off x="1411696" y="2904407"/>
              <a:ext cx="625805" cy="527809"/>
              <a:chOff x="173808" y="1925434"/>
              <a:chExt cx="848809" cy="712340"/>
            </a:xfrm>
          </p:grpSpPr>
          <p:sp>
            <p:nvSpPr>
              <p:cNvPr id="745" name="Freeform 744"/>
              <p:cNvSpPr/>
              <p:nvPr/>
            </p:nvSpPr>
            <p:spPr>
              <a:xfrm>
                <a:off x="250398" y="1925434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6" name="Freeform 74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7" name="Oval 74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48" name="Group 747"/>
            <p:cNvGrpSpPr/>
            <p:nvPr/>
          </p:nvGrpSpPr>
          <p:grpSpPr>
            <a:xfrm>
              <a:off x="3732542" y="1163642"/>
              <a:ext cx="625805" cy="527810"/>
              <a:chOff x="173808" y="1925433"/>
              <a:chExt cx="848809" cy="712341"/>
            </a:xfrm>
          </p:grpSpPr>
          <p:sp>
            <p:nvSpPr>
              <p:cNvPr id="749" name="Freeform 74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50" name="Freeform 74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51" name="Oval 75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57" name="Group 756"/>
            <p:cNvGrpSpPr/>
            <p:nvPr/>
          </p:nvGrpSpPr>
          <p:grpSpPr>
            <a:xfrm>
              <a:off x="3732542" y="2904406"/>
              <a:ext cx="625805" cy="527810"/>
              <a:chOff x="173808" y="1925433"/>
              <a:chExt cx="848809" cy="712341"/>
            </a:xfrm>
          </p:grpSpPr>
          <p:sp>
            <p:nvSpPr>
              <p:cNvPr id="758" name="Freeform 757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59" name="Freeform 758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0" name="Oval 759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62" name="Group 761"/>
            <p:cNvGrpSpPr/>
            <p:nvPr/>
          </p:nvGrpSpPr>
          <p:grpSpPr>
            <a:xfrm>
              <a:off x="2185311" y="1163642"/>
              <a:ext cx="625805" cy="527810"/>
              <a:chOff x="173808" y="1925433"/>
              <a:chExt cx="848809" cy="712341"/>
            </a:xfrm>
          </p:grpSpPr>
          <p:sp>
            <p:nvSpPr>
              <p:cNvPr id="763" name="Freeform 76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4" name="Freeform 76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66" name="Group 765"/>
            <p:cNvGrpSpPr/>
            <p:nvPr/>
          </p:nvGrpSpPr>
          <p:grpSpPr>
            <a:xfrm>
              <a:off x="2958926" y="1163642"/>
              <a:ext cx="625805" cy="527810"/>
              <a:chOff x="173808" y="1925433"/>
              <a:chExt cx="848809" cy="712341"/>
            </a:xfrm>
          </p:grpSpPr>
          <p:sp>
            <p:nvSpPr>
              <p:cNvPr id="767" name="Freeform 76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8" name="Freeform 76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9" name="Oval 76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70" name="Group 769"/>
            <p:cNvGrpSpPr/>
            <p:nvPr/>
          </p:nvGrpSpPr>
          <p:grpSpPr>
            <a:xfrm>
              <a:off x="1396306" y="1743897"/>
              <a:ext cx="625805" cy="527810"/>
              <a:chOff x="173808" y="1925433"/>
              <a:chExt cx="848809" cy="712341"/>
            </a:xfrm>
          </p:grpSpPr>
          <p:sp>
            <p:nvSpPr>
              <p:cNvPr id="771" name="Freeform 77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2" name="Freeform 77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74" name="Group 773"/>
            <p:cNvGrpSpPr/>
            <p:nvPr/>
          </p:nvGrpSpPr>
          <p:grpSpPr>
            <a:xfrm>
              <a:off x="1441420" y="2324152"/>
              <a:ext cx="625805" cy="527810"/>
              <a:chOff x="173808" y="1925433"/>
              <a:chExt cx="848809" cy="712341"/>
            </a:xfrm>
          </p:grpSpPr>
          <p:sp>
            <p:nvSpPr>
              <p:cNvPr id="775" name="Freeform 77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6" name="Freeform 77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7" name="Oval 77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78" name="Group 777"/>
            <p:cNvGrpSpPr/>
            <p:nvPr/>
          </p:nvGrpSpPr>
          <p:grpSpPr>
            <a:xfrm>
              <a:off x="2166861" y="1743897"/>
              <a:ext cx="625805" cy="527810"/>
              <a:chOff x="173808" y="1925433"/>
              <a:chExt cx="848809" cy="712341"/>
            </a:xfrm>
          </p:grpSpPr>
          <p:sp>
            <p:nvSpPr>
              <p:cNvPr id="779" name="Freeform 77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0" name="Freeform 77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1" name="Oval 78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82" name="Group 781"/>
            <p:cNvGrpSpPr/>
            <p:nvPr/>
          </p:nvGrpSpPr>
          <p:grpSpPr>
            <a:xfrm>
              <a:off x="2184226" y="2324152"/>
              <a:ext cx="625805" cy="527810"/>
              <a:chOff x="173808" y="1925433"/>
              <a:chExt cx="848809" cy="712341"/>
            </a:xfrm>
          </p:grpSpPr>
          <p:sp>
            <p:nvSpPr>
              <p:cNvPr id="783" name="Freeform 78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4" name="Freeform 78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5" name="Oval 78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86" name="Group 785"/>
            <p:cNvGrpSpPr/>
            <p:nvPr/>
          </p:nvGrpSpPr>
          <p:grpSpPr>
            <a:xfrm>
              <a:off x="2937416" y="1743897"/>
              <a:ext cx="625805" cy="527810"/>
              <a:chOff x="173808" y="1925433"/>
              <a:chExt cx="848809" cy="712341"/>
            </a:xfrm>
          </p:grpSpPr>
          <p:sp>
            <p:nvSpPr>
              <p:cNvPr id="787" name="Freeform 78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8" name="Freeform 78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9" name="Oval 78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90" name="Group 789"/>
            <p:cNvGrpSpPr/>
            <p:nvPr/>
          </p:nvGrpSpPr>
          <p:grpSpPr>
            <a:xfrm>
              <a:off x="3707970" y="1743897"/>
              <a:ext cx="625805" cy="527810"/>
              <a:chOff x="173808" y="1925433"/>
              <a:chExt cx="848809" cy="712341"/>
            </a:xfrm>
          </p:grpSpPr>
          <p:sp>
            <p:nvSpPr>
              <p:cNvPr id="791" name="Freeform 79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2" name="Freeform 79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3" name="Oval 79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94" name="Group 793"/>
            <p:cNvGrpSpPr/>
            <p:nvPr/>
          </p:nvGrpSpPr>
          <p:grpSpPr>
            <a:xfrm>
              <a:off x="2927032" y="2324152"/>
              <a:ext cx="625805" cy="527810"/>
              <a:chOff x="173808" y="1925433"/>
              <a:chExt cx="848809" cy="712341"/>
            </a:xfrm>
          </p:grpSpPr>
          <p:sp>
            <p:nvSpPr>
              <p:cNvPr id="795" name="Freeform 79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6" name="Freeform 79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7" name="Oval 79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98" name="Group 797"/>
            <p:cNvGrpSpPr/>
            <p:nvPr/>
          </p:nvGrpSpPr>
          <p:grpSpPr>
            <a:xfrm>
              <a:off x="3669838" y="2324152"/>
              <a:ext cx="625805" cy="527810"/>
              <a:chOff x="173808" y="1925433"/>
              <a:chExt cx="848809" cy="712341"/>
            </a:xfrm>
          </p:grpSpPr>
          <p:sp>
            <p:nvSpPr>
              <p:cNvPr id="799" name="Freeform 79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0" name="Freeform 79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1" name="Oval 80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02" name="Group 801"/>
            <p:cNvGrpSpPr/>
            <p:nvPr/>
          </p:nvGrpSpPr>
          <p:grpSpPr>
            <a:xfrm>
              <a:off x="2185311" y="2904406"/>
              <a:ext cx="625805" cy="527810"/>
              <a:chOff x="173808" y="1925433"/>
              <a:chExt cx="848809" cy="712341"/>
            </a:xfrm>
          </p:grpSpPr>
          <p:sp>
            <p:nvSpPr>
              <p:cNvPr id="803" name="Freeform 80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4" name="Freeform 80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5" name="Oval 80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06" name="Group 805"/>
            <p:cNvGrpSpPr/>
            <p:nvPr/>
          </p:nvGrpSpPr>
          <p:grpSpPr>
            <a:xfrm>
              <a:off x="2958926" y="2904406"/>
              <a:ext cx="625805" cy="527810"/>
              <a:chOff x="173808" y="1925433"/>
              <a:chExt cx="848809" cy="712341"/>
            </a:xfrm>
          </p:grpSpPr>
          <p:sp>
            <p:nvSpPr>
              <p:cNvPr id="807" name="Freeform 80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8" name="Freeform 80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9" name="Oval 80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995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3233"/>
            </a:gs>
            <a:gs pos="100000">
              <a:srgbClr val="081C1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Rounded Rectangle 716"/>
          <p:cNvSpPr/>
          <p:nvPr/>
        </p:nvSpPr>
        <p:spPr>
          <a:xfrm>
            <a:off x="1668183" y="3446916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8" name="Rounded Rectangle 717"/>
          <p:cNvSpPr/>
          <p:nvPr/>
        </p:nvSpPr>
        <p:spPr>
          <a:xfrm>
            <a:off x="1668183" y="4082410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9" name="Rounded Rectangle 718"/>
          <p:cNvSpPr/>
          <p:nvPr/>
        </p:nvSpPr>
        <p:spPr>
          <a:xfrm>
            <a:off x="1668183" y="4717904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0" name="Rounded Rectangle 719"/>
          <p:cNvSpPr/>
          <p:nvPr/>
        </p:nvSpPr>
        <p:spPr>
          <a:xfrm>
            <a:off x="1668183" y="5353399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1" name="Rounded Rectangle 720"/>
          <p:cNvSpPr/>
          <p:nvPr/>
        </p:nvSpPr>
        <p:spPr>
          <a:xfrm>
            <a:off x="1668183" y="5988894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96" name="Group 495"/>
          <p:cNvGrpSpPr/>
          <p:nvPr/>
        </p:nvGrpSpPr>
        <p:grpSpPr>
          <a:xfrm>
            <a:off x="6962776" y="1121308"/>
            <a:ext cx="2941573" cy="2192141"/>
            <a:chOff x="1180497" y="3721893"/>
            <a:chExt cx="1967406" cy="1466165"/>
          </a:xfrm>
        </p:grpSpPr>
        <p:grpSp>
          <p:nvGrpSpPr>
            <p:cNvPr id="497" name="Group 496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57" name="Group 656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7" name="Freeform 69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700" name="Group 69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7" name="Oval 70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8" name="Oval 70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1" name="Group 70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702" name="Group 70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3" name="Oval 70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58" name="Group 657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5" name="Freeform 68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88" name="Group 68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5" name="Oval 69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6" name="Oval 69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89" name="Group 68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90" name="Group 68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91" name="Oval 69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59" name="Group 658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73" name="Freeform 67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76" name="Group 67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83" name="Oval 68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4" name="Oval 68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7" name="Group 67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81" name="Oval 68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78" name="Group 67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9" name="Oval 67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80" name="Oval 67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60" name="Group 659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1" name="Freeform 66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64" name="Group 66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1" name="Oval 6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65" name="Group 66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9" name="Oval 66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66" name="Group 66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7" name="Oval 66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68" name="Oval 66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498" name="Group 497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05" name="Group 60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5" name="Freeform 64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48" name="Group 64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5" name="Oval 65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49" name="Group 64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50" name="Group 64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51" name="Oval 65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6" name="Group 60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3" name="Freeform 63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36" name="Group 63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3" name="Oval 64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4" name="Oval 64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7" name="Group 63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38" name="Group 63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9" name="Oval 63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7" name="Group 60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21" name="Freeform 62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22" name="Oval 62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23" name="Oval 62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24" name="Group 62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31" name="Oval 63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25" name="Group 62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9" name="Oval 6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26" name="Group 62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7" name="Oval 62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8" name="Oval 62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8" name="Group 60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9" name="Freeform 60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611" name="Oval 61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612" name="Group 61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9" name="Oval 61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0" name="Oval 61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13" name="Group 61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7" name="Oval 6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614" name="Group 61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15" name="Oval 61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499" name="Group 498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53" name="Group 55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3" name="Freeform 59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96" name="Group 59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3" name="Oval 6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4" name="Oval 6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9" name="Oval 59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4" name="Group 55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81" name="Freeform 58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84" name="Group 58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91" name="Oval 5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5" name="Group 58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86" name="Group 58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7" name="Oval 58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5" name="Group 55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9" name="Freeform 56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72" name="Group 57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9" name="Oval 57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73" name="Group 57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7" name="Oval 5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8" name="Oval 5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74" name="Group 57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6" name="Group 55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7" name="Freeform 55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60" name="Group 55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7" name="Oval 56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1" name="Group 56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65" name="Oval 5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62" name="Group 56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3" name="Oval 56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00" name="Group 499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01" name="Group 500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41" name="Freeform 54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44" name="Group 54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51" name="Oval 5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5" name="Group 54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46" name="Group 54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7" name="Oval 54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2" name="Group 501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9" name="Freeform 52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32" name="Group 53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9" name="Oval 5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3" name="Group 53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34" name="Group 53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5" name="Oval 53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3" name="Group 502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17" name="Freeform 51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20" name="Group 51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27" name="Oval 5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21" name="Group 52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25" name="Oval 5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23" name="Oval 52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04" name="Group 503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05" name="Freeform 50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grpSp>
              <p:nvGrpSpPr>
                <p:cNvPr id="508" name="Group 50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15" name="Oval 5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09" name="Group 50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13" name="Oval 5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510" name="Group 50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11" name="Oval 51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/>
                    <a:endParaRPr lang="en-US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</p:grpSp>
      <p:sp>
        <p:nvSpPr>
          <p:cNvPr id="709" name="TextBox 708"/>
          <p:cNvSpPr txBox="1"/>
          <p:nvPr/>
        </p:nvSpPr>
        <p:spPr>
          <a:xfrm>
            <a:off x="2762414" y="270335"/>
            <a:ext cx="162897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pPr defTabSz="914400"/>
            <a:r>
              <a:rPr lang="en-US" sz="5400" dirty="0">
                <a:solidFill>
                  <a:prstClr val="white"/>
                </a:solidFill>
              </a:rPr>
              <a:t>Boss</a:t>
            </a:r>
          </a:p>
        </p:txBody>
      </p:sp>
      <p:sp>
        <p:nvSpPr>
          <p:cNvPr id="710" name="TextBox 709"/>
          <p:cNvSpPr txBox="1"/>
          <p:nvPr/>
        </p:nvSpPr>
        <p:spPr>
          <a:xfrm>
            <a:off x="7823643" y="270335"/>
            <a:ext cx="218521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pPr defTabSz="914400"/>
            <a:r>
              <a:rPr lang="en-US" sz="5400" dirty="0">
                <a:solidFill>
                  <a:prstClr val="white"/>
                </a:solidFill>
              </a:rPr>
              <a:t>Leader</a:t>
            </a:r>
          </a:p>
        </p:txBody>
      </p:sp>
      <p:sp>
        <p:nvSpPr>
          <p:cNvPr id="711" name="TextBox 710"/>
          <p:cNvSpPr txBox="1"/>
          <p:nvPr/>
        </p:nvSpPr>
        <p:spPr>
          <a:xfrm>
            <a:off x="4673757" y="-38057"/>
            <a:ext cx="283064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400"/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Differences between</a:t>
            </a:r>
          </a:p>
        </p:txBody>
      </p:sp>
      <p:cxnSp>
        <p:nvCxnSpPr>
          <p:cNvPr id="714" name="Straight Arrow Connector 713"/>
          <p:cNvCxnSpPr/>
          <p:nvPr/>
        </p:nvCxnSpPr>
        <p:spPr>
          <a:xfrm>
            <a:off x="4391385" y="732001"/>
            <a:ext cx="1318637" cy="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2" name="TextBox 711"/>
          <p:cNvSpPr txBox="1"/>
          <p:nvPr/>
        </p:nvSpPr>
        <p:spPr>
          <a:xfrm>
            <a:off x="5710021" y="378058"/>
            <a:ext cx="78406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914400"/>
            <a:r>
              <a:rPr lang="en-US" sz="4000" dirty="0">
                <a:solidFill>
                  <a:prstClr val="white"/>
                </a:solidFill>
                <a:latin typeface="Calibri" panose="020F0502020204030204"/>
              </a:rPr>
              <a:t>Vs.</a:t>
            </a:r>
          </a:p>
        </p:txBody>
      </p:sp>
      <p:sp>
        <p:nvSpPr>
          <p:cNvPr id="715" name="TextBox 714"/>
          <p:cNvSpPr txBox="1"/>
          <p:nvPr/>
        </p:nvSpPr>
        <p:spPr>
          <a:xfrm>
            <a:off x="1778481" y="3415825"/>
            <a:ext cx="6167823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/>
              </a:rPr>
              <a:t>Drives</a:t>
            </a:r>
            <a:r>
              <a:rPr lang="en-US" sz="2400" dirty="0">
                <a:solidFill>
                  <a:srgbClr val="FFC000"/>
                </a:solidFill>
                <a:latin typeface="Calibri" panose="020F0502020204030204"/>
              </a:rPr>
              <a:t> employees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67DEB"/>
                </a:solidFill>
                <a:latin typeface="Calibri" panose="020F0502020204030204"/>
              </a:rPr>
              <a:t>Depends on </a:t>
            </a:r>
            <a:r>
              <a:rPr lang="en-US" sz="2400" b="1" dirty="0">
                <a:solidFill>
                  <a:srgbClr val="967DEB"/>
                </a:solidFill>
                <a:latin typeface="Calibri" panose="020F0502020204030204"/>
              </a:rPr>
              <a:t>authority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3FE00"/>
                </a:solidFill>
                <a:latin typeface="Calibri" panose="020F0502020204030204"/>
              </a:rPr>
              <a:t>Inspires </a:t>
            </a:r>
            <a:r>
              <a:rPr lang="en-US" sz="2400" b="1" dirty="0">
                <a:solidFill>
                  <a:srgbClr val="E3FE00"/>
                </a:solidFill>
                <a:latin typeface="Calibri" panose="020F0502020204030204"/>
              </a:rPr>
              <a:t>fear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2D9E3"/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srgbClr val="72D9E3"/>
                </a:solidFill>
                <a:latin typeface="Calibri" panose="020F0502020204030204"/>
              </a:rPr>
              <a:t>I</a:t>
            </a:r>
            <a:r>
              <a:rPr lang="en-US" sz="2400" dirty="0">
                <a:solidFill>
                  <a:srgbClr val="72D9E3"/>
                </a:solidFill>
                <a:latin typeface="Calibri" panose="020F0502020204030204"/>
              </a:rPr>
              <a:t>”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D7D31"/>
                </a:solidFill>
                <a:latin typeface="Calibri" panose="020F0502020204030204"/>
              </a:rPr>
              <a:t>Places </a:t>
            </a:r>
            <a:r>
              <a:rPr lang="en-US" sz="2400" b="1" dirty="0">
                <a:solidFill>
                  <a:srgbClr val="ED7D31"/>
                </a:solidFill>
                <a:latin typeface="Calibri" panose="020F0502020204030204"/>
              </a:rPr>
              <a:t>blame</a:t>
            </a:r>
            <a:r>
              <a:rPr lang="en-US" sz="2400" dirty="0">
                <a:solidFill>
                  <a:srgbClr val="ED7D31"/>
                </a:solidFill>
                <a:latin typeface="Calibri" panose="020F0502020204030204"/>
              </a:rPr>
              <a:t> for the breakdown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Knows</a:t>
            </a:r>
            <a:r>
              <a:rPr lang="en-US" sz="2400" dirty="0">
                <a:solidFill>
                  <a:srgbClr val="FF0000"/>
                </a:solidFill>
                <a:latin typeface="Calibri" panose="020F0502020204030204"/>
              </a:rPr>
              <a:t> how it’s done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0AD47"/>
                </a:solidFill>
                <a:latin typeface="Calibri" panose="020F0502020204030204"/>
              </a:rPr>
              <a:t>Uses</a:t>
            </a:r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 people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Takes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credit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F0"/>
                </a:solidFill>
                <a:latin typeface="Calibri" panose="020F0502020204030204"/>
              </a:rPr>
              <a:t>Commands</a:t>
            </a:r>
          </a:p>
          <a:p>
            <a:pPr marL="457200" indent="-457200" defTabSz="9144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66FF"/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srgbClr val="FF66FF"/>
                </a:solidFill>
                <a:latin typeface="Calibri" panose="020F0502020204030204"/>
              </a:rPr>
              <a:t>Go!</a:t>
            </a:r>
            <a:r>
              <a:rPr lang="en-US" sz="2400" dirty="0">
                <a:solidFill>
                  <a:srgbClr val="FF66FF"/>
                </a:solidFill>
                <a:latin typeface="Calibri" panose="020F0502020204030204"/>
              </a:rPr>
              <a:t>”</a:t>
            </a:r>
          </a:p>
        </p:txBody>
      </p:sp>
      <p:sp>
        <p:nvSpPr>
          <p:cNvPr id="716" name="TextBox 715"/>
          <p:cNvSpPr txBox="1"/>
          <p:nvPr/>
        </p:nvSpPr>
        <p:spPr>
          <a:xfrm>
            <a:off x="6812581" y="3415825"/>
            <a:ext cx="4331221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457200" indent="-457200">
              <a:lnSpc>
                <a:spcPts val="3500"/>
              </a:lnSpc>
              <a:buFont typeface="Arial" panose="020B0604020202020204" pitchFamily="34" charset="0"/>
              <a:buChar char="•"/>
              <a:defRPr sz="3200"/>
            </a:lvl1pPr>
          </a:lstStyle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srgbClr val="FFC000"/>
                </a:solidFill>
                <a:latin typeface="Calibri" panose="020F0502020204030204"/>
              </a:rPr>
              <a:t>Coaches</a:t>
            </a:r>
            <a:r>
              <a:rPr lang="en-US" sz="2400" dirty="0">
                <a:solidFill>
                  <a:srgbClr val="FFC000"/>
                </a:solidFill>
                <a:latin typeface="Calibri" panose="020F0502020204030204"/>
              </a:rPr>
              <a:t> employees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srgbClr val="967DEB"/>
                </a:solidFill>
                <a:latin typeface="Calibri" panose="020F0502020204030204"/>
              </a:rPr>
              <a:t>Depends on </a:t>
            </a:r>
            <a:r>
              <a:rPr lang="en-US" sz="2400" b="1" dirty="0">
                <a:solidFill>
                  <a:srgbClr val="967DEB"/>
                </a:solidFill>
                <a:latin typeface="Calibri" panose="020F0502020204030204"/>
              </a:rPr>
              <a:t>goodwill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srgbClr val="E3FE00"/>
                </a:solidFill>
                <a:latin typeface="Calibri" panose="020F0502020204030204"/>
              </a:rPr>
              <a:t>Generates </a:t>
            </a:r>
            <a:r>
              <a:rPr lang="en-US" sz="2400" b="1" dirty="0">
                <a:solidFill>
                  <a:srgbClr val="E3FE00"/>
                </a:solidFill>
                <a:latin typeface="Calibri" panose="020F0502020204030204"/>
              </a:rPr>
              <a:t>enthusiasm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srgbClr val="72D9E3"/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srgbClr val="72D9E3"/>
                </a:solidFill>
                <a:latin typeface="Calibri" panose="020F0502020204030204"/>
              </a:rPr>
              <a:t>we</a:t>
            </a:r>
            <a:r>
              <a:rPr lang="en-US" sz="2400" dirty="0">
                <a:solidFill>
                  <a:srgbClr val="72D9E3"/>
                </a:solidFill>
                <a:latin typeface="Calibri" panose="020F0502020204030204"/>
              </a:rPr>
              <a:t>”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srgbClr val="ED7D31"/>
                </a:solidFill>
                <a:latin typeface="Calibri" panose="020F0502020204030204"/>
              </a:rPr>
              <a:t>Fixes</a:t>
            </a:r>
            <a:r>
              <a:rPr lang="en-US" sz="2400" dirty="0">
                <a:solidFill>
                  <a:srgbClr val="ED7D31"/>
                </a:solidFill>
                <a:latin typeface="Calibri" panose="020F0502020204030204"/>
              </a:rPr>
              <a:t> the breakdown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/>
              </a:rPr>
              <a:t>Shows</a:t>
            </a:r>
            <a:r>
              <a:rPr lang="en-US" sz="2400" dirty="0">
                <a:solidFill>
                  <a:srgbClr val="FF0000"/>
                </a:solidFill>
                <a:latin typeface="Calibri" panose="020F0502020204030204"/>
              </a:rPr>
              <a:t> how it’s done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srgbClr val="70AD47"/>
                </a:solidFill>
                <a:latin typeface="Calibri" panose="020F0502020204030204"/>
              </a:rPr>
              <a:t>Develops</a:t>
            </a:r>
            <a:r>
              <a:rPr lang="en-US" sz="2400" dirty="0">
                <a:solidFill>
                  <a:srgbClr val="70AD47"/>
                </a:solidFill>
                <a:latin typeface="Calibri" panose="020F0502020204030204"/>
              </a:rPr>
              <a:t> people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Gives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credit</a:t>
            </a:r>
          </a:p>
          <a:p>
            <a:pPr defTabSz="914400">
              <a:lnSpc>
                <a:spcPts val="2500"/>
              </a:lnSpc>
            </a:pPr>
            <a:r>
              <a:rPr lang="en-US" sz="2400" b="1" dirty="0">
                <a:solidFill>
                  <a:srgbClr val="00B0F0"/>
                </a:solidFill>
                <a:latin typeface="Calibri" panose="020F0502020204030204"/>
              </a:rPr>
              <a:t>Asks</a:t>
            </a:r>
          </a:p>
          <a:p>
            <a:pPr defTabSz="914400">
              <a:lnSpc>
                <a:spcPts val="2500"/>
              </a:lnSpc>
            </a:pPr>
            <a:r>
              <a:rPr lang="en-US" sz="2400" dirty="0">
                <a:solidFill>
                  <a:srgbClr val="FF66FF"/>
                </a:solidFill>
                <a:latin typeface="Calibri" panose="020F0502020204030204"/>
              </a:rPr>
              <a:t>Says “</a:t>
            </a:r>
            <a:r>
              <a:rPr lang="en-US" sz="2400" b="1" dirty="0">
                <a:solidFill>
                  <a:srgbClr val="FF66FF"/>
                </a:solidFill>
                <a:latin typeface="Calibri" panose="020F0502020204030204"/>
              </a:rPr>
              <a:t>Let’s go!</a:t>
            </a:r>
            <a:r>
              <a:rPr lang="en-US" sz="2400" dirty="0">
                <a:solidFill>
                  <a:srgbClr val="FF66FF"/>
                </a:solidFill>
                <a:latin typeface="Calibri" panose="020F0502020204030204"/>
              </a:rPr>
              <a:t>”</a:t>
            </a:r>
          </a:p>
        </p:txBody>
      </p:sp>
      <p:cxnSp>
        <p:nvCxnSpPr>
          <p:cNvPr id="1216" name="Straight Arrow Connector 1215"/>
          <p:cNvCxnSpPr>
            <a:endCxn id="712" idx="3"/>
          </p:cNvCxnSpPr>
          <p:nvPr/>
        </p:nvCxnSpPr>
        <p:spPr>
          <a:xfrm flipH="1">
            <a:off x="6494083" y="732001"/>
            <a:ext cx="132956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9" name="Group 1218"/>
          <p:cNvGrpSpPr/>
          <p:nvPr/>
        </p:nvGrpSpPr>
        <p:grpSpPr>
          <a:xfrm>
            <a:off x="1697809" y="1883099"/>
            <a:ext cx="848809" cy="712341"/>
            <a:chOff x="173808" y="1925433"/>
            <a:chExt cx="848809" cy="712341"/>
          </a:xfrm>
        </p:grpSpPr>
        <p:sp>
          <p:nvSpPr>
            <p:cNvPr id="1220" name="Freeform 121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1" name="Freeform 122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2" name="Oval 122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23" name="Group 1222"/>
          <p:cNvGrpSpPr/>
          <p:nvPr/>
        </p:nvGrpSpPr>
        <p:grpSpPr>
          <a:xfrm>
            <a:off x="2935697" y="1121307"/>
            <a:ext cx="625805" cy="527810"/>
            <a:chOff x="173808" y="1925433"/>
            <a:chExt cx="848809" cy="712341"/>
          </a:xfrm>
        </p:grpSpPr>
        <p:sp>
          <p:nvSpPr>
            <p:cNvPr id="1224" name="Freeform 122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5" name="Freeform 122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6" name="Oval 122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27" name="Group 1226"/>
          <p:cNvGrpSpPr/>
          <p:nvPr/>
        </p:nvGrpSpPr>
        <p:grpSpPr>
          <a:xfrm>
            <a:off x="2935697" y="2862073"/>
            <a:ext cx="625805" cy="527809"/>
            <a:chOff x="173808" y="1925434"/>
            <a:chExt cx="848809" cy="712340"/>
          </a:xfrm>
        </p:grpSpPr>
        <p:sp>
          <p:nvSpPr>
            <p:cNvPr id="1228" name="Freeform 1227"/>
            <p:cNvSpPr/>
            <p:nvPr/>
          </p:nvSpPr>
          <p:spPr>
            <a:xfrm>
              <a:off x="250398" y="1925434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9" name="Freeform 122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0" name="Oval 122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31" name="Group 1230"/>
          <p:cNvGrpSpPr/>
          <p:nvPr/>
        </p:nvGrpSpPr>
        <p:grpSpPr>
          <a:xfrm>
            <a:off x="5256543" y="1121307"/>
            <a:ext cx="625805" cy="527810"/>
            <a:chOff x="173808" y="1925433"/>
            <a:chExt cx="848809" cy="712341"/>
          </a:xfrm>
        </p:grpSpPr>
        <p:sp>
          <p:nvSpPr>
            <p:cNvPr id="1232" name="Freeform 123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3" name="Freeform 123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4" name="Oval 123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35" name="Group 1234"/>
          <p:cNvGrpSpPr/>
          <p:nvPr/>
        </p:nvGrpSpPr>
        <p:grpSpPr>
          <a:xfrm>
            <a:off x="5256543" y="2862071"/>
            <a:ext cx="625805" cy="527810"/>
            <a:chOff x="173808" y="1925433"/>
            <a:chExt cx="848809" cy="712341"/>
          </a:xfrm>
        </p:grpSpPr>
        <p:sp>
          <p:nvSpPr>
            <p:cNvPr id="1236" name="Freeform 123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7" name="Freeform 123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8" name="Oval 123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39" name="Group 1238"/>
          <p:cNvGrpSpPr/>
          <p:nvPr/>
        </p:nvGrpSpPr>
        <p:grpSpPr>
          <a:xfrm>
            <a:off x="3709312" y="1121307"/>
            <a:ext cx="625805" cy="527810"/>
            <a:chOff x="173808" y="1925433"/>
            <a:chExt cx="848809" cy="712341"/>
          </a:xfrm>
        </p:grpSpPr>
        <p:sp>
          <p:nvSpPr>
            <p:cNvPr id="1240" name="Freeform 123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1" name="Freeform 124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2" name="Oval 124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43" name="Group 1242"/>
          <p:cNvGrpSpPr/>
          <p:nvPr/>
        </p:nvGrpSpPr>
        <p:grpSpPr>
          <a:xfrm>
            <a:off x="4482927" y="1121307"/>
            <a:ext cx="625805" cy="527810"/>
            <a:chOff x="173808" y="1925433"/>
            <a:chExt cx="848809" cy="712341"/>
          </a:xfrm>
        </p:grpSpPr>
        <p:sp>
          <p:nvSpPr>
            <p:cNvPr id="1244" name="Freeform 124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5" name="Freeform 124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6" name="Oval 124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47" name="Group 1246"/>
          <p:cNvGrpSpPr/>
          <p:nvPr/>
        </p:nvGrpSpPr>
        <p:grpSpPr>
          <a:xfrm>
            <a:off x="2920307" y="1701562"/>
            <a:ext cx="625805" cy="527810"/>
            <a:chOff x="173808" y="1925433"/>
            <a:chExt cx="848809" cy="712341"/>
          </a:xfrm>
        </p:grpSpPr>
        <p:sp>
          <p:nvSpPr>
            <p:cNvPr id="1248" name="Freeform 1247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9" name="Freeform 124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0" name="Oval 124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51" name="Group 1250"/>
          <p:cNvGrpSpPr/>
          <p:nvPr/>
        </p:nvGrpSpPr>
        <p:grpSpPr>
          <a:xfrm>
            <a:off x="2965421" y="2281817"/>
            <a:ext cx="625805" cy="527810"/>
            <a:chOff x="173808" y="1925433"/>
            <a:chExt cx="848809" cy="712341"/>
          </a:xfrm>
        </p:grpSpPr>
        <p:sp>
          <p:nvSpPr>
            <p:cNvPr id="1252" name="Freeform 125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3" name="Freeform 125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4" name="Oval 125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55" name="Group 1254"/>
          <p:cNvGrpSpPr/>
          <p:nvPr/>
        </p:nvGrpSpPr>
        <p:grpSpPr>
          <a:xfrm>
            <a:off x="3690862" y="1701562"/>
            <a:ext cx="625805" cy="527810"/>
            <a:chOff x="173808" y="1925433"/>
            <a:chExt cx="848809" cy="712341"/>
          </a:xfrm>
        </p:grpSpPr>
        <p:sp>
          <p:nvSpPr>
            <p:cNvPr id="1256" name="Freeform 125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7" name="Freeform 125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8" name="Oval 125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59" name="Group 1258"/>
          <p:cNvGrpSpPr/>
          <p:nvPr/>
        </p:nvGrpSpPr>
        <p:grpSpPr>
          <a:xfrm>
            <a:off x="3708227" y="2281817"/>
            <a:ext cx="625805" cy="527810"/>
            <a:chOff x="173808" y="1925433"/>
            <a:chExt cx="848809" cy="712341"/>
          </a:xfrm>
        </p:grpSpPr>
        <p:sp>
          <p:nvSpPr>
            <p:cNvPr id="1260" name="Freeform 125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1" name="Freeform 126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2" name="Oval 126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63" name="Group 1262"/>
          <p:cNvGrpSpPr/>
          <p:nvPr/>
        </p:nvGrpSpPr>
        <p:grpSpPr>
          <a:xfrm>
            <a:off x="4461417" y="1701562"/>
            <a:ext cx="625805" cy="527810"/>
            <a:chOff x="173808" y="1925433"/>
            <a:chExt cx="848809" cy="712341"/>
          </a:xfrm>
        </p:grpSpPr>
        <p:sp>
          <p:nvSpPr>
            <p:cNvPr id="1264" name="Freeform 126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5" name="Freeform 126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6" name="Oval 126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67" name="Group 1266"/>
          <p:cNvGrpSpPr/>
          <p:nvPr/>
        </p:nvGrpSpPr>
        <p:grpSpPr>
          <a:xfrm>
            <a:off x="5231971" y="1701562"/>
            <a:ext cx="625805" cy="527810"/>
            <a:chOff x="173808" y="1925433"/>
            <a:chExt cx="848809" cy="712341"/>
          </a:xfrm>
        </p:grpSpPr>
        <p:sp>
          <p:nvSpPr>
            <p:cNvPr id="1268" name="Freeform 1267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9" name="Freeform 126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0" name="Oval 126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71" name="Group 1270"/>
          <p:cNvGrpSpPr/>
          <p:nvPr/>
        </p:nvGrpSpPr>
        <p:grpSpPr>
          <a:xfrm>
            <a:off x="4451033" y="2281817"/>
            <a:ext cx="625805" cy="527810"/>
            <a:chOff x="173808" y="1925433"/>
            <a:chExt cx="848809" cy="712341"/>
          </a:xfrm>
        </p:grpSpPr>
        <p:sp>
          <p:nvSpPr>
            <p:cNvPr id="1272" name="Freeform 127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3" name="Freeform 127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4" name="Oval 127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75" name="Group 1274"/>
          <p:cNvGrpSpPr/>
          <p:nvPr/>
        </p:nvGrpSpPr>
        <p:grpSpPr>
          <a:xfrm>
            <a:off x="5193839" y="2281817"/>
            <a:ext cx="625805" cy="527810"/>
            <a:chOff x="173808" y="1925433"/>
            <a:chExt cx="848809" cy="712341"/>
          </a:xfrm>
        </p:grpSpPr>
        <p:sp>
          <p:nvSpPr>
            <p:cNvPr id="1276" name="Freeform 127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7" name="Freeform 127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78" name="Oval 127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79" name="Group 1278"/>
          <p:cNvGrpSpPr/>
          <p:nvPr/>
        </p:nvGrpSpPr>
        <p:grpSpPr>
          <a:xfrm>
            <a:off x="3709312" y="2862071"/>
            <a:ext cx="625805" cy="527810"/>
            <a:chOff x="173808" y="1925433"/>
            <a:chExt cx="848809" cy="712341"/>
          </a:xfrm>
        </p:grpSpPr>
        <p:sp>
          <p:nvSpPr>
            <p:cNvPr id="1280" name="Freeform 127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81" name="Freeform 128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82" name="Oval 128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83" name="Group 1282"/>
          <p:cNvGrpSpPr/>
          <p:nvPr/>
        </p:nvGrpSpPr>
        <p:grpSpPr>
          <a:xfrm>
            <a:off x="4482927" y="2862071"/>
            <a:ext cx="625805" cy="527810"/>
            <a:chOff x="173808" y="1925433"/>
            <a:chExt cx="848809" cy="712341"/>
          </a:xfrm>
        </p:grpSpPr>
        <p:sp>
          <p:nvSpPr>
            <p:cNvPr id="1284" name="Freeform 128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85" name="Freeform 128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86" name="Oval 128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44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CA2960-8E7A-DAA4-F91D-C5D4431CDD69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19537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9" id="{347F240B-E2FA-0C4C-A227-5F597166F100}" vid="{757321DA-D54D-4845-A498-FB05C2D4D64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0000_T_PGO_Smoggy-Mountains</Template>
  <TotalTime>2</TotalTime>
  <Words>224</Words>
  <Application>Microsoft Office PowerPoint</Application>
  <PresentationFormat>Widescreen</PresentationFormat>
  <Paragraphs>61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Levenim MT</vt:lpstr>
      <vt:lpstr>Custom Design</vt:lpstr>
      <vt:lpstr>Designed by PresentationGO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Differences Boss Leader</dc:title>
  <dc:creator>PresentationGO.com</dc:creator>
  <dc:description>© Copyright PresentationGO.com</dc:description>
  <cp:lastModifiedBy>Christophe Barroche</cp:lastModifiedBy>
  <cp:revision>7</cp:revision>
  <dcterms:created xsi:type="dcterms:W3CDTF">2026-02-12T18:25:53Z</dcterms:created>
  <dcterms:modified xsi:type="dcterms:W3CDTF">2026-02-20T01:20:44Z</dcterms:modified>
  <cp:category>Templates</cp:category>
</cp:coreProperties>
</file>